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2" r:id="rId5"/>
    <p:sldMasterId id="2147483777" r:id="rId6"/>
    <p:sldMasterId id="2147483844" r:id="rId7"/>
  </p:sldMasterIdLst>
  <p:notesMasterIdLst>
    <p:notesMasterId r:id="rId52"/>
  </p:notesMasterIdLst>
  <p:sldIdLst>
    <p:sldId id="2141411585" r:id="rId8"/>
    <p:sldId id="2134805591" r:id="rId9"/>
    <p:sldId id="2141411614" r:id="rId10"/>
    <p:sldId id="362" r:id="rId11"/>
    <p:sldId id="2141411548" r:id="rId12"/>
    <p:sldId id="2141411549" r:id="rId13"/>
    <p:sldId id="2141411601" r:id="rId14"/>
    <p:sldId id="2134805612" r:id="rId15"/>
    <p:sldId id="2141411588" r:id="rId16"/>
    <p:sldId id="342" r:id="rId17"/>
    <p:sldId id="2141411608" r:id="rId18"/>
    <p:sldId id="387" r:id="rId19"/>
    <p:sldId id="1136" r:id="rId20"/>
    <p:sldId id="2141411615" r:id="rId21"/>
    <p:sldId id="2141411552" r:id="rId22"/>
    <p:sldId id="2141411553" r:id="rId23"/>
    <p:sldId id="2134805611" r:id="rId24"/>
    <p:sldId id="2134805617" r:id="rId25"/>
    <p:sldId id="2141411589" r:id="rId26"/>
    <p:sldId id="2141411591" r:id="rId27"/>
    <p:sldId id="2141411554" r:id="rId28"/>
    <p:sldId id="1116" r:id="rId29"/>
    <p:sldId id="1130" r:id="rId30"/>
    <p:sldId id="389" r:id="rId31"/>
    <p:sldId id="1120" r:id="rId32"/>
    <p:sldId id="2141411609" r:id="rId33"/>
    <p:sldId id="2141411611" r:id="rId34"/>
    <p:sldId id="2141411610" r:id="rId35"/>
    <p:sldId id="2141411612" r:id="rId36"/>
    <p:sldId id="2141411613" r:id="rId37"/>
    <p:sldId id="1142" r:id="rId38"/>
    <p:sldId id="1153" r:id="rId39"/>
    <p:sldId id="1114" r:id="rId40"/>
    <p:sldId id="1154" r:id="rId41"/>
    <p:sldId id="2134805607" r:id="rId42"/>
    <p:sldId id="350" r:id="rId43"/>
    <p:sldId id="2134805705" r:id="rId44"/>
    <p:sldId id="2134805672" r:id="rId45"/>
    <p:sldId id="2134805666" r:id="rId46"/>
    <p:sldId id="2141411603" r:id="rId47"/>
    <p:sldId id="2141411607" r:id="rId48"/>
    <p:sldId id="2141411605" r:id="rId49"/>
    <p:sldId id="2134805569" r:id="rId50"/>
    <p:sldId id="286" r:id="rId51"/>
  </p:sldIdLst>
  <p:sldSz cx="9144000" cy="5143500" type="screen16x9"/>
  <p:notesSz cx="6858000" cy="9144000"/>
  <p:custDataLst>
    <p:tags r:id="rId53"/>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2E9B63-FC37-D08C-0D8E-2976D7070E5C}" name="Sanna Feldell" initials="SF" userId="S::Sanna.Feldell@st.org::af695b1a-ffc2-4637-98ad-23c67575a6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Åsa Pyk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C6E"/>
    <a:srgbClr val="27234A"/>
    <a:srgbClr val="009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53CF4-42E6-484E-B0A1-045DA5896DE3}" v="4" dt="2025-04-01T13:50:46.514"/>
    <p1510:client id="{97C54FE2-9A72-2B12-6FE0-A57060053619}" v="20" dt="2025-04-02T09:19:59.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3" autoAdjust="0"/>
  </p:normalViewPr>
  <p:slideViewPr>
    <p:cSldViewPr snapToGrid="0">
      <p:cViewPr varScale="1">
        <p:scale>
          <a:sx n="123" d="100"/>
          <a:sy n="123" d="100"/>
        </p:scale>
        <p:origin x="64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 Morales Zarate" userId="S::evelyn.morales.zarate@partsradet.se::5ef804d1-1bce-430f-ba49-72ba6b8b275e" providerId="AD" clId="Web-{97C54FE2-9A72-2B12-6FE0-A57060053619}"/>
    <pc:docChg chg="modSld">
      <pc:chgData name="Evelyn Morales Zarate" userId="S::evelyn.morales.zarate@partsradet.se::5ef804d1-1bce-430f-ba49-72ba6b8b275e" providerId="AD" clId="Web-{97C54FE2-9A72-2B12-6FE0-A57060053619}" dt="2025-04-02T09:19:59.852" v="19" actId="1076"/>
      <pc:docMkLst>
        <pc:docMk/>
      </pc:docMkLst>
      <pc:sldChg chg="modSp">
        <pc:chgData name="Evelyn Morales Zarate" userId="S::evelyn.morales.zarate@partsradet.se::5ef804d1-1bce-430f-ba49-72ba6b8b275e" providerId="AD" clId="Web-{97C54FE2-9A72-2B12-6FE0-A57060053619}" dt="2025-04-02T09:19:59.852" v="19" actId="1076"/>
        <pc:sldMkLst>
          <pc:docMk/>
          <pc:sldMk cId="2943317007" sldId="286"/>
        </pc:sldMkLst>
        <pc:spChg chg="mod">
          <ac:chgData name="Evelyn Morales Zarate" userId="S::evelyn.morales.zarate@partsradet.se::5ef804d1-1bce-430f-ba49-72ba6b8b275e" providerId="AD" clId="Web-{97C54FE2-9A72-2B12-6FE0-A57060053619}" dt="2025-04-02T09:19:59.852" v="19" actId="1076"/>
          <ac:spMkLst>
            <pc:docMk/>
            <pc:sldMk cId="2943317007" sldId="286"/>
            <ac:spMk id="152" creationId="{00000000-0000-0000-0000-000000000000}"/>
          </ac:spMkLst>
        </pc:spChg>
        <pc:spChg chg="mod">
          <ac:chgData name="Evelyn Morales Zarate" userId="S::evelyn.morales.zarate@partsradet.se::5ef804d1-1bce-430f-ba49-72ba6b8b275e" providerId="AD" clId="Web-{97C54FE2-9A72-2B12-6FE0-A57060053619}" dt="2025-04-02T09:19:56.258" v="18" actId="1076"/>
          <ac:spMkLst>
            <pc:docMk/>
            <pc:sldMk cId="2943317007" sldId="286"/>
            <ac:spMk id="153" creationId="{00000000-0000-0000-0000-000000000000}"/>
          </ac:spMkLst>
        </pc:spChg>
      </pc:sldChg>
      <pc:sldChg chg="modSp">
        <pc:chgData name="Evelyn Morales Zarate" userId="S::evelyn.morales.zarate@partsradet.se::5ef804d1-1bce-430f-ba49-72ba6b8b275e" providerId="AD" clId="Web-{97C54FE2-9A72-2B12-6FE0-A57060053619}" dt="2025-04-02T09:18:24.446" v="6" actId="1076"/>
        <pc:sldMkLst>
          <pc:docMk/>
          <pc:sldMk cId="3722924022" sldId="389"/>
        </pc:sldMkLst>
        <pc:spChg chg="mod">
          <ac:chgData name="Evelyn Morales Zarate" userId="S::evelyn.morales.zarate@partsradet.se::5ef804d1-1bce-430f-ba49-72ba6b8b275e" providerId="AD" clId="Web-{97C54FE2-9A72-2B12-6FE0-A57060053619}" dt="2025-04-02T09:18:15.383" v="5" actId="1076"/>
          <ac:spMkLst>
            <pc:docMk/>
            <pc:sldMk cId="3722924022" sldId="389"/>
            <ac:spMk id="2" creationId="{00000000-0000-0000-0000-000000000000}"/>
          </ac:spMkLst>
        </pc:spChg>
        <pc:grpChg chg="mod">
          <ac:chgData name="Evelyn Morales Zarate" userId="S::evelyn.morales.zarate@partsradet.se::5ef804d1-1bce-430f-ba49-72ba6b8b275e" providerId="AD" clId="Web-{97C54FE2-9A72-2B12-6FE0-A57060053619}" dt="2025-04-02T09:18:24.446" v="6" actId="1076"/>
          <ac:grpSpMkLst>
            <pc:docMk/>
            <pc:sldMk cId="3722924022" sldId="389"/>
            <ac:grpSpMk id="5" creationId="{5509404C-CB3A-D55A-C734-082D01EAE62A}"/>
          </ac:grpSpMkLst>
        </pc:grpChg>
      </pc:sldChg>
      <pc:sldChg chg="modSp">
        <pc:chgData name="Evelyn Morales Zarate" userId="S::evelyn.morales.zarate@partsradet.se::5ef804d1-1bce-430f-ba49-72ba6b8b275e" providerId="AD" clId="Web-{97C54FE2-9A72-2B12-6FE0-A57060053619}" dt="2025-04-02T09:17:31.243" v="1" actId="1076"/>
        <pc:sldMkLst>
          <pc:docMk/>
          <pc:sldMk cId="1422660477" sldId="1116"/>
        </pc:sldMkLst>
        <pc:spChg chg="mod">
          <ac:chgData name="Evelyn Morales Zarate" userId="S::evelyn.morales.zarate@partsradet.se::5ef804d1-1bce-430f-ba49-72ba6b8b275e" providerId="AD" clId="Web-{97C54FE2-9A72-2B12-6FE0-A57060053619}" dt="2025-04-02T09:17:25.868" v="0" actId="1076"/>
          <ac:spMkLst>
            <pc:docMk/>
            <pc:sldMk cId="1422660477" sldId="1116"/>
            <ac:spMk id="2" creationId="{BD6715E7-FCF3-9D81-2119-0F9AA116A364}"/>
          </ac:spMkLst>
        </pc:spChg>
        <pc:spChg chg="mod">
          <ac:chgData name="Evelyn Morales Zarate" userId="S::evelyn.morales.zarate@partsradet.se::5ef804d1-1bce-430f-ba49-72ba6b8b275e" providerId="AD" clId="Web-{97C54FE2-9A72-2B12-6FE0-A57060053619}" dt="2025-04-02T09:17:31.243" v="1" actId="1076"/>
          <ac:spMkLst>
            <pc:docMk/>
            <pc:sldMk cId="1422660477" sldId="1116"/>
            <ac:spMk id="3" creationId="{9E7F38B9-2A87-20D6-00C4-4E1AE8D1E397}"/>
          </ac:spMkLst>
        </pc:spChg>
      </pc:sldChg>
      <pc:sldChg chg="modSp">
        <pc:chgData name="Evelyn Morales Zarate" userId="S::evelyn.morales.zarate@partsradet.se::5ef804d1-1bce-430f-ba49-72ba6b8b275e" providerId="AD" clId="Web-{97C54FE2-9A72-2B12-6FE0-A57060053619}" dt="2025-04-02T09:19:49.008" v="17" actId="1076"/>
        <pc:sldMkLst>
          <pc:docMk/>
          <pc:sldMk cId="949826802" sldId="2134805569"/>
        </pc:sldMkLst>
        <pc:spChg chg="mod">
          <ac:chgData name="Evelyn Morales Zarate" userId="S::evelyn.morales.zarate@partsradet.se::5ef804d1-1bce-430f-ba49-72ba6b8b275e" providerId="AD" clId="Web-{97C54FE2-9A72-2B12-6FE0-A57060053619}" dt="2025-04-02T09:18:50.102" v="7" actId="1076"/>
          <ac:spMkLst>
            <pc:docMk/>
            <pc:sldMk cId="949826802" sldId="2134805569"/>
            <ac:spMk id="4" creationId="{CA07D5F2-80C7-FC64-D825-B0837ADAB7B6}"/>
          </ac:spMkLst>
        </pc:spChg>
        <pc:spChg chg="mod">
          <ac:chgData name="Evelyn Morales Zarate" userId="S::evelyn.morales.zarate@partsradet.se::5ef804d1-1bce-430f-ba49-72ba6b8b275e" providerId="AD" clId="Web-{97C54FE2-9A72-2B12-6FE0-A57060053619}" dt="2025-04-02T09:18:55.243" v="8" actId="1076"/>
          <ac:spMkLst>
            <pc:docMk/>
            <pc:sldMk cId="949826802" sldId="2134805569"/>
            <ac:spMk id="5" creationId="{82D922B1-8D24-D58C-F6FD-2FEEF1CC1FA1}"/>
          </ac:spMkLst>
        </pc:spChg>
        <pc:spChg chg="mod">
          <ac:chgData name="Evelyn Morales Zarate" userId="S::evelyn.morales.zarate@partsradet.se::5ef804d1-1bce-430f-ba49-72ba6b8b275e" providerId="AD" clId="Web-{97C54FE2-9A72-2B12-6FE0-A57060053619}" dt="2025-04-02T09:19:14.602" v="11" actId="1076"/>
          <ac:spMkLst>
            <pc:docMk/>
            <pc:sldMk cId="949826802" sldId="2134805569"/>
            <ac:spMk id="8" creationId="{74152922-8C6A-7031-A411-5920112797E8}"/>
          </ac:spMkLst>
        </pc:spChg>
        <pc:spChg chg="mod">
          <ac:chgData name="Evelyn Morales Zarate" userId="S::evelyn.morales.zarate@partsradet.se::5ef804d1-1bce-430f-ba49-72ba6b8b275e" providerId="AD" clId="Web-{97C54FE2-9A72-2B12-6FE0-A57060053619}" dt="2025-04-02T09:19:37.133" v="15" actId="1076"/>
          <ac:spMkLst>
            <pc:docMk/>
            <pc:sldMk cId="949826802" sldId="2134805569"/>
            <ac:spMk id="10" creationId="{733D9470-27D0-0D4A-B88B-F0FD29CD8400}"/>
          </ac:spMkLst>
        </pc:spChg>
        <pc:spChg chg="mod">
          <ac:chgData name="Evelyn Morales Zarate" userId="S::evelyn.morales.zarate@partsradet.se::5ef804d1-1bce-430f-ba49-72ba6b8b275e" providerId="AD" clId="Web-{97C54FE2-9A72-2B12-6FE0-A57060053619}" dt="2025-04-02T09:19:49.008" v="16" actId="1076"/>
          <ac:spMkLst>
            <pc:docMk/>
            <pc:sldMk cId="949826802" sldId="2134805569"/>
            <ac:spMk id="11" creationId="{14CA4EB6-8C10-E034-6071-425706A2CB3C}"/>
          </ac:spMkLst>
        </pc:spChg>
        <pc:picChg chg="mod">
          <ac:chgData name="Evelyn Morales Zarate" userId="S::evelyn.morales.zarate@partsradet.se::5ef804d1-1bce-430f-ba49-72ba6b8b275e" providerId="AD" clId="Web-{97C54FE2-9A72-2B12-6FE0-A57060053619}" dt="2025-04-02T09:19:28.227" v="14" actId="14100"/>
          <ac:picMkLst>
            <pc:docMk/>
            <pc:sldMk cId="949826802" sldId="2134805569"/>
            <ac:picMk id="6" creationId="{0272D2C6-6901-D91F-9DFC-62A21FFC8DFE}"/>
          </ac:picMkLst>
        </pc:picChg>
        <pc:picChg chg="mod">
          <ac:chgData name="Evelyn Morales Zarate" userId="S::evelyn.morales.zarate@partsradet.se::5ef804d1-1bce-430f-ba49-72ba6b8b275e" providerId="AD" clId="Web-{97C54FE2-9A72-2B12-6FE0-A57060053619}" dt="2025-04-02T09:19:10.867" v="10" actId="1076"/>
          <ac:picMkLst>
            <pc:docMk/>
            <pc:sldMk cId="949826802" sldId="2134805569"/>
            <ac:picMk id="13" creationId="{7981AC71-B6EA-9441-AAD3-5A740758F13D}"/>
          </ac:picMkLst>
        </pc:picChg>
        <pc:picChg chg="mod">
          <ac:chgData name="Evelyn Morales Zarate" userId="S::evelyn.morales.zarate@partsradet.se::5ef804d1-1bce-430f-ba49-72ba6b8b275e" providerId="AD" clId="Web-{97C54FE2-9A72-2B12-6FE0-A57060053619}" dt="2025-04-02T09:19:49.008" v="17" actId="1076"/>
          <ac:picMkLst>
            <pc:docMk/>
            <pc:sldMk cId="949826802" sldId="2134805569"/>
            <ac:picMk id="14" creationId="{ADA29F66-7984-DFC1-9739-D8415D0F1EB7}"/>
          </ac:picMkLst>
        </pc:picChg>
      </pc:sldChg>
      <pc:sldChg chg="modSp">
        <pc:chgData name="Evelyn Morales Zarate" userId="S::evelyn.morales.zarate@partsradet.se::5ef804d1-1bce-430f-ba49-72ba6b8b275e" providerId="AD" clId="Web-{97C54FE2-9A72-2B12-6FE0-A57060053619}" dt="2025-04-02T09:17:52.180" v="4" actId="1076"/>
        <pc:sldMkLst>
          <pc:docMk/>
          <pc:sldMk cId="2702295160" sldId="2141411588"/>
        </pc:sldMkLst>
        <pc:spChg chg="mod">
          <ac:chgData name="Evelyn Morales Zarate" userId="S::evelyn.morales.zarate@partsradet.se::5ef804d1-1bce-430f-ba49-72ba6b8b275e" providerId="AD" clId="Web-{97C54FE2-9A72-2B12-6FE0-A57060053619}" dt="2025-04-02T09:17:39.883" v="2" actId="1076"/>
          <ac:spMkLst>
            <pc:docMk/>
            <pc:sldMk cId="2702295160" sldId="2141411588"/>
            <ac:spMk id="6" creationId="{E125EF32-31CD-CA69-6D5A-FCF93E21A6AF}"/>
          </ac:spMkLst>
        </pc:spChg>
        <pc:spChg chg="mod">
          <ac:chgData name="Evelyn Morales Zarate" userId="S::evelyn.morales.zarate@partsradet.se::5ef804d1-1bce-430f-ba49-72ba6b8b275e" providerId="AD" clId="Web-{97C54FE2-9A72-2B12-6FE0-A57060053619}" dt="2025-04-02T09:17:52.149" v="3" actId="1076"/>
          <ac:spMkLst>
            <pc:docMk/>
            <pc:sldMk cId="2702295160" sldId="2141411588"/>
            <ac:spMk id="7" creationId="{63D22756-4B14-EB2C-45A7-7DDB217EB53F}"/>
          </ac:spMkLst>
        </pc:spChg>
        <pc:spChg chg="mod">
          <ac:chgData name="Evelyn Morales Zarate" userId="S::evelyn.morales.zarate@partsradet.se::5ef804d1-1bce-430f-ba49-72ba6b8b275e" providerId="AD" clId="Web-{97C54FE2-9A72-2B12-6FE0-A57060053619}" dt="2025-04-02T09:17:52.180" v="4" actId="1076"/>
          <ac:spMkLst>
            <pc:docMk/>
            <pc:sldMk cId="2702295160" sldId="2141411588"/>
            <ac:spMk id="8" creationId="{0862E99F-B0BB-0201-3E58-29790B54DBF1}"/>
          </ac:spMkLst>
        </pc:spChg>
      </pc:sldChg>
    </pc:docChg>
  </pc:docChgLst>
  <pc:docChgLst>
    <pc:chgData name="Sara Haag" userId="af936db2-393f-43f2-b450-cdea674c061f" providerId="ADAL" clId="{84453CF4-42E6-484E-B0A1-045DA5896DE3}"/>
    <pc:docChg chg="undo custSel addSld delSld modSld sldOrd">
      <pc:chgData name="Sara Haag" userId="af936db2-393f-43f2-b450-cdea674c061f" providerId="ADAL" clId="{84453CF4-42E6-484E-B0A1-045DA5896DE3}" dt="2025-04-01T13:50:56.532" v="81" actId="1076"/>
      <pc:docMkLst>
        <pc:docMk/>
      </pc:docMkLst>
      <pc:sldChg chg="ord">
        <pc:chgData name="Sara Haag" userId="af936db2-393f-43f2-b450-cdea674c061f" providerId="ADAL" clId="{84453CF4-42E6-484E-B0A1-045DA5896DE3}" dt="2025-04-01T12:22:30.064" v="3"/>
        <pc:sldMkLst>
          <pc:docMk/>
          <pc:sldMk cId="208763309" sldId="362"/>
        </pc:sldMkLst>
      </pc:sldChg>
      <pc:sldChg chg="modSp mod">
        <pc:chgData name="Sara Haag" userId="af936db2-393f-43f2-b450-cdea674c061f" providerId="ADAL" clId="{84453CF4-42E6-484E-B0A1-045DA5896DE3}" dt="2025-04-01T13:05:05.206" v="9" actId="948"/>
        <pc:sldMkLst>
          <pc:docMk/>
          <pc:sldMk cId="2865194364" sldId="1130"/>
        </pc:sldMkLst>
        <pc:spChg chg="mod">
          <ac:chgData name="Sara Haag" userId="af936db2-393f-43f2-b450-cdea674c061f" providerId="ADAL" clId="{84453CF4-42E6-484E-B0A1-045DA5896DE3}" dt="2025-04-01T13:05:05.206" v="9" actId="948"/>
          <ac:spMkLst>
            <pc:docMk/>
            <pc:sldMk cId="2865194364" sldId="1130"/>
            <ac:spMk id="7" creationId="{6AD4BC52-42A6-4D0D-35CD-0D75D85880B8}"/>
          </ac:spMkLst>
        </pc:spChg>
      </pc:sldChg>
      <pc:sldChg chg="modSp mod">
        <pc:chgData name="Sara Haag" userId="af936db2-393f-43f2-b450-cdea674c061f" providerId="ADAL" clId="{84453CF4-42E6-484E-B0A1-045DA5896DE3}" dt="2025-04-01T13:12:49.892" v="14" actId="404"/>
        <pc:sldMkLst>
          <pc:docMk/>
          <pc:sldMk cId="438743300" sldId="1142"/>
        </pc:sldMkLst>
        <pc:spChg chg="mod">
          <ac:chgData name="Sara Haag" userId="af936db2-393f-43f2-b450-cdea674c061f" providerId="ADAL" clId="{84453CF4-42E6-484E-B0A1-045DA5896DE3}" dt="2025-04-01T13:12:49.892" v="14" actId="404"/>
          <ac:spMkLst>
            <pc:docMk/>
            <pc:sldMk cId="438743300" sldId="1142"/>
            <ac:spMk id="2" creationId="{00000000-0000-0000-0000-000000000000}"/>
          </ac:spMkLst>
        </pc:spChg>
      </pc:sldChg>
      <pc:sldChg chg="modSp mod">
        <pc:chgData name="Sara Haag" userId="af936db2-393f-43f2-b450-cdea674c061f" providerId="ADAL" clId="{84453CF4-42E6-484E-B0A1-045DA5896DE3}" dt="2025-04-01T13:14:37.091" v="19" actId="20577"/>
        <pc:sldMkLst>
          <pc:docMk/>
          <pc:sldMk cId="788511265" sldId="1153"/>
        </pc:sldMkLst>
        <pc:spChg chg="mod">
          <ac:chgData name="Sara Haag" userId="af936db2-393f-43f2-b450-cdea674c061f" providerId="ADAL" clId="{84453CF4-42E6-484E-B0A1-045DA5896DE3}" dt="2025-04-01T13:14:37.091" v="19" actId="20577"/>
          <ac:spMkLst>
            <pc:docMk/>
            <pc:sldMk cId="788511265" sldId="1153"/>
            <ac:spMk id="8" creationId="{9EC9AFC7-FDBC-C8FB-7887-D3FBAC093137}"/>
          </ac:spMkLst>
        </pc:spChg>
      </pc:sldChg>
      <pc:sldChg chg="del">
        <pc:chgData name="Sara Haag" userId="af936db2-393f-43f2-b450-cdea674c061f" providerId="ADAL" clId="{84453CF4-42E6-484E-B0A1-045DA5896DE3}" dt="2025-04-01T13:23:36.158" v="21" actId="47"/>
        <pc:sldMkLst>
          <pc:docMk/>
          <pc:sldMk cId="1029603489" sldId="2134805590"/>
        </pc:sldMkLst>
      </pc:sldChg>
      <pc:sldChg chg="del">
        <pc:chgData name="Sara Haag" userId="af936db2-393f-43f2-b450-cdea674c061f" providerId="ADAL" clId="{84453CF4-42E6-484E-B0A1-045DA5896DE3}" dt="2025-04-01T13:24:10.830" v="22" actId="47"/>
        <pc:sldMkLst>
          <pc:docMk/>
          <pc:sldMk cId="3023242792" sldId="2134805601"/>
        </pc:sldMkLst>
      </pc:sldChg>
      <pc:sldChg chg="add del">
        <pc:chgData name="Sara Haag" userId="af936db2-393f-43f2-b450-cdea674c061f" providerId="ADAL" clId="{84453CF4-42E6-484E-B0A1-045DA5896DE3}" dt="2025-04-01T12:45:08.453" v="7" actId="47"/>
        <pc:sldMkLst>
          <pc:docMk/>
          <pc:sldMk cId="2823986400" sldId="2134805613"/>
        </pc:sldMkLst>
      </pc:sldChg>
      <pc:sldChg chg="del">
        <pc:chgData name="Sara Haag" userId="af936db2-393f-43f2-b450-cdea674c061f" providerId="ADAL" clId="{84453CF4-42E6-484E-B0A1-045DA5896DE3}" dt="2025-04-01T13:14:21.416" v="15" actId="47"/>
        <pc:sldMkLst>
          <pc:docMk/>
          <pc:sldMk cId="704244120" sldId="2134805659"/>
        </pc:sldMkLst>
      </pc:sldChg>
      <pc:sldChg chg="del">
        <pc:chgData name="Sara Haag" userId="af936db2-393f-43f2-b450-cdea674c061f" providerId="ADAL" clId="{84453CF4-42E6-484E-B0A1-045DA5896DE3}" dt="2025-04-01T13:23:23.591" v="20" actId="47"/>
        <pc:sldMkLst>
          <pc:docMk/>
          <pc:sldMk cId="2634877067" sldId="2141411556"/>
        </pc:sldMkLst>
      </pc:sldChg>
      <pc:sldChg chg="del">
        <pc:chgData name="Sara Haag" userId="af936db2-393f-43f2-b450-cdea674c061f" providerId="ADAL" clId="{84453CF4-42E6-484E-B0A1-045DA5896DE3}" dt="2025-04-01T13:25:40.047" v="23" actId="47"/>
        <pc:sldMkLst>
          <pc:docMk/>
          <pc:sldMk cId="3413941414" sldId="2141411592"/>
        </pc:sldMkLst>
      </pc:sldChg>
      <pc:sldChg chg="del">
        <pc:chgData name="Sara Haag" userId="af936db2-393f-43f2-b450-cdea674c061f" providerId="ADAL" clId="{84453CF4-42E6-484E-B0A1-045DA5896DE3}" dt="2025-04-01T12:35:53.812" v="4" actId="47"/>
        <pc:sldMkLst>
          <pc:docMk/>
          <pc:sldMk cId="2998686800" sldId="2141411602"/>
        </pc:sldMkLst>
      </pc:sldChg>
      <pc:sldChg chg="addSp modSp mod ord">
        <pc:chgData name="Sara Haag" userId="af936db2-393f-43f2-b450-cdea674c061f" providerId="ADAL" clId="{84453CF4-42E6-484E-B0A1-045DA5896DE3}" dt="2025-04-01T13:50:56.532" v="81" actId="1076"/>
        <pc:sldMkLst>
          <pc:docMk/>
          <pc:sldMk cId="1323432736" sldId="2141411605"/>
        </pc:sldMkLst>
        <pc:spChg chg="add mod">
          <ac:chgData name="Sara Haag" userId="af936db2-393f-43f2-b450-cdea674c061f" providerId="ADAL" clId="{84453CF4-42E6-484E-B0A1-045DA5896DE3}" dt="2025-04-01T13:50:56.532" v="81" actId="1076"/>
          <ac:spMkLst>
            <pc:docMk/>
            <pc:sldMk cId="1323432736" sldId="2141411605"/>
            <ac:spMk id="2" creationId="{717FB5CA-6CF7-7232-21AA-A7CCC30D3811}"/>
          </ac:spMkLst>
        </pc:spChg>
      </pc:sldChg>
      <pc:sldChg chg="modSp mod">
        <pc:chgData name="Sara Haag" userId="af936db2-393f-43f2-b450-cdea674c061f" providerId="ADAL" clId="{84453CF4-42E6-484E-B0A1-045DA5896DE3}" dt="2025-04-01T13:09:54.814" v="13" actId="404"/>
        <pc:sldMkLst>
          <pc:docMk/>
          <pc:sldMk cId="3281429171" sldId="2141411609"/>
        </pc:sldMkLst>
        <pc:spChg chg="mod">
          <ac:chgData name="Sara Haag" userId="af936db2-393f-43f2-b450-cdea674c061f" providerId="ADAL" clId="{84453CF4-42E6-484E-B0A1-045DA5896DE3}" dt="2025-04-01T13:09:54.814" v="13" actId="404"/>
          <ac:spMkLst>
            <pc:docMk/>
            <pc:sldMk cId="3281429171" sldId="2141411609"/>
            <ac:spMk id="18" creationId="{27EE1070-0681-6954-F4C5-5D1E6FE31538}"/>
          </ac:spMkLst>
        </pc:spChg>
      </pc:sldChg>
      <pc:sldChg chg="add modNotesTx">
        <pc:chgData name="Sara Haag" userId="af936db2-393f-43f2-b450-cdea674c061f" providerId="ADAL" clId="{84453CF4-42E6-484E-B0A1-045DA5896DE3}" dt="2025-04-01T12:21:41.184" v="1" actId="20577"/>
        <pc:sldMkLst>
          <pc:docMk/>
          <pc:sldMk cId="1538099970" sldId="2141411614"/>
        </pc:sldMkLst>
      </pc:sldChg>
      <pc:sldChg chg="addSp delSp modSp new mod">
        <pc:chgData name="Sara Haag" userId="af936db2-393f-43f2-b450-cdea674c061f" providerId="ADAL" clId="{84453CF4-42E6-484E-B0A1-045DA5896DE3}" dt="2025-04-01T13:36:40.437" v="74" actId="478"/>
        <pc:sldMkLst>
          <pc:docMk/>
          <pc:sldMk cId="3988200872" sldId="2141411615"/>
        </pc:sldMkLst>
        <pc:spChg chg="del mod">
          <ac:chgData name="Sara Haag" userId="af936db2-393f-43f2-b450-cdea674c061f" providerId="ADAL" clId="{84453CF4-42E6-484E-B0A1-045DA5896DE3}" dt="2025-04-01T13:35:54.129" v="69" actId="478"/>
          <ac:spMkLst>
            <pc:docMk/>
            <pc:sldMk cId="3988200872" sldId="2141411615"/>
            <ac:spMk id="2" creationId="{113C9558-091A-1AB6-C675-9CE462F23D5E}"/>
          </ac:spMkLst>
        </pc:spChg>
        <pc:spChg chg="del">
          <ac:chgData name="Sara Haag" userId="af936db2-393f-43f2-b450-cdea674c061f" providerId="ADAL" clId="{84453CF4-42E6-484E-B0A1-045DA5896DE3}" dt="2025-04-01T13:36:40.437" v="74" actId="478"/>
          <ac:spMkLst>
            <pc:docMk/>
            <pc:sldMk cId="3988200872" sldId="2141411615"/>
            <ac:spMk id="3" creationId="{E1501473-EE00-2952-2A05-61FB5049D0CA}"/>
          </ac:spMkLst>
        </pc:spChg>
        <pc:spChg chg="add mod">
          <ac:chgData name="Sara Haag" userId="af936db2-393f-43f2-b450-cdea674c061f" providerId="ADAL" clId="{84453CF4-42E6-484E-B0A1-045DA5896DE3}" dt="2025-04-01T13:35:49.827" v="68"/>
          <ac:spMkLst>
            <pc:docMk/>
            <pc:sldMk cId="3988200872" sldId="2141411615"/>
            <ac:spMk id="4" creationId="{7DE1EFDF-CE8F-95E1-23C4-E2EB6A29A2D7}"/>
          </ac:spMkLst>
        </pc:spChg>
        <pc:spChg chg="add mod">
          <ac:chgData name="Sara Haag" userId="af936db2-393f-43f2-b450-cdea674c061f" providerId="ADAL" clId="{84453CF4-42E6-484E-B0A1-045DA5896DE3}" dt="2025-04-01T13:35:49.827" v="68"/>
          <ac:spMkLst>
            <pc:docMk/>
            <pc:sldMk cId="3988200872" sldId="2141411615"/>
            <ac:spMk id="5" creationId="{DD5D55BB-B25C-83F5-69F0-9D896353D093}"/>
          </ac:spMkLst>
        </pc:spChg>
        <pc:spChg chg="add mod">
          <ac:chgData name="Sara Haag" userId="af936db2-393f-43f2-b450-cdea674c061f" providerId="ADAL" clId="{84453CF4-42E6-484E-B0A1-045DA5896DE3}" dt="2025-04-01T13:36:23.340" v="72" actId="207"/>
          <ac:spMkLst>
            <pc:docMk/>
            <pc:sldMk cId="3988200872" sldId="2141411615"/>
            <ac:spMk id="6" creationId="{FC5562EF-A3E9-2AB4-1B84-DFD4A62DE3B4}"/>
          </ac:spMkLst>
        </pc:spChg>
        <pc:spChg chg="add mod">
          <ac:chgData name="Sara Haag" userId="af936db2-393f-43f2-b450-cdea674c061f" providerId="ADAL" clId="{84453CF4-42E6-484E-B0A1-045DA5896DE3}" dt="2025-04-01T13:35:49.827" v="68"/>
          <ac:spMkLst>
            <pc:docMk/>
            <pc:sldMk cId="3988200872" sldId="2141411615"/>
            <ac:spMk id="7" creationId="{D561F0ED-90D2-DF90-E0D3-5EFBCD418313}"/>
          </ac:spMkLst>
        </pc:spChg>
        <pc:spChg chg="add mod">
          <ac:chgData name="Sara Haag" userId="af936db2-393f-43f2-b450-cdea674c061f" providerId="ADAL" clId="{84453CF4-42E6-484E-B0A1-045DA5896DE3}" dt="2025-04-01T13:36:18.396" v="71" actId="207"/>
          <ac:spMkLst>
            <pc:docMk/>
            <pc:sldMk cId="3988200872" sldId="2141411615"/>
            <ac:spMk id="8" creationId="{BEB5B8CB-93D0-F537-CABA-8A140FD172E3}"/>
          </ac:spMkLst>
        </pc:spChg>
        <pc:spChg chg="add mod">
          <ac:chgData name="Sara Haag" userId="af936db2-393f-43f2-b450-cdea674c061f" providerId="ADAL" clId="{84453CF4-42E6-484E-B0A1-045DA5896DE3}" dt="2025-04-01T13:35:49.827" v="68"/>
          <ac:spMkLst>
            <pc:docMk/>
            <pc:sldMk cId="3988200872" sldId="2141411615"/>
            <ac:spMk id="9" creationId="{037F50D7-71B2-11F8-0D81-A1E3EB8380C9}"/>
          </ac:spMkLst>
        </pc:spChg>
        <pc:spChg chg="add mod">
          <ac:chgData name="Sara Haag" userId="af936db2-393f-43f2-b450-cdea674c061f" providerId="ADAL" clId="{84453CF4-42E6-484E-B0A1-045DA5896DE3}" dt="2025-04-01T13:35:49.827" v="68"/>
          <ac:spMkLst>
            <pc:docMk/>
            <pc:sldMk cId="3988200872" sldId="2141411615"/>
            <ac:spMk id="10" creationId="{5620487F-74CC-0258-F653-59B0BABAE215}"/>
          </ac:spMkLst>
        </pc:spChg>
        <pc:spChg chg="add mod">
          <ac:chgData name="Sara Haag" userId="af936db2-393f-43f2-b450-cdea674c061f" providerId="ADAL" clId="{84453CF4-42E6-484E-B0A1-045DA5896DE3}" dt="2025-04-01T13:35:49.827" v="68"/>
          <ac:spMkLst>
            <pc:docMk/>
            <pc:sldMk cId="3988200872" sldId="2141411615"/>
            <ac:spMk id="11" creationId="{5A9446E4-53D6-B882-5A7B-B0587A17C8B6}"/>
          </ac:spMkLst>
        </pc:spChg>
        <pc:spChg chg="add mod">
          <ac:chgData name="Sara Haag" userId="af936db2-393f-43f2-b450-cdea674c061f" providerId="ADAL" clId="{84453CF4-42E6-484E-B0A1-045DA5896DE3}" dt="2025-04-01T13:35:49.827" v="68"/>
          <ac:spMkLst>
            <pc:docMk/>
            <pc:sldMk cId="3988200872" sldId="2141411615"/>
            <ac:spMk id="12" creationId="{D18DBF9C-F18A-7E93-B49F-4F861889196C}"/>
          </ac:spMkLst>
        </pc:spChg>
        <pc:spChg chg="add del mod">
          <ac:chgData name="Sara Haag" userId="af936db2-393f-43f2-b450-cdea674c061f" providerId="ADAL" clId="{84453CF4-42E6-484E-B0A1-045DA5896DE3}" dt="2025-04-01T13:35:58.645" v="70" actId="478"/>
          <ac:spMkLst>
            <pc:docMk/>
            <pc:sldMk cId="3988200872" sldId="2141411615"/>
            <ac:spMk id="14" creationId="{0BADE11B-799E-4CD7-A973-511890DD9B0C}"/>
          </ac:spMkLst>
        </pc:spChg>
        <pc:spChg chg="add mod">
          <ac:chgData name="Sara Haag" userId="af936db2-393f-43f2-b450-cdea674c061f" providerId="ADAL" clId="{84453CF4-42E6-484E-B0A1-045DA5896DE3}" dt="2025-04-01T13:36:34.469" v="73"/>
          <ac:spMkLst>
            <pc:docMk/>
            <pc:sldMk cId="3988200872" sldId="2141411615"/>
            <ac:spMk id="15" creationId="{1184586C-24E1-F822-9BF9-9B1CFC693017}"/>
          </ac:spMkLst>
        </pc:spChg>
        <pc:spChg chg="add mod">
          <ac:chgData name="Sara Haag" userId="af936db2-393f-43f2-b450-cdea674c061f" providerId="ADAL" clId="{84453CF4-42E6-484E-B0A1-045DA5896DE3}" dt="2025-04-01T13:36:34.469" v="73"/>
          <ac:spMkLst>
            <pc:docMk/>
            <pc:sldMk cId="3988200872" sldId="2141411615"/>
            <ac:spMk id="16" creationId="{9153EC25-72A3-E05F-771B-A54866FE9F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66AFC-B66D-4CD8-8015-C587A9571960}" type="datetimeFigureOut">
              <a:rPr lang="sv-SE" smtClean="0"/>
              <a:t>2025-04-02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15A35-1B84-4D8C-8EB6-6BDA1BF317E4}" type="slidenum">
              <a:rPr lang="sv-SE" smtClean="0"/>
              <a:t>‹#›</a:t>
            </a:fld>
            <a:endParaRPr lang="sv-SE"/>
          </a:p>
        </p:txBody>
      </p:sp>
    </p:spTree>
    <p:extLst>
      <p:ext uri="{BB962C8B-B14F-4D97-AF65-F5344CB8AC3E}">
        <p14:creationId xmlns:p14="http://schemas.microsoft.com/office/powerpoint/2010/main" val="234350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B3072-7C04-6346-AB8B-487BC5866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68362-C577-BBEB-9A26-8ECCB947E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77697-A2C7-041D-A5C8-A2ED933BCF8F}"/>
              </a:ext>
            </a:extLst>
          </p:cNvPr>
          <p:cNvSpPr>
            <a:spLocks noGrp="1"/>
          </p:cNvSpPr>
          <p:nvPr>
            <p:ph type="body" idx="1"/>
          </p:nvPr>
        </p:nvSpPr>
        <p:spPr/>
        <p:txBody>
          <a:bodyPr/>
          <a:lstStyle/>
          <a:p>
            <a:r>
              <a:rPr lang="en-US" err="1"/>
              <a:t>Närbild</a:t>
            </a:r>
            <a:r>
              <a:rPr lang="en-US"/>
              <a:t> </a:t>
            </a:r>
            <a:r>
              <a:rPr lang="en-US" err="1"/>
              <a:t>på</a:t>
            </a:r>
            <a:r>
              <a:rPr lang="en-US"/>
              <a:t> Anders: Välkomna</a:t>
            </a:r>
            <a:r>
              <a:rPr lang="en-US" baseline="0"/>
              <a:t> hit </a:t>
            </a:r>
            <a:r>
              <a:rPr lang="en-US" baseline="0" err="1"/>
              <a:t>idag</a:t>
            </a:r>
            <a:r>
              <a:rPr lang="en-US"/>
              <a:t>! </a:t>
            </a:r>
            <a:r>
              <a:rPr lang="en-US" err="1"/>
              <a:t>Komplettera</a:t>
            </a:r>
            <a:r>
              <a:rPr lang="en-US"/>
              <a:t> med </a:t>
            </a:r>
            <a:r>
              <a:rPr lang="en-US" err="1"/>
              <a:t>att</a:t>
            </a:r>
            <a:r>
              <a:rPr lang="en-US"/>
              <a:t> de </a:t>
            </a:r>
            <a:r>
              <a:rPr lang="en-US" err="1"/>
              <a:t>kan</a:t>
            </a:r>
            <a:r>
              <a:rPr lang="en-US"/>
              <a:t> </a:t>
            </a:r>
            <a:r>
              <a:rPr lang="en-US" err="1"/>
              <a:t>skicka</a:t>
            </a:r>
            <a:r>
              <a:rPr lang="en-US"/>
              <a:t> in </a:t>
            </a:r>
            <a:r>
              <a:rPr lang="en-US" err="1"/>
              <a:t>frågor</a:t>
            </a:r>
            <a:r>
              <a:rPr lang="en-US"/>
              <a:t> </a:t>
            </a:r>
            <a:r>
              <a:rPr lang="en-US" err="1"/>
              <a:t>som</a:t>
            </a:r>
            <a:r>
              <a:rPr lang="en-US"/>
              <a:t> vi </a:t>
            </a:r>
            <a:r>
              <a:rPr lang="en-US" err="1"/>
              <a:t>kommer</a:t>
            </a:r>
            <a:r>
              <a:rPr lang="en-US"/>
              <a:t> </a:t>
            </a:r>
            <a:r>
              <a:rPr lang="en-US" err="1"/>
              <a:t>att</a:t>
            </a:r>
            <a:r>
              <a:rPr lang="en-US"/>
              <a:t> ta med </a:t>
            </a:r>
            <a:r>
              <a:rPr lang="en-US" err="1"/>
              <a:t>oss</a:t>
            </a:r>
            <a:r>
              <a:rPr lang="en-US"/>
              <a:t>. Anders </a:t>
            </a:r>
            <a:r>
              <a:rPr lang="en-US" err="1"/>
              <a:t>kompletterar</a:t>
            </a:r>
            <a:r>
              <a:rPr lang="en-US"/>
              <a:t> med manus. </a:t>
            </a:r>
          </a:p>
          <a:p>
            <a:endParaRPr lang="sv-SE" sz="1800">
              <a:effectLst/>
              <a:latin typeface="Calibri" panose="020F0502020204030204" pitchFamily="34" charset="0"/>
              <a:ea typeface="Calibri" panose="020F0502020204030204" pitchFamily="34" charset="0"/>
            </a:endParaRPr>
          </a:p>
          <a:p>
            <a:pPr marL="0" indent="0">
              <a:buNone/>
            </a:pPr>
            <a:r>
              <a:rPr lang="sv-SE" sz="1200">
                <a:effectLst/>
                <a:latin typeface="Calibri" panose="020F0502020204030204" pitchFamily="34" charset="0"/>
              </a:rPr>
              <a:t>Det reviderade RALS-T trädde i kraft den 1 oktober 2024. I avtalet betonas än mer långsiktigheten i analysarbetet,</a:t>
            </a:r>
            <a:r>
              <a:rPr lang="sv-SE" sz="1200">
                <a:latin typeface="Calibri" panose="020F0502020204030204" pitchFamily="34" charset="0"/>
              </a:rPr>
              <a:t> en effektivare årlig process och ett tydligare fokus på lönesättande samtal.</a:t>
            </a:r>
          </a:p>
          <a:p>
            <a:pPr marL="0" indent="0">
              <a:buNone/>
            </a:pPr>
            <a:r>
              <a:rPr lang="sv-SE" sz="1200">
                <a:latin typeface="Calibri" panose="020F0502020204030204" pitchFamily="34" charset="0"/>
              </a:rPr>
              <a:t>En gediget genomförd analys med ett långsiktigt perspektiv skapar förutsättningar för en effektivare årlig lönebildningsprocess.</a:t>
            </a:r>
            <a:r>
              <a:rPr lang="sv-SE" sz="1200">
                <a:effectLst/>
                <a:latin typeface="Calibri" panose="020F0502020204030204" pitchFamily="34" charset="0"/>
              </a:rPr>
              <a:t> I </a:t>
            </a:r>
            <a:r>
              <a:rPr lang="sv-SE" sz="1200" err="1">
                <a:effectLst/>
                <a:latin typeface="Calibri" panose="020F0502020204030204" pitchFamily="34" charset="0"/>
              </a:rPr>
              <a:t>webbinariet</a:t>
            </a:r>
            <a:r>
              <a:rPr lang="sv-SE" sz="1200">
                <a:effectLst/>
                <a:latin typeface="Calibri" panose="020F0502020204030204" pitchFamily="34" charset="0"/>
              </a:rPr>
              <a:t> diskuterar representanter från </a:t>
            </a:r>
            <a:r>
              <a:rPr lang="sv-SE" sz="1200" err="1">
                <a:effectLst/>
                <a:latin typeface="Calibri" panose="020F0502020204030204" pitchFamily="34" charset="0"/>
              </a:rPr>
              <a:t>Saco-S</a:t>
            </a:r>
            <a:r>
              <a:rPr lang="sv-SE" sz="1200">
                <a:effectLst/>
                <a:latin typeface="Calibri" panose="020F0502020204030204" pitchFamily="34" charset="0"/>
              </a:rPr>
              <a:t> och Arbetsgivarverket hur analysarbetet kan läggas upp och vad det kan innehålla. </a:t>
            </a:r>
            <a:endParaRPr lang="sv-SE" sz="1200">
              <a:latin typeface="Calibri" panose="020F0502020204030204" pitchFamily="34" charset="0"/>
            </a:endParaRPr>
          </a:p>
          <a:p>
            <a:pPr marL="0" indent="0">
              <a:buNone/>
            </a:pPr>
            <a:r>
              <a:rPr lang="sv-SE" sz="1200" err="1">
                <a:latin typeface="Calibri" panose="020F0502020204030204" pitchFamily="34" charset="0"/>
              </a:rPr>
              <a:t>Webbinariet</a:t>
            </a:r>
            <a:r>
              <a:rPr lang="sv-SE" sz="1200">
                <a:latin typeface="Calibri" panose="020F0502020204030204" pitchFamily="34" charset="0"/>
              </a:rPr>
              <a:t> riktar sig till dig som är lokal företrädare för arbetsgivaren och </a:t>
            </a:r>
            <a:r>
              <a:rPr lang="sv-SE" sz="1200" err="1">
                <a:latin typeface="Calibri" panose="020F0502020204030204" pitchFamily="34" charset="0"/>
              </a:rPr>
              <a:t>Saco-S</a:t>
            </a:r>
            <a:r>
              <a:rPr lang="sv-SE" sz="1200">
                <a:latin typeface="Calibri" panose="020F0502020204030204" pitchFamily="34" charset="0"/>
              </a:rPr>
              <a:t> och som deltar i lönerevisionsarbetet. </a:t>
            </a:r>
            <a:endParaRPr lang="sv-SE"/>
          </a:p>
          <a:p>
            <a:endParaRPr lang="en-US"/>
          </a:p>
          <a:p>
            <a:pPr marL="0" indent="0">
              <a:buNone/>
            </a:pPr>
            <a:r>
              <a:rPr lang="sv-SE" sz="1200">
                <a:effectLst/>
                <a:latin typeface="Calibri" panose="020F0502020204030204" pitchFamily="34" charset="0"/>
              </a:rPr>
              <a:t>Det reviderade RALS-T trädde i kraft den 1 oktober 2024. I avtalet betonas än mer långsiktigheten i analysarbetet,</a:t>
            </a:r>
            <a:r>
              <a:rPr lang="sv-SE" sz="1200">
                <a:latin typeface="Calibri" panose="020F0502020204030204" pitchFamily="34" charset="0"/>
              </a:rPr>
              <a:t> en effektivare årlig process och ett tydligare fokus på lönesättande samtal.</a:t>
            </a:r>
          </a:p>
          <a:p>
            <a:pPr marL="0" indent="0">
              <a:buNone/>
            </a:pPr>
            <a:r>
              <a:rPr lang="sv-SE" sz="1200">
                <a:latin typeface="Calibri" panose="020F0502020204030204" pitchFamily="34" charset="0"/>
              </a:rPr>
              <a:t>En gediget genomförd analys med ett långsiktigt perspektiv skapar förutsättningar för en effektivare årlig lönebildningsprocess.</a:t>
            </a:r>
            <a:r>
              <a:rPr lang="sv-SE" sz="1200">
                <a:effectLst/>
                <a:latin typeface="Calibri" panose="020F0502020204030204" pitchFamily="34" charset="0"/>
              </a:rPr>
              <a:t> I detta </a:t>
            </a:r>
            <a:r>
              <a:rPr lang="sv-SE" sz="1200" err="1">
                <a:effectLst/>
                <a:latin typeface="Calibri" panose="020F0502020204030204" pitchFamily="34" charset="0"/>
              </a:rPr>
              <a:t>webbinariet</a:t>
            </a:r>
            <a:r>
              <a:rPr lang="sv-SE" sz="1200">
                <a:effectLst/>
                <a:latin typeface="Calibri" panose="020F0502020204030204" pitchFamily="34" charset="0"/>
              </a:rPr>
              <a:t> kommer ……diskuterar representanter från </a:t>
            </a:r>
            <a:r>
              <a:rPr lang="sv-SE" sz="1200" err="1">
                <a:effectLst/>
                <a:latin typeface="Calibri" panose="020F0502020204030204" pitchFamily="34" charset="0"/>
              </a:rPr>
              <a:t>Saco-S</a:t>
            </a:r>
            <a:r>
              <a:rPr lang="sv-SE" sz="1200">
                <a:effectLst/>
                <a:latin typeface="Calibri" panose="020F0502020204030204" pitchFamily="34" charset="0"/>
              </a:rPr>
              <a:t> och Arbetsgivarverket hur analysarbetet kan läggas upp och vad det kan innehålla. </a:t>
            </a:r>
            <a:endParaRPr lang="sv-SE" sz="1200">
              <a:latin typeface="Calibri" panose="020F0502020204030204" pitchFamily="34" charset="0"/>
            </a:endParaRPr>
          </a:p>
          <a:p>
            <a:pPr marL="0" indent="0">
              <a:buNone/>
            </a:pPr>
            <a:r>
              <a:rPr lang="sv-SE" sz="1200" err="1">
                <a:latin typeface="Calibri" panose="020F0502020204030204" pitchFamily="34" charset="0"/>
              </a:rPr>
              <a:t>Webbinariet</a:t>
            </a:r>
            <a:r>
              <a:rPr lang="sv-SE" sz="1200">
                <a:latin typeface="Calibri" panose="020F0502020204030204" pitchFamily="34" charset="0"/>
              </a:rPr>
              <a:t> riktar sig till dig som är lokal företrädare för arbetsgivaren och </a:t>
            </a:r>
            <a:r>
              <a:rPr lang="sv-SE" sz="1200" err="1">
                <a:latin typeface="Calibri" panose="020F0502020204030204" pitchFamily="34" charset="0"/>
              </a:rPr>
              <a:t>Saco-S</a:t>
            </a:r>
            <a:r>
              <a:rPr lang="sv-SE" sz="1200">
                <a:latin typeface="Calibri" panose="020F0502020204030204" pitchFamily="34" charset="0"/>
              </a:rPr>
              <a:t> och som deltar i lönerevisionsarbetet. Vi ser gärna ett partsgemensamt deltagande. </a:t>
            </a:r>
          </a:p>
          <a:p>
            <a:r>
              <a:rPr lang="en-US" baseline="0"/>
              <a:t>Och vi I det </a:t>
            </a:r>
            <a:r>
              <a:rPr lang="en-US" baseline="0" err="1"/>
              <a:t>här</a:t>
            </a:r>
            <a:r>
              <a:rPr lang="en-US" baseline="0"/>
              <a:t> </a:t>
            </a:r>
            <a:r>
              <a:rPr lang="en-US" baseline="0" err="1"/>
              <a:t>fallet</a:t>
            </a:r>
            <a:r>
              <a:rPr lang="en-US" baseline="0"/>
              <a:t> </a:t>
            </a:r>
            <a:r>
              <a:rPr lang="en-US" baseline="0" err="1"/>
              <a:t>är</a:t>
            </a:r>
            <a:r>
              <a:rPr lang="en-US" baseline="0"/>
              <a:t> </a:t>
            </a:r>
            <a:r>
              <a:rPr lang="en-US" baseline="0" err="1"/>
              <a:t>ju</a:t>
            </a:r>
            <a:r>
              <a:rPr lang="en-US" baseline="0"/>
              <a:t> Arbetsgivarverket </a:t>
            </a:r>
            <a:r>
              <a:rPr lang="en-US" baseline="0" err="1"/>
              <a:t>och</a:t>
            </a:r>
            <a:r>
              <a:rPr lang="en-US" baseline="0"/>
              <a:t> Saco-S men det </a:t>
            </a:r>
            <a:r>
              <a:rPr lang="en-US" baseline="0" err="1"/>
              <a:t>är</a:t>
            </a:r>
            <a:r>
              <a:rPr lang="en-US" baseline="0"/>
              <a:t> </a:t>
            </a:r>
            <a:r>
              <a:rPr lang="en-US" baseline="0" err="1"/>
              <a:t>ju</a:t>
            </a:r>
            <a:r>
              <a:rPr lang="en-US" baseline="0"/>
              <a:t> </a:t>
            </a:r>
            <a:r>
              <a:rPr lang="en-US" baseline="0" err="1"/>
              <a:t>inom</a:t>
            </a:r>
            <a:r>
              <a:rPr lang="en-US" baseline="0"/>
              <a:t> ramen för Partsrådet vi </a:t>
            </a:r>
            <a:r>
              <a:rPr lang="en-US" baseline="0" err="1"/>
              <a:t>gör</a:t>
            </a:r>
            <a:r>
              <a:rPr lang="en-US" baseline="0"/>
              <a:t> </a:t>
            </a:r>
            <a:r>
              <a:rPr lang="en-US" baseline="0" err="1"/>
              <a:t>detta</a:t>
            </a:r>
            <a:r>
              <a:rPr lang="en-US" baseline="0"/>
              <a:t> </a:t>
            </a:r>
            <a:r>
              <a:rPr lang="en-US" baseline="0" err="1"/>
              <a:t>så</a:t>
            </a:r>
            <a:r>
              <a:rPr lang="en-US" baseline="0"/>
              <a:t> </a:t>
            </a:r>
            <a:r>
              <a:rPr lang="en-US" baseline="0" err="1"/>
              <a:t>först</a:t>
            </a:r>
            <a:r>
              <a:rPr lang="en-US" baseline="0"/>
              <a:t> </a:t>
            </a:r>
            <a:r>
              <a:rPr lang="en-US" baseline="0" err="1"/>
              <a:t>några</a:t>
            </a:r>
            <a:r>
              <a:rPr lang="en-US" baseline="0"/>
              <a:t> </a:t>
            </a:r>
            <a:r>
              <a:rPr lang="en-US" baseline="0" err="1"/>
              <a:t>ord</a:t>
            </a:r>
            <a:r>
              <a:rPr lang="en-US" baseline="0"/>
              <a:t> om Partsrådet:</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Partsrådet, (Rådet för partsgemensamt stöd på det statliga avtalsområdet)</a:t>
            </a:r>
            <a:endParaRPr lang="sv-SE" sz="1200">
              <a:cs typeface="Arial"/>
            </a:endParaRPr>
          </a:p>
          <a:p>
            <a:pPr marL="0" indent="0">
              <a:buNone/>
            </a:pPr>
            <a:r>
              <a:rPr lang="sv-SE" sz="1200" baseline="0"/>
              <a:t> är ju en i</a:t>
            </a:r>
            <a:r>
              <a:rPr lang="sv-SE" sz="1200"/>
              <a:t>deell förening,</a:t>
            </a:r>
            <a:r>
              <a:rPr lang="sv-SE" sz="1200" baseline="0"/>
              <a:t> som grundats för att ge stöd, inspiration och kunskap </a:t>
            </a:r>
          </a:p>
          <a:p>
            <a:pPr marL="0" indent="0">
              <a:buNone/>
            </a:pPr>
            <a:r>
              <a:rPr lang="sv-SE" sz="1200" baseline="0"/>
              <a:t>för att företrädare för arbetsgivare och fack tillsammans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a:t>lättare ska kunna utveckla statliga arbetsplatser runt om i landet. </a:t>
            </a:r>
            <a:r>
              <a:rPr lang="sv-SE" sz="1200" b="1">
                <a:solidFill>
                  <a:schemeClr val="accent4"/>
                </a:solidFill>
              </a:rPr>
              <a:t>Allt Partsrådet erbjuder är partsgemensamt framtaget för statlig sektor.</a:t>
            </a:r>
          </a:p>
          <a:p>
            <a:pPr marL="0" indent="0">
              <a:buNone/>
            </a:pPr>
            <a:endParaRPr lang="sv-SE" sz="1200" baseline="0"/>
          </a:p>
          <a:p>
            <a:endParaRPr lang="sv-SE" sz="1200"/>
          </a:p>
          <a:p>
            <a:r>
              <a:rPr lang="sv-SE" sz="1200"/>
              <a:t>Parterna som ingår är</a:t>
            </a:r>
            <a:r>
              <a:rPr lang="sv-SE"/>
              <a:t> </a:t>
            </a:r>
            <a:r>
              <a:rPr lang="sv-SE" sz="1200"/>
              <a:t> Arbetsgivarverket, </a:t>
            </a:r>
            <a:r>
              <a:rPr lang="sv-SE" sz="1200" err="1"/>
              <a:t>Saco-S</a:t>
            </a:r>
            <a:r>
              <a:rPr lang="sv-SE" sz="1200"/>
              <a:t>, Seko och OFR/S,P,</a:t>
            </a:r>
            <a:r>
              <a:rPr lang="sv-SE"/>
              <a:t>O</a:t>
            </a:r>
            <a:endParaRPr lang="sv-SE" sz="1200">
              <a:cs typeface="Arial"/>
            </a:endParaRPr>
          </a:p>
          <a:p>
            <a:r>
              <a:rPr lang="sv-SE">
                <a:cs typeface="Arial"/>
              </a:rPr>
              <a:t>De</a:t>
            </a:r>
            <a:r>
              <a:rPr lang="sv-SE" baseline="0">
                <a:cs typeface="Arial"/>
              </a:rPr>
              <a:t> (vi)</a:t>
            </a:r>
            <a:r>
              <a:rPr lang="sv-SE">
                <a:cs typeface="Arial"/>
              </a:rPr>
              <a:t> förhandlar och kommer överens i kollektivavtal om Partsrådets verksamhet .</a:t>
            </a:r>
          </a:p>
          <a:p>
            <a:endParaRPr lang="en-US" baseline="0"/>
          </a:p>
          <a:p>
            <a:r>
              <a:rPr lang="en-US" baseline="0" err="1"/>
              <a:t>Ett</a:t>
            </a:r>
            <a:r>
              <a:rPr lang="en-US" baseline="0"/>
              <a:t> </a:t>
            </a:r>
            <a:r>
              <a:rPr lang="en-US" baseline="0" err="1"/>
              <a:t>sådant</a:t>
            </a:r>
            <a:r>
              <a:rPr lang="en-US" baseline="0"/>
              <a:t> </a:t>
            </a:r>
            <a:r>
              <a:rPr lang="en-US" baseline="0" err="1"/>
              <a:t>område</a:t>
            </a:r>
            <a:r>
              <a:rPr lang="en-US" baseline="0"/>
              <a:t>  </a:t>
            </a:r>
            <a:r>
              <a:rPr lang="en-US" baseline="0" err="1"/>
              <a:t>som</a:t>
            </a:r>
            <a:r>
              <a:rPr lang="en-US" baseline="0"/>
              <a:t> man </a:t>
            </a:r>
            <a:r>
              <a:rPr lang="en-US" baseline="0" err="1"/>
              <a:t>har</a:t>
            </a:r>
            <a:r>
              <a:rPr lang="en-US" baseline="0"/>
              <a:t> </a:t>
            </a:r>
            <a:r>
              <a:rPr lang="en-US" baseline="0" err="1"/>
              <a:t>kommit</a:t>
            </a:r>
            <a:r>
              <a:rPr lang="en-US" baseline="0"/>
              <a:t> </a:t>
            </a:r>
            <a:r>
              <a:rPr lang="en-US" baseline="0" err="1"/>
              <a:t>överens</a:t>
            </a:r>
            <a:r>
              <a:rPr lang="en-US" baseline="0"/>
              <a:t> om </a:t>
            </a:r>
            <a:r>
              <a:rPr lang="en-US" baseline="0" err="1"/>
              <a:t>är</a:t>
            </a:r>
            <a:r>
              <a:rPr lang="en-US" baseline="0"/>
              <a:t> </a:t>
            </a:r>
            <a:r>
              <a:rPr lang="en-US" baseline="0" err="1"/>
              <a:t>Arbetsområdet</a:t>
            </a:r>
            <a:r>
              <a:rPr lang="en-US" baseline="0"/>
              <a:t> </a:t>
            </a:r>
            <a:r>
              <a:rPr lang="en-US" baseline="0" err="1"/>
              <a:t>lönebildning</a:t>
            </a:r>
            <a:r>
              <a:rPr lang="en-US" baseline="0"/>
              <a:t>…</a:t>
            </a:r>
          </a:p>
          <a:p>
            <a:endParaRPr lang="en-US" baseline="0"/>
          </a:p>
          <a:p>
            <a:endParaRPr lang="en-US" baseline="0"/>
          </a:p>
          <a:p>
            <a:r>
              <a:rPr lang="en-US" baseline="0" err="1"/>
              <a:t>Åter</a:t>
            </a:r>
            <a:r>
              <a:rPr lang="en-US" baseline="0"/>
              <a:t> till de </a:t>
            </a:r>
            <a:r>
              <a:rPr lang="en-US" baseline="0" err="1"/>
              <a:t>parter</a:t>
            </a:r>
            <a:r>
              <a:rPr lang="en-US" baseline="0"/>
              <a:t> </a:t>
            </a:r>
            <a:r>
              <a:rPr lang="en-US" baseline="0" err="1"/>
              <a:t>som</a:t>
            </a:r>
            <a:r>
              <a:rPr lang="en-US" baseline="0"/>
              <a:t> </a:t>
            </a:r>
            <a:r>
              <a:rPr lang="en-US" baseline="0" err="1"/>
              <a:t>är</a:t>
            </a:r>
            <a:r>
              <a:rPr lang="en-US" baseline="0"/>
              <a:t> </a:t>
            </a:r>
            <a:r>
              <a:rPr lang="en-US" baseline="0" err="1"/>
              <a:t>här</a:t>
            </a:r>
            <a:r>
              <a:rPr lang="en-US" baseline="0"/>
              <a:t> </a:t>
            </a:r>
            <a:r>
              <a:rPr lang="en-US" baseline="0" err="1"/>
              <a:t>idag</a:t>
            </a:r>
            <a:r>
              <a:rPr lang="en-US" baseline="0"/>
              <a:t>…  </a:t>
            </a:r>
          </a:p>
          <a:p>
            <a:r>
              <a:rPr lang="en-US" baseline="0"/>
              <a:t>(</a:t>
            </a:r>
            <a:r>
              <a:rPr lang="en-US" baseline="0" err="1"/>
              <a:t>nästa</a:t>
            </a:r>
            <a:r>
              <a:rPr lang="en-US" baseline="0"/>
              <a:t> </a:t>
            </a:r>
            <a:r>
              <a:rPr lang="en-US" baseline="0" err="1"/>
              <a:t>bild</a:t>
            </a:r>
            <a:r>
              <a:rPr lang="en-US" baseline="0"/>
              <a:t>)</a:t>
            </a:r>
          </a:p>
          <a:p>
            <a:endParaRPr lang="en-US"/>
          </a:p>
        </p:txBody>
      </p:sp>
      <p:sp>
        <p:nvSpPr>
          <p:cNvPr id="4" name="Slide Number Placeholder 3">
            <a:extLst>
              <a:ext uri="{FF2B5EF4-FFF2-40B4-BE49-F238E27FC236}">
                <a16:creationId xmlns:a16="http://schemas.microsoft.com/office/drawing/2014/main" id="{88C639A8-39C9-BA67-4AE9-67EE1AB761CD}"/>
              </a:ext>
            </a:extLst>
          </p:cNvPr>
          <p:cNvSpPr>
            <a:spLocks noGrp="1"/>
          </p:cNvSpPr>
          <p:nvPr>
            <p:ph type="sldNum" sz="quarter" idx="5"/>
          </p:nvPr>
        </p:nvSpPr>
        <p:spPr/>
        <p:txBody>
          <a:bodyPr/>
          <a:lstStyle/>
          <a:p>
            <a:fld id="{65184D3F-DED0-436F-87FE-67D67B19148F}" type="slidenum">
              <a:rPr lang="en-US" smtClean="0"/>
              <a:t>1</a:t>
            </a:fld>
            <a:endParaRPr lang="en-US"/>
          </a:p>
        </p:txBody>
      </p:sp>
    </p:spTree>
    <p:extLst>
      <p:ext uri="{BB962C8B-B14F-4D97-AF65-F5344CB8AC3E}">
        <p14:creationId xmlns:p14="http://schemas.microsoft.com/office/powerpoint/2010/main" val="143616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sv-SE" sz="1800" kern="100">
                <a:effectLst/>
                <a:latin typeface="Calibri" panose="020F0502020204030204" pitchFamily="34" charset="0"/>
                <a:ea typeface="Aptos" panose="020B0004020202020204" pitchFamily="34" charset="0"/>
                <a:cs typeface="Times New Roman" panose="02020603050405020304" pitchFamily="18" charset="0"/>
              </a:rPr>
              <a:t>Åsa</a:t>
            </a: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800" kern="100">
                <a:effectLst/>
                <a:latin typeface="Calibri" panose="020F0502020204030204" pitchFamily="34" charset="0"/>
                <a:ea typeface="Aptos" panose="020B0004020202020204" pitchFamily="34" charset="0"/>
                <a:cs typeface="Times New Roman" panose="02020603050405020304" pitchFamily="18" charset="0"/>
              </a:rPr>
              <a:t>Nu ska vi snart fokusera</a:t>
            </a:r>
            <a:r>
              <a:rPr lang="sv-SE" sz="1800" kern="100" baseline="0">
                <a:effectLst/>
                <a:latin typeface="Calibri" panose="020F0502020204030204" pitchFamily="34" charset="0"/>
                <a:ea typeface="Aptos" panose="020B0004020202020204" pitchFamily="34" charset="0"/>
                <a:cs typeface="Times New Roman" panose="02020603050405020304" pitchFamily="18" charset="0"/>
              </a:rPr>
              <a:t> på det </a:t>
            </a:r>
            <a:r>
              <a:rPr lang="sv-SE" sz="1800" baseline="0"/>
              <a:t>gedigna långsiktiga analysarbetet som ni sedan kan ta er utgångspunkt i när det är dags för den årliga revisionen. Och som sagt, tanken är att denna modell ska skapa förutsättningar för er att den årliga revisionen ska bli effektivare</a:t>
            </a: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800" baseline="0">
                <a:effectLst/>
                <a:latin typeface="Calibri" panose="020F0502020204030204" pitchFamily="34" charset="0"/>
                <a:ea typeface="Calibri" panose="020F0502020204030204" pitchFamily="34" charset="0"/>
              </a:rPr>
              <a:t>Men först ska vi visa den process som beskrivs i den centrala </a:t>
            </a:r>
            <a:r>
              <a:rPr lang="sv-SE" sz="1800" baseline="0" err="1">
                <a:effectLst/>
                <a:latin typeface="Calibri" panose="020F0502020204030204" pitchFamily="34" charset="0"/>
                <a:ea typeface="Calibri" panose="020F0502020204030204" pitchFamily="34" charset="0"/>
              </a:rPr>
              <a:t>RALS-en</a:t>
            </a:r>
            <a:r>
              <a:rPr lang="sv-SE" sz="1800" baseline="0">
                <a:effectLst/>
                <a:latin typeface="Calibri" panose="020F0502020204030204" pitchFamily="34" charset="0"/>
                <a:ea typeface="Calibri" panose="020F0502020204030204" pitchFamily="34" charset="0"/>
              </a:rPr>
              <a:t>. Den lokala lönebildningen tar ju sin utgångspunkt i de gemensamma löneprinciperna och utifrån det som beskrivs i 5 § RALS-T så ska ni sedan utforma er lönebildning och formulera lokala lönekriterier. Dessa har ni säkerligen redan på plats, men det kan vara bra att kontinuerligt titta på dessa och säkerställa att de styr rätt, alltså att de är formulerade på ett sätt som gynnar er verksamhet</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800" baseline="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800" baseline="0">
                <a:effectLst/>
                <a:latin typeface="Calibri" panose="020F0502020204030204" pitchFamily="34" charset="0"/>
                <a:ea typeface="Calibri" panose="020F0502020204030204" pitchFamily="34" charset="0"/>
              </a:rPr>
              <a:t>Och sedan har vi rutan förberedande arbete – och här kommer vi prata om den viktiga planeringen av er lönebildning, både för det långsiktiga arbetet och för den årliga revisionen och sedan fördjupa oss i den långsiktiga analysen och ge er tips och medskick i den delen och resonera om hur man kan tänka kring den årliga analysen och hur man praktiskt kan hantera den, också prata lite om hur man kan hantera RALS-T särart i relation till de andra två centrala löneavtalen – AGV har med OFR/S,P,O och Seko.</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800" baseline="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800" baseline="0">
                <a:effectLst/>
                <a:latin typeface="Calibri" panose="020F0502020204030204" pitchFamily="34" charset="0"/>
                <a:ea typeface="Calibri" panose="020F0502020204030204" pitchFamily="34" charset="0"/>
              </a:rPr>
              <a:t>Och sedan bara några ord om själva lönerevisionen och slutligen den viktiga Avstämningen/uppföljningen och hur man kan koppla ihop detta med utvecklingen av det analysarbete ni gör i det långsiktiga perspektivet.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80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4B15A35-1B84-4D8C-8EB6-6BDA1BF317E4}" type="slidenum">
              <a:rPr lang="sv-SE" smtClean="0"/>
              <a:t>10</a:t>
            </a:fld>
            <a:endParaRPr lang="sv-SE"/>
          </a:p>
        </p:txBody>
      </p:sp>
    </p:spTree>
    <p:extLst>
      <p:ext uri="{BB962C8B-B14F-4D97-AF65-F5344CB8AC3E}">
        <p14:creationId xmlns:p14="http://schemas.microsoft.com/office/powerpoint/2010/main" val="188578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Kommentar Sara: Denna bild är tillagd för att följa strukturen som kommer med de andra delarna.</a:t>
            </a:r>
          </a:p>
        </p:txBody>
      </p:sp>
      <p:sp>
        <p:nvSpPr>
          <p:cNvPr id="4" name="Platshållare för bildnummer 3"/>
          <p:cNvSpPr>
            <a:spLocks noGrp="1"/>
          </p:cNvSpPr>
          <p:nvPr>
            <p:ph type="sldNum" sz="quarter" idx="5"/>
          </p:nvPr>
        </p:nvSpPr>
        <p:spPr/>
        <p:txBody>
          <a:bodyPr/>
          <a:lstStyle/>
          <a:p>
            <a:fld id="{54B15A35-1B84-4D8C-8EB6-6BDA1BF317E4}" type="slidenum">
              <a:rPr lang="sv-SE" smtClean="0"/>
              <a:t>11</a:t>
            </a:fld>
            <a:endParaRPr lang="sv-SE"/>
          </a:p>
        </p:txBody>
      </p:sp>
    </p:spTree>
    <p:extLst>
      <p:ext uri="{BB962C8B-B14F-4D97-AF65-F5344CB8AC3E}">
        <p14:creationId xmlns:p14="http://schemas.microsoft.com/office/powerpoint/2010/main" val="181488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a:effectLst/>
                <a:latin typeface="Calibri" panose="020F0502020204030204" pitchFamily="34" charset="0"/>
                <a:ea typeface="Aptos" panose="020B0004020202020204" pitchFamily="34" charset="0"/>
                <a:cs typeface="Times New Roman" panose="02020603050405020304" pitchFamily="18" charset="0"/>
              </a:rPr>
              <a:t> Anna W</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De viktiga gemensamma löneprinciperna hittar vi i 5 § i RALS-T. Dessa principer ska som sagt var fungera som utgångspunkt i det analysarbete ni ska genomföra och är ju en beskrivning av vad det är som ska styra lönebildningen.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Och vad säger då de gemensamma löneprinciperna? </a:t>
            </a:r>
            <a:endParaRPr lang="sv-SE" sz="1800">
              <a:effectLst/>
              <a:latin typeface="Times New Roman" panose="02020603050405020304" pitchFamily="18" charset="0"/>
              <a:ea typeface="Calibri" panose="020F0502020204030204" pitchFamily="34" charset="0"/>
            </a:endParaRP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Jo, nämligen att lönebildning och lönesättning ska medverka till</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sv-SE" sz="1800">
                <a:effectLst/>
                <a:latin typeface="Calibri" panose="020F0502020204030204" pitchFamily="34" charset="0"/>
                <a:ea typeface="Calibri" panose="020F0502020204030204" pitchFamily="34" charset="0"/>
              </a:rPr>
              <a:t>att verksamhetsmålen uppnås</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sv-SE" sz="1800">
                <a:effectLst/>
                <a:latin typeface="Calibri" panose="020F0502020204030204" pitchFamily="34" charset="0"/>
                <a:ea typeface="Calibri" panose="020F0502020204030204" pitchFamily="34" charset="0"/>
              </a:rPr>
              <a:t>att verksamheten bedrivs effektivt och rationellt</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Och detta sker genom att arbetsgivaren kan rekrytera, motivera, utveckla och behålla arbetstagare med sådan kompetens som behövs på kort och lång sikt. Lönesättningen är ett instrument för att säkerställa kompetensförsörjningen och ska stimulera till engagemang, motivation och utveckling i arbetet.</a:t>
            </a:r>
            <a:br>
              <a:rPr lang="sv-SE" sz="1800">
                <a:effectLst/>
                <a:latin typeface="Calibri" panose="020F0502020204030204" pitchFamily="34" charset="0"/>
                <a:ea typeface="Calibri" panose="020F0502020204030204" pitchFamily="34" charset="0"/>
              </a:rPr>
            </a:br>
            <a:endParaRPr lang="sv-SE" sz="1800">
              <a:effectLst/>
              <a:latin typeface="Calibri" panose="020F0502020204030204" pitchFamily="34" charset="0"/>
              <a:ea typeface="Calibri" panose="020F0502020204030204" pitchFamily="34" charset="0"/>
            </a:endParaRPr>
          </a:p>
          <a:p>
            <a:endParaRPr lang="sv-SE" sz="1800">
              <a:effectLst/>
              <a:latin typeface="Times New Roman" panose="02020603050405020304" pitchFamily="18"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CE0D5E75-B264-C74D-B55A-E6F957AB1FDA}" type="slidenum">
              <a:rPr lang="sv-SE" smtClean="0"/>
              <a:t>12</a:t>
            </a:fld>
            <a:endParaRPr lang="sv-SE"/>
          </a:p>
        </p:txBody>
      </p:sp>
    </p:spTree>
    <p:extLst>
      <p:ext uri="{BB962C8B-B14F-4D97-AF65-F5344CB8AC3E}">
        <p14:creationId xmlns:p14="http://schemas.microsoft.com/office/powerpoint/2010/main" val="3230068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a:effectLst/>
                <a:latin typeface="Calibri" panose="020F0502020204030204" pitchFamily="34" charset="0"/>
                <a:ea typeface="Aptos" panose="020B0004020202020204" pitchFamily="34" charset="0"/>
                <a:cs typeface="Times New Roman" panose="02020603050405020304" pitchFamily="18" charset="0"/>
              </a:rPr>
              <a:t>Anna W</a:t>
            </a:r>
            <a:endParaRPr lang="sv-SE" sz="1200" kern="100">
              <a:effectLst/>
              <a:latin typeface="Aptos" panose="020B0004020202020204" pitchFamily="34" charset="0"/>
              <a:ea typeface="Aptos" panose="020B0004020202020204" pitchFamily="34" charset="0"/>
              <a:cs typeface="Times New Roman" panose="02020603050405020304" pitchFamily="18" charset="0"/>
            </a:endParaRPr>
          </a:p>
          <a:p>
            <a:endParaRPr lang="sv-SE" sz="1200" b="1">
              <a:effectLst/>
              <a:latin typeface="Calibri" panose="020F0502020204030204" pitchFamily="34" charset="0"/>
              <a:ea typeface="Calibri" panose="020F0502020204030204" pitchFamily="34" charset="0"/>
            </a:endParaRPr>
          </a:p>
          <a:p>
            <a:r>
              <a:rPr lang="sv-SE" sz="1200" b="1">
                <a:effectLst/>
                <a:latin typeface="Calibri" panose="020F0502020204030204" pitchFamily="34" charset="0"/>
                <a:ea typeface="Calibri" panose="020F0502020204030204" pitchFamily="34" charset="0"/>
              </a:rPr>
              <a:t>PPT-bild Forts. de gemensamma löneprinciperna (5§)</a:t>
            </a:r>
            <a:endParaRPr lang="sv-SE" sz="1200">
              <a:effectLst/>
              <a:latin typeface="Times New Roman" panose="02020603050405020304" pitchFamily="18" charset="0"/>
              <a:ea typeface="Calibri" panose="020F0502020204030204" pitchFamily="34" charset="0"/>
            </a:endParaRPr>
          </a:p>
          <a:p>
            <a:r>
              <a:rPr lang="sv-SE" sz="1200">
                <a:effectLst/>
                <a:latin typeface="Calibri" panose="020F0502020204030204" pitchFamily="34" charset="0"/>
                <a:ea typeface="Calibri" panose="020F0502020204030204" pitchFamily="34" charset="0"/>
              </a:rPr>
              <a:t>I 5:e paragrafen kan vi också läsa att </a:t>
            </a:r>
            <a:endParaRPr lang="sv-SE" sz="1200">
              <a:effectLst/>
              <a:latin typeface="Times New Roman" panose="02020603050405020304" pitchFamily="18" charset="0"/>
              <a:ea typeface="Calibri" panose="020F0502020204030204" pitchFamily="34" charset="0"/>
            </a:endParaRPr>
          </a:p>
          <a:p>
            <a:r>
              <a:rPr lang="sv-SE" sz="1200">
                <a:effectLst/>
                <a:latin typeface="Calibri" panose="020F0502020204030204" pitchFamily="34" charset="0"/>
                <a:ea typeface="Calibri" panose="020F0502020204030204" pitchFamily="34" charset="0"/>
              </a:rPr>
              <a:t>En arbetstagares lön ska bestämmas utifrån sakliga grunder såsom ansvar, arbetsuppgifternas svårighetsgrad och övriga krav som är förenade med arbetsuppgifterna, och arbetstagarens skicklighet och resultat i förhållande till verksamhetsmålen. Därför ska lönen vara individuell och differentierad. </a:t>
            </a:r>
            <a:endParaRPr lang="sv-SE" sz="1200">
              <a:effectLst/>
              <a:latin typeface="Times New Roman" panose="02020603050405020304" pitchFamily="18" charset="0"/>
              <a:ea typeface="Calibri" panose="020F0502020204030204" pitchFamily="34" charset="0"/>
            </a:endParaRPr>
          </a:p>
          <a:p>
            <a:r>
              <a:rPr lang="sv-SE" sz="1200">
                <a:effectLst/>
                <a:latin typeface="Calibri" panose="020F0502020204030204" pitchFamily="34" charset="0"/>
                <a:ea typeface="Calibri" panose="020F0502020204030204" pitchFamily="34" charset="0"/>
              </a:rPr>
              <a:t> </a:t>
            </a:r>
            <a:endParaRPr lang="sv-SE" sz="1200">
              <a:effectLst/>
              <a:latin typeface="Times New Roman" panose="02020603050405020304" pitchFamily="18" charset="0"/>
              <a:ea typeface="Calibri" panose="020F0502020204030204" pitchFamily="34" charset="0"/>
            </a:endParaRPr>
          </a:p>
          <a:p>
            <a:r>
              <a:rPr lang="sv-SE" sz="1200">
                <a:effectLst/>
                <a:latin typeface="Calibri" panose="020F0502020204030204" pitchFamily="34" charset="0"/>
                <a:ea typeface="Calibri" panose="020F0502020204030204" pitchFamily="34" charset="0"/>
              </a:rPr>
              <a:t>Ja, så sammanfattningsvis kan alltså sägas att lönerna ska vara sakligt bestämda, ändamålsenligt differentierade och att verksamheten och kompetensförsörjningsbehoven ska vara utgångspunkt för lönebildningen. Sen har givetvis myndigheten också sina ekonomiska ramar att förhålla sig till. Dessa utgångspunkter, sammantagna, kommer att vara vägledande i ert analysarbete. </a:t>
            </a:r>
            <a:endParaRPr lang="sv-SE" sz="120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Calibri" panose="020F0502020204030204" pitchFamily="34" charset="0"/>
              <a:ea typeface="Calibri" panose="020F0502020204030204" pitchFamily="34" charset="0"/>
            </a:endParaRPr>
          </a:p>
          <a:p>
            <a:r>
              <a:rPr lang="sv-SE" sz="1200">
                <a:effectLst/>
                <a:latin typeface="Calibri" panose="020F0502020204030204" pitchFamily="34" charset="0"/>
                <a:ea typeface="Calibri" panose="020F0502020204030204" pitchFamily="34" charset="0"/>
              </a:rPr>
              <a:t> </a:t>
            </a:r>
            <a:endParaRPr lang="sv-SE" sz="1200">
              <a:effectLst/>
              <a:latin typeface="Times New Roman" panose="02020603050405020304" pitchFamily="18" charset="0"/>
              <a:ea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D7C4C8BF-5C95-4DC3-B777-AFB061BD1A69}" type="slidenum">
              <a:rPr lang="sv-SE" smtClean="0"/>
              <a:t>13</a:t>
            </a:fld>
            <a:endParaRPr lang="sv-SE"/>
          </a:p>
        </p:txBody>
      </p:sp>
    </p:spTree>
    <p:extLst>
      <p:ext uri="{BB962C8B-B14F-4D97-AF65-F5344CB8AC3E}">
        <p14:creationId xmlns:p14="http://schemas.microsoft.com/office/powerpoint/2010/main" val="148493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7CBB-27A1-7CB8-715A-B909904D009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FB1FB1-B825-5E59-A24E-8D3C44D842F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D07DAB66-A682-3493-4AFD-DAA7F5B5E0D6}"/>
              </a:ext>
            </a:extLst>
          </p:cNvPr>
          <p:cNvSpPr>
            <a:spLocks noGrp="1"/>
          </p:cNvSpPr>
          <p:nvPr>
            <p:ph type="body" idx="1"/>
          </p:nvPr>
        </p:nvSpPr>
        <p:spPr/>
        <p:txBody>
          <a:bodyPr/>
          <a:lstStyle/>
          <a:p>
            <a:r>
              <a:rPr lang="sv-SE"/>
              <a:t>Åsa</a:t>
            </a:r>
          </a:p>
          <a:p>
            <a:r>
              <a:rPr lang="sv-SE"/>
              <a:t>Nu, dags för den viktiga partsgemensamma analysen. Som sagt, i reviderade RALS-T läggs extra tyngdpunkt på långsiktig lönebildning. Vi börjar med några nedslag i avtalstexten – och vad detta innebär mer översiktligt. Därefter tittar vi på vad som uttrycks i avtalet gällande lönebildsanalys i den årliga revisionen.</a:t>
            </a:r>
          </a:p>
          <a:p>
            <a:r>
              <a:rPr lang="sv-SE"/>
              <a:t>Vi kommer därefter lite grundligare gå igenom och beskriva hur ni kan ta er an den här analysprocessen, vilka underlag som kan vara relevanta att titta på. </a:t>
            </a:r>
          </a:p>
        </p:txBody>
      </p:sp>
    </p:spTree>
    <p:extLst>
      <p:ext uri="{BB962C8B-B14F-4D97-AF65-F5344CB8AC3E}">
        <p14:creationId xmlns:p14="http://schemas.microsoft.com/office/powerpoint/2010/main" val="405231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5505-9C91-1044-BD41-D0014CF6467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67218B9-7649-4A25-F786-64B9C1592D87}"/>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89F86A7C-474B-90F1-E3FB-A1491F2250BF}"/>
              </a:ext>
            </a:extLst>
          </p:cNvPr>
          <p:cNvSpPr>
            <a:spLocks noGrp="1"/>
          </p:cNvSpPr>
          <p:nvPr>
            <p:ph type="body" idx="1"/>
          </p:nvPr>
        </p:nvSpPr>
        <p:spPr/>
        <p:txBody>
          <a:bodyPr/>
          <a:lstStyle/>
          <a:p>
            <a:pPr marL="0" indent="0">
              <a:spcAft>
                <a:spcPts val="600"/>
              </a:spcAft>
              <a:buNone/>
            </a:pPr>
            <a:r>
              <a:rPr lang="sv-SE" sz="1600" b="1"/>
              <a:t>Åsa</a:t>
            </a:r>
          </a:p>
          <a:p>
            <a:pPr marL="0" indent="0">
              <a:spcAft>
                <a:spcPts val="600"/>
              </a:spcAft>
              <a:buNone/>
            </a:pPr>
            <a:r>
              <a:rPr lang="sv-SE" sz="1600" b="0"/>
              <a:t>Som vi har hört tidigare har alltså</a:t>
            </a:r>
            <a:r>
              <a:rPr lang="sv-SE" sz="1600" b="0" baseline="0"/>
              <a:t> ö</a:t>
            </a:r>
            <a:r>
              <a:rPr lang="sv-SE" sz="1600" b="0"/>
              <a:t>versynen bland annat syftat till att stärka den långsiktiga lokala lönebildningen</a:t>
            </a:r>
            <a:r>
              <a:rPr lang="sv-SE" sz="1600" b="0" baseline="0"/>
              <a:t> och få till en effektivare årlig lönerevisionsprocess. Hur syns det i avtalstexten, Anna?</a:t>
            </a:r>
          </a:p>
          <a:p>
            <a:pPr marL="0" indent="0">
              <a:spcAft>
                <a:spcPts val="600"/>
              </a:spcAft>
              <a:buNone/>
            </a:pPr>
            <a:endParaRPr lang="sv-SE" sz="1600" b="1" baseline="0"/>
          </a:p>
          <a:p>
            <a:pPr marL="0" indent="0">
              <a:spcAft>
                <a:spcPts val="600"/>
              </a:spcAft>
              <a:buNone/>
            </a:pPr>
            <a:r>
              <a:rPr lang="sv-SE" sz="1600" b="1" baseline="0"/>
              <a:t>Anna</a:t>
            </a:r>
          </a:p>
          <a:p>
            <a:r>
              <a:rPr lang="sv-SE" sz="1600" b="0" kern="1200">
                <a:solidFill>
                  <a:schemeClr val="tx1"/>
                </a:solidFill>
                <a:effectLst/>
                <a:latin typeface="+mn-lt"/>
                <a:ea typeface="+mn-ea"/>
                <a:cs typeface="+mn-cs"/>
              </a:rPr>
              <a:t>En viktig del i lönebildningsarbetet är analysen om vilka behov av förändring i lönebilder som behövs för att säkerställa</a:t>
            </a:r>
            <a:r>
              <a:rPr lang="sv-SE" sz="1600" b="0" kern="1200" baseline="0">
                <a:solidFill>
                  <a:schemeClr val="tx1"/>
                </a:solidFill>
                <a:effectLst/>
                <a:latin typeface="+mn-lt"/>
                <a:ea typeface="+mn-ea"/>
                <a:cs typeface="+mn-cs"/>
              </a:rPr>
              <a:t> kompetensförsörjningen. Och här ser vi att om denna analys görs med utgångspunkt i hur verksamhetens behov ser ut på längre sikt och genomförs grundligt så kan det man kommit fram till ligga till grund för den analys som lokala parter sedan gör vid den årliga lönerevisionen. På så sätt kan den årliga analysen genomföras på ett enklare sätt. Den årliga analysen kan då mer handla om att stämma av aktuella förutsättningar mot den långsiktiga analysen. </a:t>
            </a:r>
          </a:p>
          <a:p>
            <a:endParaRPr lang="sv-SE" sz="16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baseline="0"/>
              <a:t>Vi har därför kompletterat avtalet med denna skrivning: ”En gedigen genomförd analys, med utgångspunkt i verksamhetens behov på lång sikt, kan för en längre tidsperiod utgöra en grund i parternas årliga lönrevisionsarbete”.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baseline="0"/>
              <a:t>Åsa: </a:t>
            </a:r>
            <a:r>
              <a:rPr lang="sv-SE" sz="1600" b="0" baseline="0"/>
              <a:t>Vad innebär då gedigen?</a:t>
            </a:r>
          </a:p>
          <a:p>
            <a:r>
              <a:rPr lang="sv-SE" sz="1600" b="1" kern="1200" baseline="0">
                <a:solidFill>
                  <a:schemeClr val="tx1"/>
                </a:solidFill>
                <a:effectLst/>
                <a:latin typeface="+mn-lt"/>
                <a:ea typeface="+mn-ea"/>
                <a:cs typeface="+mn-cs"/>
              </a:rPr>
              <a:t>Anna: </a:t>
            </a:r>
            <a:r>
              <a:rPr lang="sv-SE" sz="1600" b="0" kern="1200" baseline="0">
                <a:solidFill>
                  <a:schemeClr val="tx1"/>
                </a:solidFill>
                <a:effectLst/>
                <a:latin typeface="+mn-lt"/>
                <a:ea typeface="+mn-ea"/>
                <a:cs typeface="+mn-cs"/>
              </a:rPr>
              <a:t>Det vi vill trycka på är att analysen ska genomföras grundligt.  Ni behöver ta fram relevanta underlag och ge diskussionerna tillräckligt med tid så att ni känner att ni faktiskt har grundat i er analys. Gör ni detta ordentligt så har ni en god grund att utgå ifrån när det är dags för den årliga revisionen. Och denna analys kan sedan ligga till grund för den årliga analysen under ett antal år. Den långsiktiga analysen kan såklart behöva uppdateras vid behov. </a:t>
            </a:r>
          </a:p>
          <a:p>
            <a:endParaRPr lang="sv-SE" sz="1600" b="1" kern="1200" baseline="0">
              <a:solidFill>
                <a:schemeClr val="tx1"/>
              </a:solidFill>
              <a:effectLst/>
              <a:latin typeface="+mn-lt"/>
              <a:ea typeface="+mn-ea"/>
              <a:cs typeface="+mn-cs"/>
            </a:endParaRPr>
          </a:p>
          <a:p>
            <a:endParaRPr lang="sv-SE" sz="1600" b="1" kern="1200" baseline="0">
              <a:solidFill>
                <a:schemeClr val="tx1"/>
              </a:solidFill>
              <a:effectLst/>
              <a:latin typeface="+mn-lt"/>
              <a:ea typeface="+mn-ea"/>
              <a:cs typeface="+mn-cs"/>
            </a:endParaRPr>
          </a:p>
        </p:txBody>
      </p:sp>
    </p:spTree>
    <p:extLst>
      <p:ext uri="{BB962C8B-B14F-4D97-AF65-F5344CB8AC3E}">
        <p14:creationId xmlns:p14="http://schemas.microsoft.com/office/powerpoint/2010/main" val="293480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1AFE1-D68B-2140-9D48-15FC2F26023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10B285A-88E3-66D8-74E0-A4C13F65551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FD5C747-76EE-A701-53FA-D44B8EE8ED9C}"/>
              </a:ext>
            </a:extLst>
          </p:cNvPr>
          <p:cNvSpPr>
            <a:spLocks noGrp="1"/>
          </p:cNvSpPr>
          <p:nvPr>
            <p:ph type="body" idx="1"/>
          </p:nvPr>
        </p:nvSpPr>
        <p:spPr/>
        <p:txBody>
          <a:bodyPr/>
          <a:lstStyle/>
          <a:p>
            <a:r>
              <a:rPr lang="sv-SE" b="1"/>
              <a:t>Åsa</a:t>
            </a:r>
          </a:p>
          <a:p>
            <a:r>
              <a:rPr lang="sv-SE"/>
              <a:t>Sedan står det i avtalet också några ord om detta med att planera arbetet med lönerevisionen. Så det vi kan läsa är att ”Arbetsgivaren och den lokala arbetstagarorganisationen ska gemensamt planera hur ett långsiktigt arbete med den lokala lönebildningen ska bedrivas.”. Det är såklart viktigt att lägga en plan för hur och när ni ska ta er an den långsiktiga analysen och också det årliga arbetet. Det uttrycks dessutom i avtalet att en väl fungerande lokal lönebildning på ett naturligt sätt bör knyta an till arbetsgivarens planering och uppföljning av verksamhetsmål och resultat samt ekonomi. </a:t>
            </a:r>
          </a:p>
          <a:p>
            <a:endParaRPr lang="sv-SE"/>
          </a:p>
          <a:p>
            <a:r>
              <a:rPr lang="sv-SE"/>
              <a:t>Och det framgår, som lyfts tidigare idag, att arbetet ska ha en övergripande inriktning och syfta till att skapa en förtroendefull dialog mellan parterna, präglad av öppenhet och respekt. </a:t>
            </a:r>
          </a:p>
        </p:txBody>
      </p:sp>
      <p:sp>
        <p:nvSpPr>
          <p:cNvPr id="4" name="Platshållare för bildnummer 3">
            <a:extLst>
              <a:ext uri="{FF2B5EF4-FFF2-40B4-BE49-F238E27FC236}">
                <a16:creationId xmlns:a16="http://schemas.microsoft.com/office/drawing/2014/main" id="{968E6573-D02A-D10E-CB29-488D820F654A}"/>
              </a:ext>
            </a:extLst>
          </p:cNvPr>
          <p:cNvSpPr>
            <a:spLocks noGrp="1"/>
          </p:cNvSpPr>
          <p:nvPr>
            <p:ph type="sldNum" sz="quarter" idx="5"/>
          </p:nvPr>
        </p:nvSpPr>
        <p:spPr/>
        <p:txBody>
          <a:bodyPr/>
          <a:lstStyle/>
          <a:p>
            <a:fld id="{CE0D5E75-B264-C74D-B55A-E6F957AB1FDA}" type="slidenum">
              <a:rPr lang="sv-SE" smtClean="0"/>
              <a:t>17</a:t>
            </a:fld>
            <a:endParaRPr lang="sv-SE"/>
          </a:p>
        </p:txBody>
      </p:sp>
    </p:spTree>
    <p:extLst>
      <p:ext uri="{BB962C8B-B14F-4D97-AF65-F5344CB8AC3E}">
        <p14:creationId xmlns:p14="http://schemas.microsoft.com/office/powerpoint/2010/main" val="216050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a:t>Anna:</a:t>
            </a:r>
          </a:p>
          <a:p>
            <a:r>
              <a:rPr lang="sv-SE" sz="1000"/>
              <a:t>Planering av det lokala lönebildningsarbetet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a:t>Som sagt arbetsgivaren och den lokala arbetstagarorganisationen ska gemensamt planera hur arbetet med den lokala lönebildningen ska bedrivas tillsvidare och i ett långsiktigt perspektiv. </a:t>
            </a: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Här är det bra att gå igenom avtalet tillsammans. Vilka moment har vi framför oss? Vad ska ske på både kort och lång sikt? </a:t>
            </a:r>
            <a:r>
              <a:rPr lang="sv-SE" sz="1200" kern="1200">
                <a:effectLst/>
                <a:latin typeface="+mn-lt"/>
                <a:ea typeface="+mn-ea"/>
                <a:cs typeface="+mn-cs"/>
              </a:rPr>
              <a:t>Det är bra </a:t>
            </a:r>
            <a:r>
              <a:rPr lang="sv-SE" sz="1200" kern="100">
                <a:effectLst/>
                <a:latin typeface="Calibri" panose="020F0502020204030204" pitchFamily="34" charset="0"/>
                <a:ea typeface="Calibri" panose="020F0502020204030204" pitchFamily="34" charset="0"/>
                <a:cs typeface="Arial" panose="020B0604020202020204" pitchFamily="34" charset="0"/>
              </a:rPr>
              <a:t>att ni som lokala parter försöker systematisera hur ni jobbar med lönebildning och sådant som har betydelse för lönebildning, både ur ett kortsiktigt och långsiktigt perspektiv.  Här kan det vara bra att fundera över om </a:t>
            </a:r>
            <a:r>
              <a:rPr lang="sv-SE" sz="1200"/>
              <a:t>vi fått med oss lärdomar eller sett särskilda behov av insatser i tidigare avstämningar? Behöver vi skruva på något i den befintliga processen?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 7 § RALS-T har vi samlat ett antal punkter som ni lokala parter har att ta ställning till som en del i planeringen av lönebildningsarbetet.</a:t>
            </a:r>
          </a:p>
          <a:p>
            <a:endParaRPr lang="sv-SE" b="1"/>
          </a:p>
          <a:p>
            <a:r>
              <a:rPr lang="sv-SE" b="1"/>
              <a:t>7.1 Tidpunkt för revision </a:t>
            </a:r>
          </a:p>
          <a:p>
            <a:r>
              <a:rPr lang="sv-SE"/>
              <a:t>Som en del av planeringen av det lokala lönebildningsarbetet ska arbetsgivaren och den lokala arbetstagarorganisationen fastställa vid vilken tidpunkt revision av löner ska äga rum. Om parterna, i kollektivavtal, inte enas om annat sker lönerevision årligen med revisionstidpunkt per den 1 oktober. </a:t>
            </a:r>
          </a:p>
          <a:p>
            <a:r>
              <a:rPr lang="sv-SE" b="1"/>
              <a:t>7.2 Tidplan </a:t>
            </a:r>
          </a:p>
          <a:p>
            <a:r>
              <a:rPr lang="sv-SE"/>
              <a:t>Parterna bör enas om hur och enligt vilken tidplan den återkommande lönerevisionsprocessen - förberedelse, genomförande och avstämning - ska bedrivas. </a:t>
            </a:r>
          </a:p>
          <a:p>
            <a:r>
              <a:rPr lang="sv-SE" b="1"/>
              <a:t>7.3 Hantering av vissa arbetstagare </a:t>
            </a:r>
          </a:p>
          <a:p>
            <a:r>
              <a:rPr lang="sv-SE"/>
              <a:t>Parterna har att ta ställning till principerna för lönesättningen av de medarbetare som under viss tid inte befinner sig i arbete, som t.ex. föräldralediga. Fackligt arbete kan ge värdefull erfarenhet som på ett positivt sätt bidrar till den enskildes resultat och skicklighet i förhållande till verksamhetsmålen vilket ska uppmärksammas i samband med lönesättning. Det är lämpligt att arbetsgivaren tar ställning till hur lönesättningen för fackligt förtroendevalda som har sitt uppdrag på heltid ska hanteras så att hanteringen sker likvärdigt över hela verksamheten. </a:t>
            </a:r>
          </a:p>
          <a:p>
            <a:r>
              <a:rPr lang="sv-SE" b="1"/>
              <a:t>7.4 Lönesättande samtal som huvudväg </a:t>
            </a:r>
          </a:p>
          <a:p>
            <a:r>
              <a:rPr lang="sv-SE"/>
              <a:t>Lönerevision sker genom lönesättande samtal. Om särskilda omständigheter föreligger, kan parterna i kollektivavtal, komma överens om att inte tillämpa lönesättande samtal. Lönesättning sker då istället genom att parterna sluter kollektivavtal om nya löner för alla eller vissa arbetstagare att gälla från de revisionstidpunkter som överenskommits. </a:t>
            </a:r>
          </a:p>
          <a:p>
            <a:r>
              <a:rPr lang="sv-SE" b="1"/>
              <a:t>7.5 Hantering vid eventuell oenighet </a:t>
            </a:r>
          </a:p>
          <a:p>
            <a:r>
              <a:rPr lang="sv-SE"/>
              <a:t>Lokala parter har att ta ställning till vilken modell som ska tillämpas i det fall som chef och medarbetare inte kommer överens om ny lön. </a:t>
            </a:r>
          </a:p>
          <a:p>
            <a:pPr marL="285750" indent="-285750">
              <a:buAutoNum type="romanUcPeriod"/>
            </a:pPr>
            <a:r>
              <a:rPr lang="sv-SE" i="1"/>
              <a:t>Förstärkt dialog chef och medarbetare </a:t>
            </a:r>
          </a:p>
          <a:p>
            <a:pPr marL="0" indent="0">
              <a:buNone/>
            </a:pPr>
            <a:r>
              <a:rPr lang="sv-SE"/>
              <a:t>Arbetsgivaren och den lokala arbetstagarorganisationen får, i kollektivavtal, träffa överenskommelse om att vid oenighet i lönesättande samtal tillämpa förstärkt dialog mellan chef och medarbetare. En sådan dialog ska ytterligare förstärka chef och medarbetares roll vid fastställandet av nya löner. Om en fortsatt oenighet råder kring nya löner efter det att förstärkt dialog tillämpats anses de nya lönerna fastställda enligt arbetsgivarens förslag. Kollektivavtalsförhandling enligt punkt II är därmed inte tillämplig. </a:t>
            </a:r>
          </a:p>
          <a:p>
            <a:pPr marL="0" indent="0">
              <a:buNone/>
            </a:pPr>
            <a:r>
              <a:rPr lang="sv-SE" i="1"/>
              <a:t>II. Kollektivavtalsförhandling </a:t>
            </a:r>
          </a:p>
          <a:p>
            <a:pPr marL="0" indent="0">
              <a:buNone/>
            </a:pPr>
            <a:r>
              <a:rPr lang="sv-SE"/>
              <a:t>Om parterna lokalt inte kommit överens om att tillämpa förstärkt dialog enligt punkt I, vid eventuell oenighet vid lönesättande samtal, gäller att lönen fastställs genom kollektivavtalsförhandling mellan arbetsgivaren och den lokala arbetstagarorganisationen.</a:t>
            </a:r>
          </a:p>
          <a:p>
            <a:endParaRPr lang="sv-SE"/>
          </a:p>
          <a:p>
            <a:r>
              <a:rPr lang="sv-SE" sz="1200"/>
              <a:t>Det är också bra om diskussionerna omfattar </a:t>
            </a:r>
            <a:r>
              <a:rPr lang="sv-SE" sz="1200" err="1"/>
              <a:t>tidplanering</a:t>
            </a:r>
            <a:r>
              <a:rPr lang="sv-SE" sz="1200"/>
              <a:t> av :</a:t>
            </a:r>
          </a:p>
          <a:p>
            <a:r>
              <a:rPr lang="sv-SE" sz="1200"/>
              <a:t>- Hantering av lönekartläggning</a:t>
            </a:r>
            <a:br>
              <a:rPr lang="sv-SE" sz="1200"/>
            </a:br>
            <a:r>
              <a:rPr lang="sv-SE" sz="1200"/>
              <a:t>- Hantering av BESTA-klassificering</a:t>
            </a:r>
            <a:br>
              <a:rPr lang="sv-SE" sz="1200"/>
            </a:br>
            <a:r>
              <a:rPr lang="sv-SE" sz="1200"/>
              <a:t>- Eventuella utbildningar eller andra utvecklingsinsatser som ska genomföras</a:t>
            </a:r>
            <a:br>
              <a:rPr lang="sv-SE" sz="1200"/>
            </a:br>
            <a:r>
              <a:rPr lang="sv-SE" sz="1200"/>
              <a:t>- Knyta an till planering och uppföljning av verksamhetsmål och resultat samt ekonomi och passa in de olika momenten i </a:t>
            </a:r>
            <a:r>
              <a:rPr lang="sv-SE" sz="1200" err="1"/>
              <a:t>årshjul</a:t>
            </a:r>
            <a:r>
              <a:rPr lang="sv-SE" sz="1200"/>
              <a:t> för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Planen kan med fördel dokumenteras (ej kollektivavtal) (KA om revisionstidpunkten flyttas och om KA istället för lönesättande samtal och om Förstärkt samtal istället för KA-förhandling vid oenighet..</a:t>
            </a:r>
          </a:p>
          <a:p>
            <a:endParaRPr lang="sv-SE"/>
          </a:p>
          <a:p>
            <a:endParaRPr lang="sv-SE"/>
          </a:p>
        </p:txBody>
      </p:sp>
      <p:sp>
        <p:nvSpPr>
          <p:cNvPr id="4" name="Platshållare för bildnummer 3"/>
          <p:cNvSpPr>
            <a:spLocks noGrp="1"/>
          </p:cNvSpPr>
          <p:nvPr>
            <p:ph type="sldNum" sz="quarter" idx="5"/>
          </p:nvPr>
        </p:nvSpPr>
        <p:spPr/>
        <p:txBody>
          <a:bodyPr/>
          <a:lstStyle/>
          <a:p>
            <a:fld id="{CE0D5E75-B264-C74D-B55A-E6F957AB1FDA}" type="slidenum">
              <a:rPr lang="sv-SE" smtClean="0"/>
              <a:t>18</a:t>
            </a:fld>
            <a:endParaRPr lang="sv-SE"/>
          </a:p>
        </p:txBody>
      </p:sp>
    </p:spTree>
    <p:extLst>
      <p:ext uri="{BB962C8B-B14F-4D97-AF65-F5344CB8AC3E}">
        <p14:creationId xmlns:p14="http://schemas.microsoft.com/office/powerpoint/2010/main" val="173760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67AC8-12B4-477E-0C58-695BA592E74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E63DFE-B678-4FCE-9DFF-2C1AC038CFB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A43A6191-B437-A0F6-DBBB-5E3767E0C98D}"/>
              </a:ext>
            </a:extLst>
          </p:cNvPr>
          <p:cNvSpPr>
            <a:spLocks noGrp="1"/>
          </p:cNvSpPr>
          <p:nvPr>
            <p:ph type="body" idx="1"/>
          </p:nvPr>
        </p:nvSpPr>
        <p:spPr/>
        <p:txBody>
          <a:bodyPr/>
          <a:lstStyle/>
          <a:p>
            <a:r>
              <a:rPr lang="sv-SE" b="1"/>
              <a:t>Åsa</a:t>
            </a:r>
          </a:p>
          <a:p>
            <a:r>
              <a:rPr lang="sv-SE"/>
              <a:t>Då är det dags att titta på det partsgemensamma analysarbetet i praktiken!</a:t>
            </a:r>
          </a:p>
        </p:txBody>
      </p:sp>
    </p:spTree>
    <p:extLst>
      <p:ext uri="{BB962C8B-B14F-4D97-AF65-F5344CB8AC3E}">
        <p14:creationId xmlns:p14="http://schemas.microsoft.com/office/powerpoint/2010/main" val="99827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A78BE-4B28-A4E5-45F3-87508D5EA8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F2E6ED-1DDF-F8BD-E9A2-A26B361A9C3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094D314-4D96-B97B-CF47-098704BFD3E1}"/>
              </a:ext>
            </a:extLst>
          </p:cNvPr>
          <p:cNvSpPr>
            <a:spLocks noGrp="1"/>
          </p:cNvSpPr>
          <p:nvPr>
            <p:ph type="body" idx="1"/>
          </p:nvPr>
        </p:nvSpPr>
        <p:spPr/>
        <p:txBody>
          <a:bodyPr/>
          <a:lstStyle/>
          <a:p>
            <a:pPr marL="0" indent="0">
              <a:spcAft>
                <a:spcPts val="600"/>
              </a:spcAft>
              <a:buNone/>
            </a:pPr>
            <a:r>
              <a:rPr lang="sv-SE" sz="1600" b="1" baseline="0"/>
              <a:t>Åsa</a:t>
            </a:r>
          </a:p>
          <a:p>
            <a:pPr marL="0" indent="0">
              <a:spcAft>
                <a:spcPts val="600"/>
              </a:spcAft>
              <a:buNone/>
            </a:pPr>
            <a:r>
              <a:rPr lang="sv-SE" sz="1600" b="1" baseline="0"/>
              <a:t>Så som sagt:</a:t>
            </a:r>
          </a:p>
          <a:p>
            <a:r>
              <a:rPr lang="sv-SE" sz="1600" b="0" kern="1200">
                <a:solidFill>
                  <a:schemeClr val="tx1"/>
                </a:solidFill>
                <a:effectLst/>
                <a:latin typeface="+mn-lt"/>
                <a:ea typeface="+mn-ea"/>
                <a:cs typeface="+mn-cs"/>
              </a:rPr>
              <a:t>En viktig del i lönebildningsarbetet är analysen om vilka behov av förändring i lönebilder som behövs för att säkerställa</a:t>
            </a:r>
            <a:r>
              <a:rPr lang="sv-SE" sz="1600" b="0" kern="1200" baseline="0">
                <a:solidFill>
                  <a:schemeClr val="tx1"/>
                </a:solidFill>
                <a:effectLst/>
                <a:latin typeface="+mn-lt"/>
                <a:ea typeface="+mn-ea"/>
                <a:cs typeface="+mn-cs"/>
              </a:rPr>
              <a:t> kompetensförsörjningen. Och här ser vi att om denna analys görs med utgångspunkt i hur verksamhetens behov ser ut på längre sikt och genomförs grundligt så kan det man kommit fram till ligga till grund för den analys som lokala parter sedan gör vid den årliga lönerevisionen. På så sätt kan den årliga analysen genomföras på ett enklare sätt. Den årliga analysen kan då mer handla om att stämma av aktuella förutsättningar mot den långsiktiga analysen. </a:t>
            </a:r>
          </a:p>
          <a:p>
            <a:endParaRPr lang="sv-SE" sz="1600" b="0" kern="1200" baseline="0">
              <a:solidFill>
                <a:schemeClr val="tx1"/>
              </a:solidFill>
              <a:effectLst/>
              <a:latin typeface="+mn-lt"/>
              <a:ea typeface="+mn-ea"/>
              <a:cs typeface="+mn-cs"/>
            </a:endParaRPr>
          </a:p>
          <a:p>
            <a:r>
              <a:rPr lang="sv-SE" sz="1600" b="0" kern="1200" baseline="0">
                <a:solidFill>
                  <a:schemeClr val="tx1"/>
                </a:solidFill>
                <a:effectLst/>
                <a:latin typeface="+mn-lt"/>
                <a:ea typeface="+mn-ea"/>
                <a:cs typeface="+mn-cs"/>
              </a:rPr>
              <a:t>Ni behöver ta fram relevanta underlag och ge diskussionerna tillräckligt med tid så att ni känner att ni faktiskt har grundat i er analys. Gör ni detta ordentligt så har ni en god grund att utgå ifrån när det är dags för den årliga revisionen. Och denna analys kan sedan ligga till grund för den årliga analysen under ett antal år. Men den långsiktiga analysen kan såklart behöva uppdateras vid behov. </a:t>
            </a:r>
          </a:p>
          <a:p>
            <a:endParaRPr lang="sv-SE" sz="1600" b="1" kern="1200" baseline="0">
              <a:solidFill>
                <a:schemeClr val="tx1"/>
              </a:solidFill>
              <a:effectLst/>
              <a:latin typeface="+mn-lt"/>
              <a:ea typeface="+mn-ea"/>
              <a:cs typeface="+mn-cs"/>
            </a:endParaRPr>
          </a:p>
          <a:p>
            <a:endParaRPr lang="sv-SE" sz="1600" b="1" kern="1200" baseline="0">
              <a:solidFill>
                <a:schemeClr val="tx1"/>
              </a:solidFill>
              <a:effectLst/>
              <a:latin typeface="+mn-lt"/>
              <a:ea typeface="+mn-ea"/>
              <a:cs typeface="+mn-cs"/>
            </a:endParaRPr>
          </a:p>
        </p:txBody>
      </p:sp>
    </p:spTree>
    <p:extLst>
      <p:ext uri="{BB962C8B-B14F-4D97-AF65-F5344CB8AC3E}">
        <p14:creationId xmlns:p14="http://schemas.microsoft.com/office/powerpoint/2010/main" val="293532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Anders i bild</a:t>
            </a:r>
          </a:p>
          <a:p>
            <a:r>
              <a:rPr lang="sv-SE"/>
              <a:t>Representerar styrgruppen för lönebildning</a:t>
            </a:r>
          </a:p>
        </p:txBody>
      </p:sp>
      <p:sp>
        <p:nvSpPr>
          <p:cNvPr id="4" name="Platshållare för bildnummer 3"/>
          <p:cNvSpPr>
            <a:spLocks noGrp="1"/>
          </p:cNvSpPr>
          <p:nvPr>
            <p:ph type="sldNum" sz="quarter" idx="5"/>
          </p:nvPr>
        </p:nvSpPr>
        <p:spPr/>
        <p:txBody>
          <a:bodyPr/>
          <a:lstStyle/>
          <a:p>
            <a:fld id="{CE0D5E75-B264-C74D-B55A-E6F957AB1FDA}" type="slidenum">
              <a:rPr lang="sv-SE" smtClean="0"/>
              <a:t>2</a:t>
            </a:fld>
            <a:endParaRPr lang="sv-SE"/>
          </a:p>
        </p:txBody>
      </p:sp>
    </p:spTree>
    <p:extLst>
      <p:ext uri="{BB962C8B-B14F-4D97-AF65-F5344CB8AC3E}">
        <p14:creationId xmlns:p14="http://schemas.microsoft.com/office/powerpoint/2010/main" val="1216623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9EAB-791C-F293-C199-E5E8A92C860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A2E6F1B-3474-E6AB-468F-69F27C8B235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40282FC9-5BFC-4814-0855-14CEFBFE20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Åsa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Av</a:t>
            </a:r>
            <a:r>
              <a:rPr lang="sv-SE" sz="1200" kern="1200" baseline="0">
                <a:solidFill>
                  <a:schemeClr val="tx1"/>
                </a:solidFill>
                <a:effectLst/>
                <a:latin typeface="+mn-lt"/>
                <a:ea typeface="+mn-ea"/>
                <a:cs typeface="+mn-cs"/>
              </a:rPr>
              <a:t> avtalstexten framgår </a:t>
            </a:r>
            <a:r>
              <a:rPr lang="sv-SE" sz="1200" kern="1200">
                <a:solidFill>
                  <a:schemeClr val="tx1"/>
                </a:solidFill>
                <a:effectLst/>
                <a:latin typeface="+mn-lt"/>
                <a:ea typeface="+mn-ea"/>
                <a:cs typeface="+mn-cs"/>
              </a:rPr>
              <a:t>”Ett långsiktigt lönebildningsarbete utgår från arbetsgivarens bild av verksamhetens mål och resultat, de utvecklingsbehov som finns i verksamheten och den</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långsiktiga kompetensförsörjningen.</a:t>
            </a:r>
            <a:r>
              <a:rPr lang="sv-SE" sz="1200" kern="1200" baseline="0">
                <a:solidFill>
                  <a:schemeClr val="tx1"/>
                </a:solidFill>
                <a:effectLst/>
                <a:latin typeface="+mn-lt"/>
                <a:ea typeface="+mn-ea"/>
                <a:cs typeface="+mn-cs"/>
              </a:rPr>
              <a:t> Och m</a:t>
            </a:r>
            <a:r>
              <a:rPr lang="sv-SE" sz="1200" kern="1200">
                <a:solidFill>
                  <a:schemeClr val="tx1"/>
                </a:solidFill>
                <a:effectLst/>
                <a:latin typeface="+mn-lt"/>
                <a:ea typeface="+mn-ea"/>
                <a:cs typeface="+mn-cs"/>
              </a:rPr>
              <a:t>ed utgångspunkt från detta ska arbetsgivaren presentera en bild för den lokala arbetstagarorganisationen som speglar verksamhetens löneläge och lönespridning för relevanta grupperingar.</a:t>
            </a:r>
            <a:r>
              <a:rPr lang="sv-SE" sz="1200" kern="1200" baseline="0">
                <a:solidFill>
                  <a:schemeClr val="tx1"/>
                </a:solidFill>
                <a:effectLst/>
                <a:latin typeface="+mn-lt"/>
                <a:ea typeface="+mn-ea"/>
                <a:cs typeface="+mn-cs"/>
              </a:rPr>
              <a:t> Och </a:t>
            </a:r>
            <a:r>
              <a:rPr lang="sv-SE" sz="1200" kern="1200">
                <a:solidFill>
                  <a:schemeClr val="tx1"/>
                </a:solidFill>
                <a:effectLst/>
                <a:latin typeface="+mn-lt"/>
                <a:ea typeface="+mn-ea"/>
                <a:cs typeface="+mn-cs"/>
              </a:rPr>
              <a:t>därefter ska parterna redovisa sin syn på behovet av förändringar, på kort och lång sikt, av löner och andra anställningsvillkor.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latin typeface="+mn-lt"/>
                <a:ea typeface="+mn-ea"/>
                <a:cs typeface="+mn-cs"/>
              </a:rPr>
              <a:t>Detta moment handlar alltså om att först ta fram den information och de underlag som behövs för att kunna göra analysen på ett bra sätt. Det kan handla om att titta på vad vi vet eller bedömer hur verksamheten kommer att se ut om fem år, vilka utmaningar verksamheten kan komma att ha när det gäller rekrytering av vissa kompetenser, hur ser vår personalomsättning ut o.s.v. Görs detta ordentligt och båda parter känner att man har en bra bild av hur det ser ut, ökar också förutsättningarna att sedan nå en gemensam bild av vilka behov av förändringar i lönebilder som behövs på både lång och kort sikt.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a:solidFill>
                  <a:schemeClr val="tx1"/>
                </a:solidFill>
                <a:effectLst/>
                <a:latin typeface="+mn-lt"/>
                <a:ea typeface="+mn-ea"/>
                <a:cs typeface="+mn-cs"/>
              </a:rPr>
              <a:t>Anders: </a:t>
            </a:r>
            <a:r>
              <a:rPr lang="sv-SE" sz="1200" kern="1200" baseline="0">
                <a:solidFill>
                  <a:schemeClr val="tx1"/>
                </a:solidFill>
                <a:effectLst/>
                <a:latin typeface="+mn-lt"/>
                <a:ea typeface="+mn-ea"/>
                <a:cs typeface="+mn-cs"/>
              </a:rPr>
              <a:t>Detta att </a:t>
            </a:r>
            <a:r>
              <a:rPr lang="sv-SE" sz="1200" kern="1200">
                <a:solidFill>
                  <a:schemeClr val="tx1"/>
                </a:solidFill>
                <a:effectLst/>
                <a:latin typeface="+mn-lt"/>
                <a:ea typeface="+mn-ea"/>
                <a:cs typeface="+mn-cs"/>
              </a:rPr>
              <a:t>arbetsgivaren ska presentera en bild för den lokala arbetstagarorganisationen som speglar verksamhetens löneläge och lönespridning för relevanta grupperingar</a:t>
            </a:r>
            <a:r>
              <a:rPr lang="sv-SE" sz="1200" kern="1200" baseline="0">
                <a:solidFill>
                  <a:schemeClr val="tx1"/>
                </a:solidFill>
                <a:effectLst/>
                <a:latin typeface="+mn-lt"/>
                <a:ea typeface="+mn-ea"/>
                <a:cs typeface="+mn-cs"/>
              </a:rPr>
              <a:t> och att l</a:t>
            </a: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lönebilden framför allt ska bygga på den centrala partsgemensamma statistiken, men också på annan information som lokala parter finner relevant. Vad menar vi egentligen med detta, Anna?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a:solidFill>
                  <a:schemeClr val="tx1"/>
                </a:solidFill>
                <a:effectLst/>
                <a:latin typeface="+mn-lt"/>
                <a:ea typeface="+mn-ea"/>
                <a:cs typeface="+mn-cs"/>
              </a:rPr>
              <a:t>Anna:</a:t>
            </a:r>
            <a:r>
              <a:rPr lang="sv-SE" sz="1200" kern="1200">
                <a:solidFill>
                  <a:schemeClr val="tx1"/>
                </a:solidFill>
                <a:effectLst/>
                <a:latin typeface="+mn-lt"/>
                <a:ea typeface="+mn-ea"/>
                <a:cs typeface="+mn-cs"/>
              </a:rPr>
              <a:t> Utgångspunkten för </a:t>
            </a:r>
            <a:r>
              <a:rPr lang="sv-SE" sz="1200" b="1" kern="1200">
                <a:solidFill>
                  <a:schemeClr val="tx1"/>
                </a:solidFill>
                <a:effectLst/>
                <a:latin typeface="+mn-lt"/>
                <a:ea typeface="+mn-ea"/>
                <a:cs typeface="+mn-cs"/>
              </a:rPr>
              <a:t>vilka</a:t>
            </a:r>
            <a:r>
              <a:rPr lang="sv-SE" sz="1200" kern="1200">
                <a:solidFill>
                  <a:schemeClr val="tx1"/>
                </a:solidFill>
                <a:effectLst/>
                <a:latin typeface="+mn-lt"/>
                <a:ea typeface="+mn-ea"/>
                <a:cs typeface="+mn-cs"/>
              </a:rPr>
              <a:t> lönebilder ni väljer att titta på, bör ju vara att ni ser att det ger er ett mervärde när ska diskutera vilka behov av förändring i lönebilder som ni ser. Vad som är relevanta grupperingar kan bara ni själva</a:t>
            </a:r>
            <a:r>
              <a:rPr lang="sv-SE" sz="1200" kern="1200" baseline="0">
                <a:solidFill>
                  <a:schemeClr val="tx1"/>
                </a:solidFill>
                <a:effectLst/>
                <a:latin typeface="+mn-lt"/>
                <a:ea typeface="+mn-ea"/>
                <a:cs typeface="+mn-cs"/>
              </a:rPr>
              <a:t> bedöma men kan till exempel handla om att ni ser att ni vill följa vissa yrkeskategorier utifrån utmaningar i kompetensförsörjningen. </a:t>
            </a:r>
            <a:r>
              <a:rPr lang="sv-SE" sz="1200" kern="1200">
                <a:solidFill>
                  <a:schemeClr val="tx1"/>
                </a:solidFill>
                <a:effectLst/>
                <a:latin typeface="+mn-lt"/>
                <a:ea typeface="+mn-ea"/>
                <a:cs typeface="+mn-cs"/>
              </a:rPr>
              <a:t>Genom ett bra arbete med att välja och ta fram lönebilder så skapar ni också förutsättningar för analysen av löneläge/lönestruktur i förhållande till kompetensförsörjningsbehoven.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Den partsgemensamma lönestatistiken är såklart viktig i detta moment. Den statistiken är ju en totalundersökning av lönerna på det statliga avtalsområdet och är baserad på registerdata från lönesystemen. Och det ger ju en hög kvalitet på statistiken, en hög tillförlitlighet, men förutsätter såklart</a:t>
            </a:r>
            <a:r>
              <a:rPr lang="sv-SE" sz="1200" kern="1200" baseline="0">
                <a:solidFill>
                  <a:schemeClr val="tx1"/>
                </a:solidFill>
                <a:effectLst/>
                <a:latin typeface="+mn-lt"/>
                <a:ea typeface="+mn-ea"/>
                <a:cs typeface="+mn-cs"/>
              </a:rPr>
              <a:t> </a:t>
            </a:r>
            <a:r>
              <a:rPr lang="sv-SE" sz="1200" kern="1200">
                <a:solidFill>
                  <a:schemeClr val="tx1"/>
                </a:solidFill>
                <a:effectLst/>
                <a:latin typeface="+mn-lt"/>
                <a:ea typeface="+mn-ea"/>
                <a:cs typeface="+mn-cs"/>
              </a:rPr>
              <a:t>att verksamheten har en aktuell BESTA-klassificering. </a:t>
            </a:r>
          </a:p>
          <a:p>
            <a:r>
              <a:rPr lang="sv-SE" sz="1200" kern="1200">
                <a:solidFill>
                  <a:schemeClr val="tx1"/>
                </a:solidFill>
                <a:effectLst/>
                <a:latin typeface="+mn-lt"/>
                <a:ea typeface="+mn-ea"/>
                <a:cs typeface="+mn-cs"/>
              </a:rPr>
              <a:t>För vissa arbetsområden kanske inte den partsgemensamma statistiken kan ge tillräckligt med jämförelser, t.ex. för unika arbetsområden som bara finns på en myndighet. Eller arbetsområden som är små i staten, men kanske stora på övriga arbetsmarknaden. Om parterna då är överens kan man komplettera med annan statistik, t.ex. Sveriges officiella lönestatistik uppdelat per yrke (</a:t>
            </a:r>
            <a:r>
              <a:rPr lang="sv-SE" sz="1200" kern="1200" err="1">
                <a:solidFill>
                  <a:schemeClr val="tx1"/>
                </a:solidFill>
                <a:effectLst/>
                <a:latin typeface="+mn-lt"/>
                <a:ea typeface="+mn-ea"/>
                <a:cs typeface="+mn-cs"/>
              </a:rPr>
              <a:t>ssyk</a:t>
            </a:r>
            <a:r>
              <a:rPr lang="sv-SE" sz="1200" kern="1200">
                <a:solidFill>
                  <a:schemeClr val="tx1"/>
                </a:solidFill>
                <a:effectLst/>
                <a:latin typeface="+mn-lt"/>
                <a:ea typeface="+mn-ea"/>
                <a:cs typeface="+mn-cs"/>
              </a:rPr>
              <a:t>)som finns på SCB:s hemsida. </a:t>
            </a:r>
          </a:p>
          <a:p>
            <a:endParaRPr lang="sv-SE" sz="1200" kern="1200" baseline="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a:p>
            <a:endParaRPr lang="sv-SE"/>
          </a:p>
        </p:txBody>
      </p:sp>
    </p:spTree>
    <p:extLst>
      <p:ext uri="{BB962C8B-B14F-4D97-AF65-F5344CB8AC3E}">
        <p14:creationId xmlns:p14="http://schemas.microsoft.com/office/powerpoint/2010/main" val="99376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Anna</a:t>
            </a:r>
          </a:p>
          <a:p>
            <a:r>
              <a:rPr lang="sv-SE" sz="1800" b="1">
                <a:effectLst/>
                <a:latin typeface="Calibri" panose="020F0502020204030204" pitchFamily="34" charset="0"/>
                <a:ea typeface="Calibri" panose="020F0502020204030204" pitchFamily="34" charset="0"/>
              </a:rPr>
              <a:t>PPT-bild Det långsiktiga analysarbetet för steg</a:t>
            </a:r>
          </a:p>
          <a:p>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Ja, så hur kan då analysprocessen se ut steg för steg? Ni som lyssnade på förra årets lönebildningsdag hörde oss beskriva hur en analysprocess kan gå till och nu detta tillvägagångssätt genomförs nu i ett långsiktigt perspektiv, mellan arbetsgivaren och lokala </a:t>
            </a:r>
            <a:r>
              <a:rPr lang="sv-SE" sz="1800" err="1">
                <a:effectLst/>
                <a:latin typeface="Calibri" panose="020F0502020204030204" pitchFamily="34" charset="0"/>
                <a:ea typeface="Calibri" panose="020F0502020204030204" pitchFamily="34" charset="0"/>
              </a:rPr>
              <a:t>Saco-S</a:t>
            </a:r>
            <a:r>
              <a:rPr lang="sv-SE" sz="1800">
                <a:effectLst/>
                <a:latin typeface="Calibri" panose="020F0502020204030204" pitchFamily="34" charset="0"/>
                <a:ea typeface="Calibri" panose="020F0502020204030204" pitchFamily="34" charset="0"/>
              </a:rPr>
              <a:t> och sedan kan ni parter ta med detta arbete in i den årliga analysen, och då har ni ju den att utgå ifrån och mer stämma av den med aktuella behov. </a:t>
            </a: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tillvägagångssätt genomförs även i den gedigna långsiktiga analysen</a:t>
            </a:r>
            <a:r>
              <a:rPr lang="sv-SE" sz="1800" b="0" kern="1200" baseline="0">
                <a:solidFill>
                  <a:schemeClr val="tx1"/>
                </a:solidFill>
                <a:effectLst/>
                <a:latin typeface="Times New Roman" panose="02020603050405020304" pitchFamily="18" charset="0"/>
                <a:ea typeface="Calibri" panose="020F0502020204030204" pitchFamily="34" charset="0"/>
                <a:cs typeface="+mn-cs"/>
              </a:rPr>
              <a:t> och </a:t>
            </a:r>
            <a:r>
              <a:rPr lang="sv-SE" sz="1800" b="0" kern="1200" baseline="0">
                <a:solidFill>
                  <a:schemeClr val="tx1"/>
                </a:solidFill>
                <a:effectLst/>
                <a:latin typeface="+mn-lt"/>
                <a:ea typeface="+mn-ea"/>
                <a:cs typeface="+mn-cs"/>
              </a:rPr>
              <a:t>genomförs denna analysen grundligt så kan det man kommit fram till ligga till grund för den analys som lokala parter sedan gör vid den årliga lönerevisionen. På så sätt kan den årliga analysen genomföras på ett enklare sätt. Den årliga analysen kan då mer handla om att stämma av aktuella förutsättningar mot den långsiktiga analysen. </a:t>
            </a:r>
          </a:p>
          <a:p>
            <a:endParaRPr lang="sv-SE" sz="1800" b="0" kern="1200" baseline="0">
              <a:solidFill>
                <a:schemeClr val="tx1"/>
              </a:solidFill>
              <a:effectLst/>
              <a:latin typeface="+mn-lt"/>
              <a:ea typeface="+mn-ea"/>
              <a:cs typeface="+mn-cs"/>
            </a:endParaRPr>
          </a:p>
          <a:p>
            <a:r>
              <a:rPr lang="sv-SE" sz="1800">
                <a:effectLst/>
                <a:latin typeface="Calibri" panose="020F0502020204030204" pitchFamily="34" charset="0"/>
                <a:ea typeface="Calibri" panose="020F0502020204030204" pitchFamily="34" charset="0"/>
              </a:rPr>
              <a:t>Men </a:t>
            </a:r>
            <a:r>
              <a:rPr lang="sv-SE" sz="1800" u="sng">
                <a:effectLst/>
                <a:latin typeface="Calibri" panose="020F0502020204030204" pitchFamily="34" charset="0"/>
                <a:ea typeface="Calibri" panose="020F0502020204030204" pitchFamily="34" charset="0"/>
              </a:rPr>
              <a:t>hur</a:t>
            </a:r>
            <a:r>
              <a:rPr lang="sv-SE" sz="1800">
                <a:effectLst/>
                <a:latin typeface="Calibri" panose="020F0502020204030204" pitchFamily="34" charset="0"/>
                <a:ea typeface="Calibri" panose="020F0502020204030204" pitchFamily="34" charset="0"/>
              </a:rPr>
              <a:t> den här processen mer i detalj ska fungera hos er, och vilken ungefärlig tidsplan ni ser som lämplig för arbetet, det är något som ni behöver prata ihop er om. </a:t>
            </a: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ni har en planering på plats så är det dags att mer praktiskt påbörja analysarbetet och här ser ni de olika stegen ni behöver gå igenom. Vi kommer att beskriva dessa mer ingående, men vi börjar med att ge er en väldigt översiktlig bild.</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tabLst>
                <a:tab pos="457200" algn="l"/>
              </a:tabLst>
            </a:pPr>
            <a:r>
              <a:rPr lang="sv-SE" sz="1800">
                <a:effectLst/>
                <a:latin typeface="Calibri" panose="020F0502020204030204" pitchFamily="34" charset="0"/>
                <a:ea typeface="Calibri" panose="020F0502020204030204" pitchFamily="34" charset="0"/>
              </a:rPr>
              <a:t>I steg nummer ett ska arbetsgivaren presentera en lönebild.</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tabLst>
                <a:tab pos="457200" algn="l"/>
              </a:tabLst>
            </a:pPr>
            <a:r>
              <a:rPr lang="sv-SE" sz="1800">
                <a:effectLst/>
                <a:latin typeface="Calibri" panose="020F0502020204030204" pitchFamily="34" charset="0"/>
                <a:ea typeface="Calibri" panose="020F0502020204030204" pitchFamily="34" charset="0"/>
              </a:rPr>
              <a:t>Därefter behöver ni inventera och ta fram de ytterligare underlag som ni behöver för att kunna göra en analys på både kort och lång sikt.</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tabLst>
                <a:tab pos="457200" algn="l"/>
              </a:tabLst>
            </a:pPr>
            <a:r>
              <a:rPr lang="sv-SE" sz="1800">
                <a:effectLst/>
                <a:latin typeface="Calibri" panose="020F0502020204030204" pitchFamily="34" charset="0"/>
                <a:ea typeface="Calibri" panose="020F0502020204030204" pitchFamily="34" charset="0"/>
              </a:rPr>
              <a:t>Ni tittar sen på underlagen tillsammans och diskuterar vilka lönebilder som kan vara intressanta för en djupare analys.</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tabLst>
                <a:tab pos="457200" algn="l"/>
              </a:tabLst>
            </a:pPr>
            <a:r>
              <a:rPr lang="sv-SE" sz="1800">
                <a:effectLst/>
                <a:latin typeface="Calibri" panose="020F0502020204030204" pitchFamily="34" charset="0"/>
                <a:ea typeface="Calibri" panose="020F0502020204030204" pitchFamily="34" charset="0"/>
              </a:rPr>
              <a:t>Därefter tar ni fram bilderna utifrån den statistik som kan vara relevant.</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tabLst>
                <a:tab pos="457200" algn="l"/>
              </a:tabLst>
            </a:pPr>
            <a:r>
              <a:rPr lang="sv-SE" sz="1800">
                <a:effectLst/>
                <a:latin typeface="Calibri" panose="020F0502020204030204" pitchFamily="34" charset="0"/>
                <a:ea typeface="Calibri" panose="020F0502020204030204" pitchFamily="34" charset="0"/>
              </a:rPr>
              <a:t>Och i nästa steg behöver ni tillsammans diskutera och analysera underlagen och försöka skapa er en gemensam uppfattning.</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tabLst>
                <a:tab pos="457200" algn="l"/>
              </a:tabLst>
            </a:pPr>
            <a:r>
              <a:rPr lang="sv-SE" sz="1800">
                <a:effectLst/>
                <a:latin typeface="Calibri" panose="020F0502020204030204" pitchFamily="34" charset="0"/>
                <a:ea typeface="Calibri" panose="020F0502020204030204" pitchFamily="34" charset="0"/>
              </a:rPr>
              <a:t>I det i sista steget ska ni utifrån de analyser ni har gjort diskutera vilka behov ni ser av förändring av lönebild i ett längre perspektiv. </a:t>
            </a:r>
            <a:endParaRPr lang="sv-SE" sz="1800">
              <a:effectLst/>
              <a:latin typeface="Times New Roman" panose="02020603050405020304" pitchFamily="18" charset="0"/>
              <a:ea typeface="Calibri" panose="020F0502020204030204" pitchFamily="34" charset="0"/>
            </a:endParaRPr>
          </a:p>
          <a:p>
            <a:endParaRPr lang="sv-SE" sz="1800" b="0" kern="1200" baseline="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D7C4C8BF-5C95-4DC3-B777-AFB061BD1A69}" type="slidenum">
              <a:rPr lang="sv-SE" smtClean="0"/>
              <a:t>22</a:t>
            </a:fld>
            <a:endParaRPr lang="sv-SE"/>
          </a:p>
        </p:txBody>
      </p:sp>
    </p:spTree>
    <p:extLst>
      <p:ext uri="{BB962C8B-B14F-4D97-AF65-F5344CB8AC3E}">
        <p14:creationId xmlns:p14="http://schemas.microsoft.com/office/powerpoint/2010/main" val="2722722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Anna</a:t>
            </a:r>
          </a:p>
          <a:p>
            <a:r>
              <a:rPr lang="sv-SE" sz="1800" b="1">
                <a:effectLst/>
                <a:latin typeface="Calibri" panose="020F0502020204030204" pitchFamily="34" charset="0"/>
                <a:ea typeface="Calibri" panose="020F0502020204030204" pitchFamily="34" charset="0"/>
              </a:rPr>
              <a:t>PPT-bild Presentation av lönebild och framtagande av ytterligare underlag</a:t>
            </a:r>
            <a:endParaRPr lang="sv-SE" sz="1800">
              <a:effectLst/>
              <a:latin typeface="Times New Roman" panose="02020603050405020304" pitchFamily="18" charset="0"/>
              <a:ea typeface="Calibri" panose="020F0502020204030204" pitchFamily="34" charset="0"/>
            </a:endParaRPr>
          </a:p>
          <a:p>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Ja, de första stegen, som den här bilden beskriver, handlar alltså om presentation av lönebild och att ta fram de ytterligare underlag ni behöver för analysen. Enligt våra </a:t>
            </a:r>
            <a:r>
              <a:rPr lang="sv-SE" sz="1800" err="1">
                <a:effectLst/>
                <a:latin typeface="Calibri" panose="020F0502020204030204" pitchFamily="34" charset="0"/>
                <a:ea typeface="Calibri" panose="020F0502020204030204" pitchFamily="34" charset="0"/>
              </a:rPr>
              <a:t>RALSar</a:t>
            </a:r>
            <a:r>
              <a:rPr lang="sv-SE" sz="1800">
                <a:effectLst/>
                <a:latin typeface="Calibri" panose="020F0502020204030204" pitchFamily="34" charset="0"/>
                <a:ea typeface="Calibri" panose="020F0502020204030204" pitchFamily="34" charset="0"/>
              </a:rPr>
              <a:t>, ska arbetsgivaren presentera en lönebild – alltså en bild av verksamhetens löneläge och lönespridning. Och här vill vi uppmärksamma er på att detta moment uttrycks på lite olika sätt i avtalen, men gemensamt är att lönebilder ska tas fram och presenteras, så att ni sedan ska kunna genomföra en god gemensam fortsatt analys och diskussion.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Av avtalen framgår också att lönebilden framförallt ska bygga på den centrala partsgemensamma statistiken, men också på annan information som lokala parter finner relevant. Vi kommer att återkomma till detta snart!</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Och sen så behöver ni också diskutera vilka ytterligare underlag ni behöver för att kunna analysera och bilda er en uppfattning om verksamhetens krav, mål, resultat, ekonomiska förutsättningar och kompetensförsörjningsbehov. Och tänk på att analysen ska kunna göras på både kort och lång sikt, så underlagen behöver kunna belysa båda perspektiven. Vissa underlag kanske ni ser att ni har nytta av över tid, då kan ni med fördel samla dessa i någon form av ”stående” lista som ni kan återkomma till nästa gång det är dags för analys.</a:t>
            </a:r>
            <a:endParaRPr lang="sv-SE" sz="1800">
              <a:effectLst/>
              <a:latin typeface="Times New Roman" panose="02020603050405020304" pitchFamily="18" charset="0"/>
              <a:ea typeface="Calibri" panose="020F0502020204030204" pitchFamily="34" charset="0"/>
            </a:endParaRPr>
          </a:p>
          <a:p>
            <a:endParaRPr lang="sv-SE" b="0"/>
          </a:p>
        </p:txBody>
      </p:sp>
      <p:sp>
        <p:nvSpPr>
          <p:cNvPr id="4" name="Platshållare för bildnummer 3"/>
          <p:cNvSpPr>
            <a:spLocks noGrp="1"/>
          </p:cNvSpPr>
          <p:nvPr>
            <p:ph type="sldNum" sz="quarter" idx="5"/>
          </p:nvPr>
        </p:nvSpPr>
        <p:spPr/>
        <p:txBody>
          <a:bodyPr/>
          <a:lstStyle/>
          <a:p>
            <a:fld id="{D7C4C8BF-5C95-4DC3-B777-AFB061BD1A69}" type="slidenum">
              <a:rPr lang="sv-SE" smtClean="0"/>
              <a:t>23</a:t>
            </a:fld>
            <a:endParaRPr lang="sv-SE"/>
          </a:p>
        </p:txBody>
      </p:sp>
    </p:spTree>
    <p:extLst>
      <p:ext uri="{BB962C8B-B14F-4D97-AF65-F5344CB8AC3E}">
        <p14:creationId xmlns:p14="http://schemas.microsoft.com/office/powerpoint/2010/main" val="2665089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u="none" kern="100">
                <a:effectLst/>
                <a:latin typeface="Calibri" panose="020F0502020204030204" pitchFamily="34" charset="0"/>
                <a:ea typeface="Calibri" panose="020F0502020204030204" pitchFamily="34" charset="0"/>
                <a:cs typeface="Arial" panose="020B0604020202020204" pitchFamily="34" charset="0"/>
              </a:rPr>
              <a:t>Anna</a:t>
            </a:r>
          </a:p>
          <a:p>
            <a:pPr>
              <a:lnSpc>
                <a:spcPct val="107000"/>
              </a:lnSpc>
              <a:spcAft>
                <a:spcPts val="800"/>
              </a:spcAft>
            </a:pPr>
            <a:endParaRPr lang="sv-SE" sz="1800" b="1" u="none" kern="100">
              <a:effectLst/>
              <a:latin typeface="Calibri" panose="020F0502020204030204" pitchFamily="34" charset="0"/>
              <a:ea typeface="Calibri" panose="020F0502020204030204" pitchFamily="34" charset="0"/>
              <a:cs typeface="Arial" panose="020B0604020202020204" pitchFamily="34" charset="0"/>
            </a:endParaRPr>
          </a:p>
          <a:p>
            <a:r>
              <a:rPr lang="sv-SE" sz="1800" b="1">
                <a:effectLst/>
                <a:latin typeface="Calibri" panose="020F0502020204030204" pitchFamily="34" charset="0"/>
                <a:ea typeface="Calibri" panose="020F0502020204030204" pitchFamily="34" charset="0"/>
              </a:rPr>
              <a:t>PPT-bild Exempel på underlag –</a:t>
            </a:r>
            <a:r>
              <a:rPr lang="sv-SE" sz="1800">
                <a:effectLst/>
                <a:latin typeface="Calibri" panose="020F0502020204030204" pitchFamily="34" charset="0"/>
                <a:ea typeface="Calibri" panose="020F0502020204030204" pitchFamily="34" charset="0"/>
              </a:rPr>
              <a:t>Så vilka underlag/vilken information skulle kunna vara relevant att titta på tillsammans? Vi har här tagit fram några exempel för att ge er inspiration! </a:t>
            </a:r>
            <a:endParaRPr lang="sv-SE" sz="1800">
              <a:effectLst/>
              <a:latin typeface="Times New Roman" panose="02020603050405020304" pitchFamily="18" charset="0"/>
              <a:ea typeface="Calibri" panose="020F0502020204030204" pitchFamily="34" charset="0"/>
            </a:endParaRP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Information som rör verksamhetens mål, resultat och ekonomiska förutsättningar har ni kanske också haft uppe i andra sammanhang – i löpande MBL 19 eller inom ramen för samverkan, men det är viktigt ni har en färsk bild av läget för att kunna skapa er en gemensam uppfattning om hur förutsättningarna faktiskt ser ut just nu. Så börja med att se över vad ni redan har pratat om samverkan/MBL. Vilka underlag skulle då kunna vara aktuella att ta fram? Det kan ju såklart se olika ut i olika organisationer men här visar vi några exempel som skulle kunna vara lämplig. </a:t>
            </a:r>
            <a:r>
              <a:rPr lang="sv-SE" sz="1800" b="1" err="1">
                <a:effectLst/>
                <a:latin typeface="Calibri" panose="020F0502020204030204" pitchFamily="34" charset="0"/>
                <a:ea typeface="Calibri" panose="020F0502020204030204" pitchFamily="34" charset="0"/>
              </a:rPr>
              <a:t>Spåkulan</a:t>
            </a:r>
            <a:r>
              <a:rPr lang="sv-SE" sz="1800" b="1">
                <a:effectLst/>
                <a:latin typeface="Calibri" panose="020F0502020204030204" pitchFamily="34" charset="0"/>
                <a:ea typeface="Calibri" panose="020F0502020204030204" pitchFamily="34" charset="0"/>
              </a:rPr>
              <a:t> ska fram i denna analys!</a:t>
            </a:r>
            <a:endParaRPr lang="sv-SE" sz="1800" b="1">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det gäller. </a:t>
            </a:r>
            <a:r>
              <a:rPr lang="sv-SE" sz="1800" b="1">
                <a:effectLst/>
                <a:latin typeface="Calibri" panose="020F0502020204030204" pitchFamily="34" charset="0"/>
                <a:ea typeface="Calibri" panose="020F0502020204030204" pitchFamily="34" charset="0"/>
              </a:rPr>
              <a:t>Verksamhetens mål, resultat och utveckling </a:t>
            </a:r>
            <a:r>
              <a:rPr lang="sv-SE" sz="1800">
                <a:effectLst/>
                <a:latin typeface="Calibri" panose="020F0502020204030204" pitchFamily="34" charset="0"/>
                <a:ea typeface="Calibri" panose="020F0502020204030204" pitchFamily="34" charset="0"/>
              </a:rPr>
              <a:t>kan underlag/information som till exempel:</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Mål- och strategidokument vara av intresse</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Verksamhetsplaner ska självklart vara med</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Det kan vara så att ni känner till nya uppdrag/Kända eller förmodade förändringar i verksamheten</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r>
              <a:rPr lang="sv-SE" sz="1800">
                <a:effectLst/>
                <a:latin typeface="Calibri" panose="020F0502020204030204" pitchFamily="34" charset="0"/>
                <a:ea typeface="Calibri" panose="020F0502020204030204" pitchFamily="34" charset="0"/>
              </a:rPr>
              <a:t>Men det kan också vara bra att identifiera  </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Om arbetsuppgifterna har eller kanske kommer att förändras för vissa grupper – exempelvis vad gäller krav, ansvar och svårighetsgrad</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det gäller </a:t>
            </a:r>
            <a:r>
              <a:rPr lang="sv-SE" sz="1800" b="1">
                <a:effectLst/>
                <a:latin typeface="Calibri" panose="020F0502020204030204" pitchFamily="34" charset="0"/>
                <a:ea typeface="Calibri" panose="020F0502020204030204" pitchFamily="34" charset="0"/>
              </a:rPr>
              <a:t>kompetensförsörjningsfrågan </a:t>
            </a:r>
            <a:r>
              <a:rPr lang="sv-SE" sz="1800">
                <a:effectLst/>
                <a:latin typeface="Calibri" panose="020F0502020204030204" pitchFamily="34" charset="0"/>
                <a:ea typeface="Calibri" panose="020F0502020204030204" pitchFamily="34" charset="0"/>
              </a:rPr>
              <a:t>så kan ni ha nytta av att titta på:</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Er kompetensförsörjningsstrategi</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Underlag vad gäller rekryteringsförmågan</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Statistik över personalomsättning</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Insikter från avgångsintervjuer</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r>
              <a:rPr lang="sv-SE" sz="1800">
                <a:effectLst/>
                <a:latin typeface="Calibri" panose="020F0502020204030204" pitchFamily="34" charset="0"/>
                <a:ea typeface="Calibri" panose="020F0502020204030204" pitchFamily="34" charset="0"/>
              </a:rPr>
              <a:t>Och kanske också</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Sånt som kommit upp vid uppföljningsintervjuer efter att någon har anställts</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r>
              <a:rPr lang="sv-SE" sz="1800">
                <a:effectLst/>
                <a:latin typeface="Calibri" panose="020F0502020204030204" pitchFamily="34" charset="0"/>
                <a:ea typeface="Calibri" panose="020F0502020204030204" pitchFamily="34" charset="0"/>
              </a:rPr>
              <a:t>Och för att titta på de </a:t>
            </a:r>
            <a:r>
              <a:rPr lang="sv-SE" sz="1800" b="1">
                <a:effectLst/>
                <a:latin typeface="Calibri" panose="020F0502020204030204" pitchFamily="34" charset="0"/>
                <a:ea typeface="Calibri" panose="020F0502020204030204" pitchFamily="34" charset="0"/>
              </a:rPr>
              <a:t>ekonomiska förutsättningarna </a:t>
            </a:r>
            <a:r>
              <a:rPr lang="sv-SE" sz="1800">
                <a:effectLst/>
                <a:latin typeface="Calibri" panose="020F0502020204030204" pitchFamily="34" charset="0"/>
                <a:ea typeface="Calibri" panose="020F0502020204030204" pitchFamily="34" charset="0"/>
              </a:rPr>
              <a:t>kan ni till exempel ta fram underlag/information som</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Budget</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Kända/förmodade besparingskrav eller höjda anslag</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Ökade/minskade kostnader</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r>
              <a:rPr lang="sv-SE" sz="1800" b="1">
                <a:effectLst/>
                <a:latin typeface="Calibri" panose="020F0502020204030204" pitchFamily="34" charset="0"/>
                <a:ea typeface="Calibri" panose="020F0502020204030204" pitchFamily="34" charset="0"/>
              </a:rPr>
              <a:t>Och slutligen är det bra att ta fram </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Lönekriterier och lönepolicy </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Och såklart: Den årligen återkommande lönekartläggningen där ni har tagit fram och analyserat lönestatistik i syfte att identifiera och åtgärda osakliga löneskillnader mellan kvinnor och män. Här vill vi passa på att särskilt påminna om det partsgemensamt framtagna metodstödet BESTA-vägen, som ni hittar på Partsrådets webbplats. När ni genomför lönekartläggningen med stöd av BESTA-vägen så får ni goda förutsättningar att dra nytta av analysarbetet i ert lönebildningsarbete.   </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r>
              <a:rPr lang="sv-SE" sz="1800">
                <a:effectLst/>
                <a:latin typeface="Calibri" panose="020F0502020204030204" pitchFamily="34" charset="0"/>
                <a:ea typeface="Calibri" panose="020F0502020204030204" pitchFamily="34" charset="0"/>
              </a:rPr>
              <a:t>Och utöver detta finns andra insikter eller saker ni har fångat upp i er löpande omvärldsspaning? Ha koll på vad som händer på andra sektorer och även utanför Sveriges gränser. </a:t>
            </a:r>
          </a:p>
          <a:p>
            <a:endParaRPr lang="sv-SE" sz="1800" b="1" u="sng" kern="100">
              <a:effectLst/>
              <a:latin typeface="Calibri" panose="020F0502020204030204" pitchFamily="34" charset="0"/>
              <a:ea typeface="Calibri" panose="020F0502020204030204" pitchFamily="34" charset="0"/>
              <a:cs typeface="Arial" panose="020B0604020202020204" pitchFamily="34" charset="0"/>
            </a:endParaRPr>
          </a:p>
          <a:p>
            <a:endParaRPr lang="sv-SE" sz="1800" b="1" u="sng" kern="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54B15A35-1B84-4D8C-8EB6-6BDA1BF317E4}" type="slidenum">
              <a:rPr lang="sv-SE" smtClean="0"/>
              <a:t>24</a:t>
            </a:fld>
            <a:endParaRPr lang="sv-SE"/>
          </a:p>
        </p:txBody>
      </p:sp>
    </p:spTree>
    <p:extLst>
      <p:ext uri="{BB962C8B-B14F-4D97-AF65-F5344CB8AC3E}">
        <p14:creationId xmlns:p14="http://schemas.microsoft.com/office/powerpoint/2010/main" val="1588024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u="none" kern="100">
                <a:effectLst/>
                <a:latin typeface="Calibri" panose="020F0502020204030204" pitchFamily="34" charset="0"/>
                <a:ea typeface="Calibri" panose="020F0502020204030204" pitchFamily="34" charset="0"/>
                <a:cs typeface="Arial" panose="020B0604020202020204" pitchFamily="34" charset="0"/>
              </a:rPr>
              <a:t>Åsa</a:t>
            </a:r>
          </a:p>
          <a:p>
            <a:pPr>
              <a:lnSpc>
                <a:spcPct val="107000"/>
              </a:lnSpc>
              <a:spcAft>
                <a:spcPts val="800"/>
              </a:spcAft>
            </a:pPr>
            <a:r>
              <a:rPr lang="sv-SE" sz="1800" b="1" u="none" kern="100">
                <a:effectLst/>
                <a:latin typeface="Calibri" panose="020F0502020204030204" pitchFamily="34" charset="0"/>
                <a:ea typeface="Calibri" panose="020F0502020204030204" pitchFamily="34" charset="0"/>
                <a:cs typeface="Arial" panose="020B0604020202020204" pitchFamily="34" charset="0"/>
              </a:rPr>
              <a:t>30 sekunder – Dela därefter in denna bild i Fem bilder med frågor kopplade till respektive ruta. </a:t>
            </a:r>
          </a:p>
          <a:p>
            <a:r>
              <a:rPr lang="sv-SE" sz="1800" b="1">
                <a:effectLst/>
                <a:latin typeface="Calibri" panose="020F0502020204030204" pitchFamily="34" charset="0"/>
                <a:ea typeface="Calibri" panose="020F0502020204030204" pitchFamily="34" charset="0"/>
              </a:rPr>
              <a:t>PPT-bild: Titta på underlagen tillsammans</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ni sedan identifierat och tagit fram relevanta underlag att titta på, så ska ni försöka att skapa er en gemensam bild av hur nuläget ser ut och vad ni vet /tror om framtiden, för att sedan diskutera vilka ytterligare lönebilder som ni bedömer kan vara intressanta att göra en djupare analys på. </a:t>
            </a:r>
            <a:endParaRPr lang="sv-SE" sz="1800">
              <a:effectLst/>
              <a:latin typeface="Times New Roman" panose="02020603050405020304" pitchFamily="18" charset="0"/>
              <a:ea typeface="Calibri" panose="020F0502020204030204" pitchFamily="34" charset="0"/>
            </a:endParaRPr>
          </a:p>
          <a:p>
            <a:pPr>
              <a:lnSpc>
                <a:spcPct val="107000"/>
              </a:lnSpc>
              <a:spcAft>
                <a:spcPts val="800"/>
              </a:spcAft>
            </a:pPr>
            <a:endParaRPr lang="sv-SE" sz="1800" b="0" u="none" kern="100">
              <a:effectLst/>
              <a:latin typeface="Calibri" panose="020F0502020204030204" pitchFamily="34" charset="0"/>
              <a:ea typeface="Calibri" panose="020F0502020204030204" pitchFamily="34" charset="0"/>
              <a:cs typeface="Arial" panose="020B0604020202020204" pitchFamily="34" charset="0"/>
            </a:endParaRPr>
          </a:p>
          <a:p>
            <a:endParaRPr lang="sv-SE" sz="1800"/>
          </a:p>
        </p:txBody>
      </p:sp>
      <p:sp>
        <p:nvSpPr>
          <p:cNvPr id="4" name="Platshållare för bildnummer 3"/>
          <p:cNvSpPr>
            <a:spLocks noGrp="1"/>
          </p:cNvSpPr>
          <p:nvPr>
            <p:ph type="sldNum" sz="quarter" idx="10"/>
          </p:nvPr>
        </p:nvSpPr>
        <p:spPr/>
        <p:txBody>
          <a:bodyPr/>
          <a:lstStyle/>
          <a:p>
            <a:fld id="{54B15A35-1B84-4D8C-8EB6-6BDA1BF317E4}" type="slidenum">
              <a:rPr lang="sv-SE" smtClean="0"/>
              <a:t>25</a:t>
            </a:fld>
            <a:endParaRPr lang="sv-SE"/>
          </a:p>
        </p:txBody>
      </p:sp>
    </p:spTree>
    <p:extLst>
      <p:ext uri="{BB962C8B-B14F-4D97-AF65-F5344CB8AC3E}">
        <p14:creationId xmlns:p14="http://schemas.microsoft.com/office/powerpoint/2010/main" val="272461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Åsa</a:t>
            </a:r>
          </a:p>
          <a:p>
            <a:r>
              <a:rPr lang="sv-SE" sz="1800" b="1">
                <a:effectLst/>
                <a:latin typeface="Calibri" panose="020F0502020204030204" pitchFamily="34" charset="0"/>
                <a:ea typeface="Calibri" panose="020F0502020204030204" pitchFamily="34" charset="0"/>
              </a:rPr>
              <a:t>PPT-bild: Diskutera vilka lönebilder ni vill diskutera mer</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ni har ställt den typen av frågor som vi gick igenom på förra bilden och har skapat er en bild av behov och förutsättningar på såväl kort som lång sikt så har ni ett bra utgångsläge för att kunna komma fram till vilka lönebilder ni behöver ta fram för att göra en djupare analys, och också vilken statistik som skulle kunna ge ett mervärde i den analysen. </a:t>
            </a:r>
          </a:p>
          <a:p>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Det kan vara dels lönebilder ni ser att ni vill följa över tid, men också lönebilder som ni ser ett särskilt behov av att titta på just i år.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ni ska ta fram fler lönebilder så gör ni det med utgångspunkten att de ska ge er ännu mer kunskap inför nästa steg i processen, alltså inför att ni ska diskutera vilka behov av förändringar i lönebilder som ni ser.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Det kan exempelvis vara så att ni vill ta fram mer statistik över grupper:</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Som är svårrekryterade</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Som är särskilt konkurrensutsatta</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Som är bristkompetenser</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Där ni har sett att lönen är ett skäl till att man slutar</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Som ni identifierat har fått utökade krav eller ansvar</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Som ni identifierat har viktig kompetens utifrån verksamhetens mål och behov </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r>
              <a:rPr lang="sv-SE" sz="1800">
                <a:effectLst/>
                <a:latin typeface="Calibri" panose="020F0502020204030204" pitchFamily="34" charset="0"/>
                <a:ea typeface="Calibri" panose="020F0502020204030204" pitchFamily="34" charset="0"/>
              </a:rPr>
              <a:t>Lönebilder kan också tas fram för att kunna titta på om vi har ändamålsenlig differentiering inom en grupp och hur lönerelationen ser ut mellan olika grupper i verksamheten.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När ni lägger tid på att gör detta arbete tillsammans - ordentligt och på en öppet, </a:t>
            </a:r>
            <a:r>
              <a:rPr lang="sv-SE" sz="1800" err="1">
                <a:effectLst/>
                <a:latin typeface="Calibri" panose="020F0502020204030204" pitchFamily="34" charset="0"/>
                <a:ea typeface="Calibri" panose="020F0502020204030204" pitchFamily="34" charset="0"/>
              </a:rPr>
              <a:t>inlyssnande</a:t>
            </a:r>
            <a:r>
              <a:rPr lang="sv-SE" sz="1800">
                <a:effectLst/>
                <a:latin typeface="Calibri" panose="020F0502020204030204" pitchFamily="34" charset="0"/>
                <a:ea typeface="Calibri" panose="020F0502020204030204" pitchFamily="34" charset="0"/>
              </a:rPr>
              <a:t> och förtroendefullt sätt så ger ni er själva goda förutsättningar för nästa steg – dvs analysen av vilka behov ni ser av förändring i lönebild. </a:t>
            </a:r>
            <a:endParaRPr lang="sv-SE" sz="1800">
              <a:effectLst/>
              <a:latin typeface="Times New Roman" panose="02020603050405020304" pitchFamily="18" charset="0"/>
              <a:ea typeface="Calibri" panose="020F0502020204030204" pitchFamily="34" charset="0"/>
            </a:endParaRPr>
          </a:p>
          <a:p>
            <a:endParaRPr lang="sv-SE" sz="1800"/>
          </a:p>
        </p:txBody>
      </p:sp>
      <p:sp>
        <p:nvSpPr>
          <p:cNvPr id="4" name="Platshållare för bildnummer 3"/>
          <p:cNvSpPr>
            <a:spLocks noGrp="1"/>
          </p:cNvSpPr>
          <p:nvPr>
            <p:ph type="sldNum" sz="quarter" idx="10"/>
          </p:nvPr>
        </p:nvSpPr>
        <p:spPr/>
        <p:txBody>
          <a:bodyPr/>
          <a:lstStyle/>
          <a:p>
            <a:fld id="{54B15A35-1B84-4D8C-8EB6-6BDA1BF317E4}" type="slidenum">
              <a:rPr lang="sv-SE" smtClean="0"/>
              <a:t>31</a:t>
            </a:fld>
            <a:endParaRPr lang="sv-SE"/>
          </a:p>
        </p:txBody>
      </p:sp>
    </p:spTree>
    <p:extLst>
      <p:ext uri="{BB962C8B-B14F-4D97-AF65-F5344CB8AC3E}">
        <p14:creationId xmlns:p14="http://schemas.microsoft.com/office/powerpoint/2010/main" val="842372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u="sng" kern="100">
                <a:effectLst/>
                <a:latin typeface="Calibri" panose="020F0502020204030204" pitchFamily="34" charset="0"/>
                <a:ea typeface="Calibri" panose="020F0502020204030204" pitchFamily="34" charset="0"/>
                <a:cs typeface="Arial" panose="020B0604020202020204" pitchFamily="34" charset="0"/>
              </a:rPr>
              <a:t>Åsa säger: Anna, vad är nu nästa steg i processen?</a:t>
            </a:r>
          </a:p>
          <a:p>
            <a:pPr>
              <a:lnSpc>
                <a:spcPct val="107000"/>
              </a:lnSpc>
              <a:spcAft>
                <a:spcPts val="800"/>
              </a:spcAft>
            </a:pPr>
            <a:r>
              <a:rPr lang="sv-SE" sz="1800" b="1" u="sng" kern="100">
                <a:effectLst/>
                <a:latin typeface="Calibri" panose="020F0502020204030204" pitchFamily="34" charset="0"/>
                <a:ea typeface="Calibri" panose="020F0502020204030204" pitchFamily="34" charset="0"/>
                <a:cs typeface="Arial" panose="020B0604020202020204" pitchFamily="34" charset="0"/>
              </a:rPr>
              <a:t>Anna:</a:t>
            </a:r>
          </a:p>
          <a:p>
            <a:pPr>
              <a:lnSpc>
                <a:spcPct val="107000"/>
              </a:lnSpc>
              <a:spcAft>
                <a:spcPts val="800"/>
              </a:spcAft>
            </a:pPr>
            <a:r>
              <a:rPr lang="sv-SE" sz="1800" b="1" u="none" kern="100">
                <a:effectLst/>
                <a:latin typeface="Calibri" panose="020F0502020204030204" pitchFamily="34" charset="0"/>
                <a:ea typeface="Calibri" panose="020F0502020204030204" pitchFamily="34" charset="0"/>
                <a:cs typeface="Arial" panose="020B0604020202020204" pitchFamily="34" charset="0"/>
              </a:rPr>
              <a:t>PPT-bild: Skapa er en gemensam bild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0"/>
              <a:t>.</a:t>
            </a:r>
            <a:endParaRPr lang="sv-SE" sz="1800" b="0" kern="1200">
              <a:solidFill>
                <a:schemeClr val="tx1"/>
              </a:solidFill>
              <a:effectLst/>
              <a:latin typeface="+mn-lt"/>
              <a:ea typeface="+mn-ea"/>
              <a:cs typeface="+mn-cs"/>
            </a:endParaRPr>
          </a:p>
          <a:p>
            <a:r>
              <a:rPr lang="sv-SE" sz="1800">
                <a:effectLst/>
                <a:latin typeface="Calibri" panose="020F0502020204030204" pitchFamily="34" charset="0"/>
                <a:ea typeface="Calibri" panose="020F0502020204030204" pitchFamily="34" charset="0"/>
              </a:rPr>
              <a:t>Nu har ni kompetensförsörjningsanalysen och den fördjupade analysen av lönebilder klar och nu ska ni försöka skapa er en gemensam bild/uppfattning om hur det ser ut. Som jag nämnde tidigare så kommer ni ha en fördel av att ha gjort analysarbetet och fört diskussioner på ett bra sätt då det ger er goda förutsättningar inför nästa moment då ni ska diskutera vilka behov som finns av förändring i lönebild. </a:t>
            </a:r>
            <a:endParaRPr lang="sv-SE" sz="180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p>
          <a:p>
            <a:endParaRPr lang="sv-SE" sz="1800"/>
          </a:p>
        </p:txBody>
      </p:sp>
      <p:sp>
        <p:nvSpPr>
          <p:cNvPr id="4" name="Platshållare för bildnummer 3"/>
          <p:cNvSpPr>
            <a:spLocks noGrp="1"/>
          </p:cNvSpPr>
          <p:nvPr>
            <p:ph type="sldNum" sz="quarter" idx="10"/>
          </p:nvPr>
        </p:nvSpPr>
        <p:spPr/>
        <p:txBody>
          <a:bodyPr/>
          <a:lstStyle/>
          <a:p>
            <a:fld id="{54B15A35-1B84-4D8C-8EB6-6BDA1BF317E4}" type="slidenum">
              <a:rPr lang="sv-SE" smtClean="0"/>
              <a:t>32</a:t>
            </a:fld>
            <a:endParaRPr lang="sv-SE"/>
          </a:p>
        </p:txBody>
      </p:sp>
    </p:spTree>
    <p:extLst>
      <p:ext uri="{BB962C8B-B14F-4D97-AF65-F5344CB8AC3E}">
        <p14:creationId xmlns:p14="http://schemas.microsoft.com/office/powerpoint/2010/main" val="147024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800" b="1" u="sng" kern="100">
                <a:effectLst/>
                <a:latin typeface="Calibri" panose="020F0502020204030204" pitchFamily="34" charset="0"/>
                <a:ea typeface="Calibri" panose="020F0502020204030204" pitchFamily="34" charset="0"/>
                <a:cs typeface="Arial" panose="020B0604020202020204" pitchFamily="34" charset="0"/>
              </a:rPr>
              <a:t>Anna</a:t>
            </a:r>
          </a:p>
          <a:p>
            <a:pPr>
              <a:lnSpc>
                <a:spcPct val="107000"/>
              </a:lnSpc>
              <a:spcAft>
                <a:spcPts val="800"/>
              </a:spcAft>
            </a:pPr>
            <a:r>
              <a:rPr lang="sv-SE" sz="800" b="1" u="sng" kern="100">
                <a:effectLst/>
                <a:latin typeface="Calibri" panose="020F0502020204030204" pitchFamily="34" charset="0"/>
                <a:ea typeface="Calibri" panose="020F0502020204030204" pitchFamily="34" charset="0"/>
                <a:cs typeface="Arial" panose="020B0604020202020204" pitchFamily="34" charset="0"/>
              </a:rPr>
              <a:t>PPT-bild: Behov av förändring i lönebild</a:t>
            </a: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Utifrån den sammantagna analysen ni har gjort ska ni nu presentera för varandra vilka behov av förändringar i lönebild och andra anställningsvillkor som ni ser. Det här ska ske utifrån de gemensamma löneprinciperna och det arbete som är gjort med att konkretisera dem lokalt. </a:t>
            </a:r>
            <a:endParaRPr lang="sv-SE" sz="1800">
              <a:effectLst/>
              <a:latin typeface="Times New Roman" panose="02020603050405020304" pitchFamily="18" charset="0"/>
              <a:ea typeface="Calibri" panose="020F0502020204030204" pitchFamily="34" charset="0"/>
            </a:endParaRPr>
          </a:p>
          <a:p>
            <a:br>
              <a:rPr lang="sv-SE" sz="1800">
                <a:effectLst/>
                <a:latin typeface="Calibri" panose="020F0502020204030204" pitchFamily="34" charset="0"/>
                <a:ea typeface="Calibri" panose="020F0502020204030204" pitchFamily="34" charset="0"/>
              </a:rPr>
            </a:br>
            <a:r>
              <a:rPr lang="sv-SE" sz="1800">
                <a:effectLst/>
                <a:latin typeface="Calibri" panose="020F0502020204030204" pitchFamily="34" charset="0"/>
                <a:ea typeface="Calibri" panose="020F0502020204030204" pitchFamily="34" charset="0"/>
              </a:rPr>
              <a:t>I dialogen ska ni fokusera på vilka behov av förändring ni ser på såväl </a:t>
            </a:r>
            <a:r>
              <a:rPr lang="sv-SE" sz="1800" i="1">
                <a:effectLst/>
                <a:latin typeface="Calibri" panose="020F0502020204030204" pitchFamily="34" charset="0"/>
                <a:ea typeface="Calibri" panose="020F0502020204030204" pitchFamily="34" charset="0"/>
              </a:rPr>
              <a:t>kort</a:t>
            </a:r>
            <a:r>
              <a:rPr lang="sv-SE" sz="1800">
                <a:effectLst/>
                <a:latin typeface="Calibri" panose="020F0502020204030204" pitchFamily="34" charset="0"/>
                <a:ea typeface="Calibri" panose="020F0502020204030204" pitchFamily="34" charset="0"/>
              </a:rPr>
              <a:t> som </a:t>
            </a:r>
            <a:r>
              <a:rPr lang="sv-SE" sz="1800" i="1">
                <a:effectLst/>
                <a:latin typeface="Calibri" panose="020F0502020204030204" pitchFamily="34" charset="0"/>
                <a:ea typeface="Calibri" panose="020F0502020204030204" pitchFamily="34" charset="0"/>
              </a:rPr>
              <a:t>lång</a:t>
            </a:r>
            <a:r>
              <a:rPr lang="sv-SE" sz="1800">
                <a:effectLst/>
                <a:latin typeface="Calibri" panose="020F0502020204030204" pitchFamily="34" charset="0"/>
                <a:ea typeface="Calibri" panose="020F0502020204030204" pitchFamily="34" charset="0"/>
              </a:rPr>
              <a:t> sikt med utgångspunkt i verksamhetens krav, mål, resultat, arbetsgivarens ekonomiska förutsättningar och kompetensförsörjningsbehov. </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I den här diskussionen så återkommer ni förmodligen till många av de frågeställningar som redan har varit uppe när ni pratar kring lönebilder och era framtagna underlag. Vilka behov ser ni att göra förändringar med anledning av exempelvis höjd kompetens, höjda krav, ökade arbetsinsatser, höjd effektivitet, mer ansvar eller mer kvalificerade arbetsuppgifter? Vilka behov finns utifrån ett kompetensförsörjningsperspektiv? Hur ser löner och övriga anställningsvillkor ut i förhållande till övriga delar av arbetsmarknaden?</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En sak som är viktig i det här momentet är att försöka förklara för varandra hur man tänker, att man lyssnar på varandras argument, diskuterar och strävar efter samsyn.</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sv-SE" sz="1800">
                <a:effectLst/>
                <a:latin typeface="Calibri" panose="020F0502020204030204" pitchFamily="34" charset="0"/>
                <a:ea typeface="Calibri" panose="020F0502020204030204" pitchFamily="34" charset="0"/>
              </a:rPr>
              <a:t>Det kan vara så att man ändå har olika syn på vilka behov som finns. Och då kan det vara bra att påminna sig om att det i avtalen finns gemensamma </a:t>
            </a:r>
            <a:r>
              <a:rPr lang="sv-SE" sz="1800" err="1">
                <a:effectLst/>
                <a:latin typeface="Calibri" panose="020F0502020204030204" pitchFamily="34" charset="0"/>
                <a:ea typeface="Calibri" panose="020F0502020204030204" pitchFamily="34" charset="0"/>
              </a:rPr>
              <a:t>löneprinciper</a:t>
            </a:r>
            <a:r>
              <a:rPr lang="sv-SE" sz="1800">
                <a:effectLst/>
                <a:latin typeface="Calibri" panose="020F0502020204030204" pitchFamily="34" charset="0"/>
                <a:ea typeface="Calibri" panose="020F0502020204030204" pitchFamily="34" charset="0"/>
              </a:rPr>
              <a:t> att förhålla sig till  - det vill säga att verksamhetens behov ska styra, att man genom lönebildningen ska kunna kompetensförsörja, att engagemang, motivation och utveckling ska stimuleras och inte minst att lönerna ska vara sakligt bestämda. </a:t>
            </a:r>
            <a:endParaRPr lang="sv-SE" sz="180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SE" sz="1800">
                <a:effectLst/>
                <a:latin typeface="Calibri" panose="020F0502020204030204" pitchFamily="34" charset="0"/>
                <a:ea typeface="Calibri" panose="020F0502020204030204" pitchFamily="34" charset="0"/>
                <a:cs typeface="Times New Roman" panose="02020603050405020304" pitchFamily="18" charset="0"/>
              </a:rPr>
              <a:t>Vi vet av erfarenhet att har ni som lokala parter gjort ett gott gemensamt analysarbete så underlättar det för att kunna nå samsyn om behoven. Men når ni inte samsyn efter analys, diskussion och dialog så är det arbetsgivarens ställningstaganden som blir styrande. </a:t>
            </a:r>
            <a:endParaRPr lang="sv-SE" sz="180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sv-SE" sz="1800">
                <a:effectLst/>
                <a:latin typeface="Calibri" panose="020F0502020204030204" pitchFamily="34" charset="0"/>
                <a:ea typeface="Calibri" panose="020F0502020204030204" pitchFamily="34" charset="0"/>
              </a:rPr>
              <a:t>Ett viktigt medskick här är att se till att avsätta tillräckligt med tid för att diskutera vilka behov ni ser, det ger er bättre förutsättningar.</a:t>
            </a:r>
            <a:endParaRPr lang="sv-SE" sz="1800">
              <a:effectLst/>
              <a:latin typeface="Times New Roman" panose="02020603050405020304" pitchFamily="18" charset="0"/>
              <a:ea typeface="Calibri" panose="020F0502020204030204" pitchFamily="34" charset="0"/>
            </a:endParaRPr>
          </a:p>
          <a:p>
            <a:pPr marL="457200"/>
            <a:r>
              <a:rPr lang="sv-SE" sz="1800">
                <a:effectLst/>
                <a:latin typeface="Calibri" panose="020F0502020204030204" pitchFamily="34" charset="0"/>
                <a:ea typeface="Calibri" panose="020F0502020204030204" pitchFamily="34" charset="0"/>
              </a:rPr>
              <a:t>Så, om vi försöker summera upp hela analysprocessen, vilka mått och steg har vi nu gått igenom.</a:t>
            </a:r>
            <a:endParaRPr lang="sv-SE" sz="800" kern="120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4B15A35-1B84-4D8C-8EB6-6BDA1BF317E4}" type="slidenum">
              <a:rPr lang="sv-SE" smtClean="0"/>
              <a:t>33</a:t>
            </a:fld>
            <a:endParaRPr lang="sv-SE"/>
          </a:p>
        </p:txBody>
      </p:sp>
    </p:spTree>
    <p:extLst>
      <p:ext uri="{BB962C8B-B14F-4D97-AF65-F5344CB8AC3E}">
        <p14:creationId xmlns:p14="http://schemas.microsoft.com/office/powerpoint/2010/main" val="161900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sz="1800" b="1" baseline="0"/>
              <a:t>Anna</a:t>
            </a:r>
          </a:p>
          <a:p>
            <a:pPr marL="0" marR="0" lvl="0" indent="0" defTabSz="457200" eaLnBrk="1" fontAlgn="auto" latinLnBrk="0" hangingPunct="1">
              <a:lnSpc>
                <a:spcPct val="117999"/>
              </a:lnSpc>
              <a:spcBef>
                <a:spcPts val="0"/>
              </a:spcBef>
              <a:spcAft>
                <a:spcPts val="0"/>
              </a:spcAft>
              <a:buClrTx/>
              <a:buSzTx/>
              <a:buFontTx/>
              <a:buNone/>
              <a:tabLst/>
              <a:defRPr/>
            </a:pPr>
            <a:r>
              <a:rPr lang="sv-SE" sz="1800" baseline="0"/>
              <a:t>Genom att lokala parter har gjort ett gediget långsiktigt analysarbete och därför har en analys i ett flerårigt perspektiv att luta sig mot så handlar förberedelsearbetet i den årliga revisionen främst om att med utgångspunkt i den långsiktiga analysen stämma av aktuella behov av förändringar. Det kanske är så att det uppkommit något som gör att någon omprioritering behöver göras för att säkerställa kompetensförsörjningen på kort eller lång sikt. </a:t>
            </a:r>
          </a:p>
          <a:p>
            <a:endParaRPr lang="sv-SE" sz="1800">
              <a:effectLst/>
              <a:latin typeface="Calibri" panose="020F0502020204030204" pitchFamily="34"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Ni kan gå igenom den beskrivna analysprocessen, men då ni redan har gjort den gedigna analysen handlar det mer om att i varje steg kalibrera mot aktuella behov.  Den årliga processen ska därför gå smidigare.</a:t>
            </a:r>
          </a:p>
          <a:p>
            <a:r>
              <a:rPr lang="sv-SE" sz="1800">
                <a:effectLst/>
                <a:latin typeface="Calibri" panose="020F0502020204030204" pitchFamily="34" charset="0"/>
                <a:ea typeface="Calibri" panose="020F0502020204030204" pitchFamily="34" charset="0"/>
              </a:rPr>
              <a:t>Anders: Om man som arbetsgivare är van vid att sitta tillsammans med de andra två ATO-</a:t>
            </a:r>
            <a:r>
              <a:rPr lang="sv-SE" sz="1800" err="1">
                <a:effectLst/>
                <a:latin typeface="Calibri" panose="020F0502020204030204" pitchFamily="34" charset="0"/>
                <a:ea typeface="Calibri" panose="020F0502020204030204" pitchFamily="34" charset="0"/>
              </a:rPr>
              <a:t>erna</a:t>
            </a:r>
            <a:r>
              <a:rPr lang="sv-SE" sz="1800">
                <a:effectLst/>
                <a:latin typeface="Calibri" panose="020F0502020204030204" pitchFamily="34" charset="0"/>
                <a:ea typeface="Calibri" panose="020F0502020204030204" pitchFamily="34" charset="0"/>
              </a:rPr>
              <a:t>, hur ska man göra då. Mervärdet med tillsvidareavtalet. </a:t>
            </a:r>
          </a:p>
          <a:p>
            <a:endParaRPr lang="sv-SE" sz="180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D7C4C8BF-5C95-4DC3-B777-AFB061BD1A69}" type="slidenum">
              <a:rPr lang="sv-SE" smtClean="0"/>
              <a:t>34</a:t>
            </a:fld>
            <a:endParaRPr lang="sv-SE"/>
          </a:p>
        </p:txBody>
      </p:sp>
    </p:spTree>
    <p:extLst>
      <p:ext uri="{BB962C8B-B14F-4D97-AF65-F5344CB8AC3E}">
        <p14:creationId xmlns:p14="http://schemas.microsoft.com/office/powerpoint/2010/main" val="2706979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Calibri" panose="020F0502020204030204" pitchFamily="34" charset="0"/>
                <a:ea typeface="Calibri" panose="020F0502020204030204" pitchFamily="34" charset="0"/>
              </a:rPr>
              <a:t>Åsa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err="1">
                <a:effectLst/>
                <a:latin typeface="Calibri" panose="020F0502020204030204" pitchFamily="34" charset="0"/>
                <a:ea typeface="Calibri" panose="020F0502020204030204" pitchFamily="34" charset="0"/>
              </a:rPr>
              <a:t>Highlighta</a:t>
            </a:r>
            <a:r>
              <a:rPr lang="sv-SE" sz="1800" b="1" dirty="0">
                <a:effectLst/>
                <a:latin typeface="Calibri" panose="020F0502020204030204" pitchFamily="34" charset="0"/>
                <a:ea typeface="Calibri" panose="020F0502020204030204" pitchFamily="34" charset="0"/>
              </a:rPr>
              <a:t> rutan med Lönerevision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dirty="0">
              <a:effectLst/>
              <a:latin typeface="Calibri" panose="020F0502020204030204" pitchFamily="34" charset="0"/>
              <a:ea typeface="Calibri" panose="020F0502020204030204" pitchFamily="34" charset="0"/>
            </a:endParaRPr>
          </a:p>
          <a:p>
            <a:endParaRPr lang="sv-SE" sz="1800" b="1" baseline="0" dirty="0"/>
          </a:p>
        </p:txBody>
      </p:sp>
      <p:sp>
        <p:nvSpPr>
          <p:cNvPr id="4" name="Platshållare för bildnummer 3"/>
          <p:cNvSpPr>
            <a:spLocks noGrp="1"/>
          </p:cNvSpPr>
          <p:nvPr>
            <p:ph type="sldNum" sz="quarter" idx="10"/>
          </p:nvPr>
        </p:nvSpPr>
        <p:spPr/>
        <p:txBody>
          <a:bodyPr/>
          <a:lstStyle/>
          <a:p>
            <a:fld id="{54B15A35-1B84-4D8C-8EB6-6BDA1BF317E4}" type="slidenum">
              <a:rPr lang="sv-SE" smtClean="0"/>
              <a:t>35</a:t>
            </a:fld>
            <a:endParaRPr lang="sv-SE"/>
          </a:p>
        </p:txBody>
      </p:sp>
    </p:spTree>
    <p:extLst>
      <p:ext uri="{BB962C8B-B14F-4D97-AF65-F5344CB8AC3E}">
        <p14:creationId xmlns:p14="http://schemas.microsoft.com/office/powerpoint/2010/main" val="256361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BE36-6340-B9D8-295A-6195A2C6E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F0C67-9F86-DA13-99F9-D66EDB855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29581-6E1D-D5D2-029F-3E1FD9DFFA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5462C9-0480-EF18-E69A-19F1281BC258}"/>
              </a:ext>
            </a:extLst>
          </p:cNvPr>
          <p:cNvSpPr>
            <a:spLocks noGrp="1"/>
          </p:cNvSpPr>
          <p:nvPr>
            <p:ph type="sldNum" sz="quarter" idx="5"/>
          </p:nvPr>
        </p:nvSpPr>
        <p:spPr/>
        <p:txBody>
          <a:bodyPr/>
          <a:lstStyle/>
          <a:p>
            <a:fld id="{65184D3F-DED0-436F-87FE-67D67B19148F}" type="slidenum">
              <a:rPr lang="en-US" smtClean="0"/>
              <a:t>3</a:t>
            </a:fld>
            <a:endParaRPr lang="en-US"/>
          </a:p>
        </p:txBody>
      </p:sp>
    </p:spTree>
    <p:extLst>
      <p:ext uri="{BB962C8B-B14F-4D97-AF65-F5344CB8AC3E}">
        <p14:creationId xmlns:p14="http://schemas.microsoft.com/office/powerpoint/2010/main" val="973206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effectLst/>
                <a:latin typeface="Calibri" panose="020F0502020204030204" pitchFamily="34" charset="0"/>
                <a:ea typeface="Calibri" panose="020F0502020204030204" pitchFamily="34" charset="0"/>
              </a:rPr>
              <a:t>Åsa</a:t>
            </a:r>
            <a:endParaRPr lang="sv-SE"/>
          </a:p>
        </p:txBody>
      </p:sp>
      <p:sp>
        <p:nvSpPr>
          <p:cNvPr id="4" name="Platshållare för bildnummer 3"/>
          <p:cNvSpPr>
            <a:spLocks noGrp="1"/>
          </p:cNvSpPr>
          <p:nvPr>
            <p:ph type="sldNum" sz="quarter" idx="5"/>
          </p:nvPr>
        </p:nvSpPr>
        <p:spPr/>
        <p:txBody>
          <a:bodyPr/>
          <a:lstStyle/>
          <a:p>
            <a:fld id="{CE0D5E75-B264-C74D-B55A-E6F957AB1FDA}" type="slidenum">
              <a:rPr lang="sv-SE" smtClean="0"/>
              <a:t>36</a:t>
            </a:fld>
            <a:endParaRPr lang="sv-SE"/>
          </a:p>
        </p:txBody>
      </p:sp>
    </p:spTree>
    <p:extLst>
      <p:ext uri="{BB962C8B-B14F-4D97-AF65-F5344CB8AC3E}">
        <p14:creationId xmlns:p14="http://schemas.microsoft.com/office/powerpoint/2010/main" val="1542738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35F0-2AAA-A07D-C391-4E09E881D7C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E65DAF-502A-A6E8-70D8-CEB36DDFF1C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B900CB6-A4A5-47C3-7410-C7713318DA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1">
              <a:effectLst/>
              <a:latin typeface="Calibri" panose="020F0502020204030204" pitchFamily="34" charset="0"/>
              <a:ea typeface="Calibri" panose="020F0502020204030204" pitchFamily="34" charset="0"/>
            </a:endParaRPr>
          </a:p>
          <a:p>
            <a:r>
              <a:rPr lang="sv-SE" sz="1800" b="1">
                <a:effectLst/>
                <a:latin typeface="Calibri" panose="020F0502020204030204" pitchFamily="34" charset="0"/>
                <a:ea typeface="Calibri" panose="020F0502020204030204" pitchFamily="34" charset="0"/>
              </a:rPr>
              <a:t>Åsa</a:t>
            </a:r>
            <a:endParaRPr lang="sv-SE" sz="1800" b="1" baseline="0"/>
          </a:p>
        </p:txBody>
      </p:sp>
      <p:sp>
        <p:nvSpPr>
          <p:cNvPr id="4" name="Platshållare för bildnummer 3">
            <a:extLst>
              <a:ext uri="{FF2B5EF4-FFF2-40B4-BE49-F238E27FC236}">
                <a16:creationId xmlns:a16="http://schemas.microsoft.com/office/drawing/2014/main" id="{CA5A897B-ADD9-C2A3-D026-19610A77F9A3}"/>
              </a:ext>
            </a:extLst>
          </p:cNvPr>
          <p:cNvSpPr>
            <a:spLocks noGrp="1"/>
          </p:cNvSpPr>
          <p:nvPr>
            <p:ph type="sldNum" sz="quarter" idx="10"/>
          </p:nvPr>
        </p:nvSpPr>
        <p:spPr/>
        <p:txBody>
          <a:bodyPr/>
          <a:lstStyle/>
          <a:p>
            <a:fld id="{54B15A35-1B84-4D8C-8EB6-6BDA1BF317E4}" type="slidenum">
              <a:rPr lang="sv-SE" smtClean="0"/>
              <a:t>37</a:t>
            </a:fld>
            <a:endParaRPr lang="sv-SE"/>
          </a:p>
        </p:txBody>
      </p:sp>
    </p:spTree>
    <p:extLst>
      <p:ext uri="{BB962C8B-B14F-4D97-AF65-F5344CB8AC3E}">
        <p14:creationId xmlns:p14="http://schemas.microsoft.com/office/powerpoint/2010/main" val="1623154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Calibri" panose="020F0502020204030204" pitchFamily="34" charset="0"/>
                <a:ea typeface="Calibri" panose="020F0502020204030204" pitchFamily="34" charset="0"/>
              </a:rPr>
              <a:t>Åsa</a:t>
            </a:r>
            <a:endParaRPr lang="sv-SE" sz="1800" kern="1200">
              <a:solidFill>
                <a:schemeClr val="tx1"/>
              </a:solidFill>
              <a:latin typeface="+mn-lt"/>
              <a:ea typeface="+mn-ea"/>
              <a:cs typeface="+mn-cs"/>
            </a:endParaRPr>
          </a:p>
          <a:p>
            <a:r>
              <a:rPr lang="sv-SE" sz="1800" kern="1200">
                <a:solidFill>
                  <a:schemeClr val="tx1"/>
                </a:solidFill>
                <a:latin typeface="+mn-lt"/>
                <a:ea typeface="+mn-ea"/>
                <a:cs typeface="+mn-cs"/>
              </a:rPr>
              <a:t>I avstämningsarbetet kan det underlätta att utgå från ”löneprocessen” för att säkerställa att alla steg och moment följs upp. Utifrån respektive steg i processen kan ni ställa er frågor som: Vad fungerade bra, vad fungerade mindre bra, vad är viktigt att hålla i och vad kan förbättras? </a:t>
            </a:r>
          </a:p>
          <a:p>
            <a:endParaRPr lang="sv-SE" sz="1800"/>
          </a:p>
          <a:p>
            <a:r>
              <a:rPr lang="sv-SE" sz="1800"/>
              <a:t>Det kan vara värdefullt att gemensamt utveckla ett ännu mer detaljerat frågebatteri – det vill säga mer konkreta frågor kopplade till respektive moment/steg i processen. Ett genomarbetad plan och struktur för avstämningen kan höja kvaliteten på avstämningen och bli tidsbesparande över tid – då man slipper ”uppfinna hjulet” efter varje revision. </a:t>
            </a:r>
          </a:p>
          <a:p>
            <a:endParaRPr lang="sv-SE" sz="1800" kern="100">
              <a:effectLst/>
              <a:latin typeface="Calibri" panose="020F0502020204030204" pitchFamily="34" charset="0"/>
              <a:ea typeface="Calibri" panose="020F0502020204030204" pitchFamily="34" charset="0"/>
              <a:cs typeface="Arial" panose="020B0604020202020204" pitchFamily="34" charset="0"/>
            </a:endParaRPr>
          </a:p>
          <a:p>
            <a:r>
              <a:rPr lang="sv-SE" sz="1800">
                <a:effectLst/>
                <a:latin typeface="Calibri" panose="020F0502020204030204" pitchFamily="34" charset="0"/>
                <a:ea typeface="Calibri" panose="020F0502020204030204" pitchFamily="34" charset="0"/>
              </a:rPr>
              <a:t>När det kommer till förberedelsearbetet kan man exempelvis fundera på: Höll vår gemensamma planering och tidsplan? Hade vi tillräcklig tid för de olika delarna av analysarbetet? Hur funkade det med underlaget? Var det något underlag vi saknade i analysarbetet och som vi behöver ta fram till nästa år? Hade vi den statistik som vi behövde? </a:t>
            </a:r>
          </a:p>
          <a:p>
            <a:endParaRPr lang="sv-SE" sz="180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a:effectLst/>
                <a:latin typeface="Calibri" panose="020F0502020204030204" pitchFamily="34" charset="0"/>
                <a:ea typeface="Calibri" panose="020F0502020204030204" pitchFamily="34" charset="0"/>
                <a:cs typeface="Arial" panose="020B0604020202020204" pitchFamily="34" charset="0"/>
              </a:rPr>
              <a:t>Och när det kommer till den återkommande dialogen kan man behöva fråga sig: Hur har medarbetare och chefer upplevt den återkommande dialogen? Har det avsatts tillräckligt med tid för dialogen? Har samtalen varit förberedda, strukturerade och har lönekriterierna tillämpats?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a:effectLst/>
              <a:latin typeface="Calibri" panose="020F0502020204030204" pitchFamily="34" charset="0"/>
              <a:cs typeface="Arial" panose="020B0604020202020204" pitchFamily="34" charset="0"/>
            </a:endParaRPr>
          </a:p>
          <a:p>
            <a:r>
              <a:rPr lang="sv-SE" sz="1800" kern="1200">
                <a:solidFill>
                  <a:schemeClr val="tx1"/>
                </a:solidFill>
                <a:effectLst/>
                <a:latin typeface="Calibri" panose="020F0502020204030204" pitchFamily="34" charset="0"/>
                <a:cs typeface="+mn-cs"/>
              </a:rPr>
              <a:t>Glöm inte bort att också omhänderta frågor om hur kommunikationen/informationen har fungerat och hur partsrelationen kan utvecklas.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Det är också viktigt att stämma av hur lönebilden har förändrats och om de prioriteringar som skulle göras har fått genomslag: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800"/>
              <a:t>Ser lönebilden ut som förväntat?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800"/>
              <a:t>Är det något som sticker ut och som vi behöver hålla ett extra öga på / vara uppmärksamma på inför nästa revision?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Här behöver man också komma ihåg det långsiktiga perspektivet – </a:t>
            </a:r>
            <a:r>
              <a:rPr lang="sv-SE" sz="1800" i="1"/>
              <a:t>hur långt </a:t>
            </a:r>
            <a:r>
              <a:rPr lang="sv-SE" sz="1800"/>
              <a:t>kom vi i </a:t>
            </a:r>
            <a:r>
              <a:rPr lang="sv-SE" sz="1800" i="1"/>
              <a:t>denna </a:t>
            </a:r>
            <a:r>
              <a:rPr lang="sv-SE" sz="1800"/>
              <a:t>revision?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Har man inte nått dit man vill </a:t>
            </a:r>
            <a:r>
              <a:rPr lang="sv-SE" sz="1800" kern="100">
                <a:effectLst/>
                <a:latin typeface="Calibri" panose="020F0502020204030204" pitchFamily="34" charset="0"/>
                <a:ea typeface="Calibri" panose="020F0502020204030204" pitchFamily="34" charset="0"/>
                <a:cs typeface="Arial" panose="020B0604020202020204" pitchFamily="34" charset="0"/>
              </a:rPr>
              <a:t>behöver man fundera över varför det inte har blivit så. Kanske har kommunikationen om prioriteringar etc. inte nått ut hela vägen i organisationen? Eller tillämpas inte lönekriterierna på det sätt man har tänkt och för att få den effekter man önskar? Eller behöver de skruvas på för att ”styra mer rätt”? </a:t>
            </a:r>
          </a:p>
          <a:p>
            <a:endParaRPr lang="sv-SE" sz="1800" kern="1200">
              <a:solidFill>
                <a:schemeClr val="tx1"/>
              </a:solidFill>
              <a:effectLst/>
              <a:latin typeface="Calibri" panose="020F0502020204030204" pitchFamily="34" charset="0"/>
              <a:cs typeface="+mn-cs"/>
            </a:endParaRPr>
          </a:p>
        </p:txBody>
      </p:sp>
      <p:sp>
        <p:nvSpPr>
          <p:cNvPr id="4" name="Platshållare för bildnummer 3"/>
          <p:cNvSpPr>
            <a:spLocks noGrp="1"/>
          </p:cNvSpPr>
          <p:nvPr>
            <p:ph type="sldNum" sz="quarter" idx="10"/>
          </p:nvPr>
        </p:nvSpPr>
        <p:spPr/>
        <p:txBody>
          <a:bodyPr/>
          <a:lstStyle/>
          <a:p>
            <a:fld id="{54B15A35-1B84-4D8C-8EB6-6BDA1BF317E4}" type="slidenum">
              <a:rPr lang="sv-SE" smtClean="0"/>
              <a:t>38</a:t>
            </a:fld>
            <a:endParaRPr lang="sv-SE"/>
          </a:p>
        </p:txBody>
      </p:sp>
    </p:spTree>
    <p:extLst>
      <p:ext uri="{BB962C8B-B14F-4D97-AF65-F5344CB8AC3E}">
        <p14:creationId xmlns:p14="http://schemas.microsoft.com/office/powerpoint/2010/main" val="3680615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Åsa </a:t>
            </a:r>
            <a:r>
              <a:rPr lang="en-US" err="1"/>
              <a:t>säger</a:t>
            </a:r>
            <a:r>
              <a:rPr lang="en-US"/>
              <a:t>, Anna </a:t>
            </a:r>
            <a:r>
              <a:rPr lang="en-US" err="1"/>
              <a:t>vill</a:t>
            </a:r>
            <a:r>
              <a:rPr lang="en-US"/>
              <a:t> du </a:t>
            </a:r>
            <a:r>
              <a:rPr lang="en-US" err="1"/>
              <a:t>säga</a:t>
            </a:r>
            <a:r>
              <a:rPr lang="en-US"/>
              <a:t> </a:t>
            </a:r>
            <a:r>
              <a:rPr lang="en-US" err="1"/>
              <a:t>några</a:t>
            </a:r>
            <a:r>
              <a:rPr lang="en-US"/>
              <a:t> </a:t>
            </a:r>
            <a:r>
              <a:rPr lang="en-US" err="1"/>
              <a:t>ord</a:t>
            </a:r>
            <a:r>
              <a:rPr lang="en-US"/>
              <a:t> om </a:t>
            </a:r>
            <a:r>
              <a:rPr lang="en-US" err="1"/>
              <a:t>utvecklingen</a:t>
            </a:r>
            <a:r>
              <a:rPr lang="en-US"/>
              <a:t> av det </a:t>
            </a:r>
            <a:r>
              <a:rPr lang="en-US" err="1"/>
              <a:t>långsiktiga</a:t>
            </a:r>
            <a:r>
              <a:rPr lang="en-US"/>
              <a:t> </a:t>
            </a:r>
            <a:r>
              <a:rPr lang="en-US" err="1"/>
              <a:t>analysarbetet</a:t>
            </a:r>
            <a:r>
              <a:rPr lang="en-US"/>
              <a:t>?</a:t>
            </a:r>
          </a:p>
          <a:p>
            <a:r>
              <a:rPr lang="en-US" b="1"/>
              <a:t>Anna</a:t>
            </a:r>
            <a:r>
              <a:rPr lang="en-US"/>
              <a:t>:</a:t>
            </a:r>
          </a:p>
          <a:p>
            <a:endParaRPr lang="en-US"/>
          </a:p>
          <a:p>
            <a:r>
              <a:rPr lang="en-US" b="1"/>
              <a:t>Åsa:</a:t>
            </a:r>
          </a:p>
          <a:p>
            <a:r>
              <a:rPr lang="en-US" err="1"/>
              <a:t>Då</a:t>
            </a:r>
            <a:r>
              <a:rPr lang="en-US"/>
              <a:t> </a:t>
            </a:r>
            <a:r>
              <a:rPr lang="en-US" err="1"/>
              <a:t>tackar</a:t>
            </a:r>
            <a:r>
              <a:rPr lang="en-US"/>
              <a:t> vi för </a:t>
            </a:r>
            <a:r>
              <a:rPr lang="en-US" err="1"/>
              <a:t>oss</a:t>
            </a:r>
            <a:r>
              <a:rPr lang="en-US"/>
              <a:t> </a:t>
            </a:r>
            <a:r>
              <a:rPr lang="en-US" err="1"/>
              <a:t>och</a:t>
            </a:r>
            <a:r>
              <a:rPr lang="en-US"/>
              <a:t> </a:t>
            </a:r>
            <a:r>
              <a:rPr lang="en-US" err="1"/>
              <a:t>lämnar</a:t>
            </a:r>
            <a:r>
              <a:rPr lang="en-US"/>
              <a:t> </a:t>
            </a:r>
            <a:r>
              <a:rPr lang="en-US" err="1"/>
              <a:t>över</a:t>
            </a:r>
            <a:r>
              <a:rPr lang="en-US"/>
              <a:t> </a:t>
            </a:r>
            <a:r>
              <a:rPr lang="en-US" err="1"/>
              <a:t>ordet</a:t>
            </a:r>
            <a:r>
              <a:rPr lang="en-US"/>
              <a:t> till Anders, Andreas </a:t>
            </a:r>
            <a:r>
              <a:rPr lang="en-US" err="1"/>
              <a:t>och</a:t>
            </a:r>
            <a:r>
              <a:rPr lang="en-US"/>
              <a:t> Anna.</a:t>
            </a:r>
          </a:p>
          <a:p>
            <a:endParaRPr lang="en-US"/>
          </a:p>
          <a:p>
            <a:r>
              <a:rPr lang="en-US"/>
              <a:t>Anna </a:t>
            </a:r>
            <a:r>
              <a:rPr lang="en-US" err="1"/>
              <a:t>och</a:t>
            </a:r>
            <a:r>
              <a:rPr lang="en-US"/>
              <a:t> Åsa </a:t>
            </a:r>
            <a:r>
              <a:rPr lang="en-US" err="1"/>
              <a:t>går</a:t>
            </a:r>
            <a:r>
              <a:rPr lang="en-US"/>
              <a:t> </a:t>
            </a:r>
            <a:r>
              <a:rPr lang="en-US" err="1"/>
              <a:t>ur</a:t>
            </a:r>
            <a:r>
              <a:rPr lang="en-US"/>
              <a:t> </a:t>
            </a:r>
            <a:r>
              <a:rPr lang="en-US" err="1"/>
              <a:t>studion</a:t>
            </a:r>
            <a:r>
              <a:rPr lang="en-US"/>
              <a:t>! O-an </a:t>
            </a:r>
            <a:r>
              <a:rPr lang="en-US" err="1"/>
              <a:t>läggs</a:t>
            </a:r>
            <a:r>
              <a:rPr lang="en-US"/>
              <a:t> </a:t>
            </a:r>
            <a:r>
              <a:rPr lang="en-US" err="1"/>
              <a:t>på</a:t>
            </a:r>
            <a:r>
              <a:rPr lang="en-US"/>
              <a:t>!</a:t>
            </a:r>
          </a:p>
          <a:p>
            <a:endParaRPr lang="en-US"/>
          </a:p>
        </p:txBody>
      </p:sp>
      <p:sp>
        <p:nvSpPr>
          <p:cNvPr id="4" name="Slide Number Placeholder 3"/>
          <p:cNvSpPr>
            <a:spLocks noGrp="1"/>
          </p:cNvSpPr>
          <p:nvPr>
            <p:ph type="sldNum" sz="quarter" idx="5"/>
          </p:nvPr>
        </p:nvSpPr>
        <p:spPr/>
        <p:txBody>
          <a:bodyPr/>
          <a:lstStyle/>
          <a:p>
            <a:fld id="{54B15A35-1B84-4D8C-8EB6-6BDA1BF317E4}" type="slidenum">
              <a:rPr lang="sv-SE" smtClean="0"/>
              <a:t>39</a:t>
            </a:fld>
            <a:endParaRPr lang="sv-SE"/>
          </a:p>
        </p:txBody>
      </p:sp>
    </p:spTree>
    <p:extLst>
      <p:ext uri="{BB962C8B-B14F-4D97-AF65-F5344CB8AC3E}">
        <p14:creationId xmlns:p14="http://schemas.microsoft.com/office/powerpoint/2010/main" val="2292792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2ADB-8E7F-07C7-23FD-715CE8D0F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6A02A-2169-7641-38DF-B36EE5BA9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C6BB1-9BEC-539D-1BF1-8324A4B42283}"/>
              </a:ext>
            </a:extLst>
          </p:cNvPr>
          <p:cNvSpPr>
            <a:spLocks noGrp="1"/>
          </p:cNvSpPr>
          <p:nvPr>
            <p:ph type="body" idx="1"/>
          </p:nvPr>
        </p:nvSpPr>
        <p:spPr/>
        <p:txBody>
          <a:bodyPr/>
          <a:lstStyle/>
          <a:p>
            <a:r>
              <a:rPr lang="en-US"/>
              <a:t>Anders, Andreas </a:t>
            </a:r>
            <a:r>
              <a:rPr lang="en-US" err="1"/>
              <a:t>och</a:t>
            </a:r>
            <a:r>
              <a:rPr lang="en-US"/>
              <a:t> Anna S I </a:t>
            </a:r>
            <a:r>
              <a:rPr lang="en-US" err="1"/>
              <a:t>bild</a:t>
            </a:r>
            <a:r>
              <a:rPr lang="en-US"/>
              <a:t>.</a:t>
            </a:r>
          </a:p>
          <a:p>
            <a:endParaRPr lang="en-US"/>
          </a:p>
          <a:p>
            <a:r>
              <a:rPr lang="sv-SE"/>
              <a:t>Upprepning av det som togs upp i början</a:t>
            </a:r>
          </a:p>
          <a:p>
            <a:pPr lvl="1"/>
            <a:r>
              <a:rPr lang="sv-SE"/>
              <a:t>Särarten</a:t>
            </a:r>
          </a:p>
          <a:p>
            <a:pPr lvl="1"/>
            <a:r>
              <a:rPr lang="sv-SE"/>
              <a:t>Förändringarna i RALS-T</a:t>
            </a:r>
          </a:p>
          <a:p>
            <a:pPr lvl="1"/>
            <a:r>
              <a:rPr lang="sv-SE"/>
              <a:t>Ständig utveckling av avtalet </a:t>
            </a:r>
          </a:p>
          <a:p>
            <a:endParaRPr lang="en-US"/>
          </a:p>
        </p:txBody>
      </p:sp>
      <p:sp>
        <p:nvSpPr>
          <p:cNvPr id="4" name="Slide Number Placeholder 3">
            <a:extLst>
              <a:ext uri="{FF2B5EF4-FFF2-40B4-BE49-F238E27FC236}">
                <a16:creationId xmlns:a16="http://schemas.microsoft.com/office/drawing/2014/main" id="{C64B9E14-1573-31A0-6A91-1B15BC943A59}"/>
              </a:ext>
            </a:extLst>
          </p:cNvPr>
          <p:cNvSpPr>
            <a:spLocks noGrp="1"/>
          </p:cNvSpPr>
          <p:nvPr>
            <p:ph type="sldNum" sz="quarter" idx="5"/>
          </p:nvPr>
        </p:nvSpPr>
        <p:spPr/>
        <p:txBody>
          <a:bodyPr/>
          <a:lstStyle/>
          <a:p>
            <a:fld id="{65184D3F-DED0-436F-87FE-67D67B19148F}" type="slidenum">
              <a:rPr lang="en-US" smtClean="0"/>
              <a:t>40</a:t>
            </a:fld>
            <a:endParaRPr lang="en-US"/>
          </a:p>
        </p:txBody>
      </p:sp>
    </p:spTree>
    <p:extLst>
      <p:ext uri="{BB962C8B-B14F-4D97-AF65-F5344CB8AC3E}">
        <p14:creationId xmlns:p14="http://schemas.microsoft.com/office/powerpoint/2010/main" val="3864791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0291-4E6A-3225-404C-B837CD013E9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B854D79-A502-93D0-D5FB-DF92AB6E3F0C}"/>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75F95C3A-5354-C387-5A9C-B7D5176CEF5B}"/>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403715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2F4B-0A51-96DE-BB2A-88309D3660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5922BA-D9CA-02C4-85EE-5EF876AB7CB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B7464EA-6916-0040-5F53-E5746EB363D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339853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effectLst/>
                <a:latin typeface="Calibri" panose="020F0502020204030204" pitchFamily="34" charset="0"/>
                <a:ea typeface="Calibri" panose="020F0502020204030204" pitchFamily="34" charset="0"/>
              </a:rPr>
              <a:t>PPT-bild Håll dig uppdaterad!</a:t>
            </a:r>
            <a:endParaRPr lang="sv-SE" sz="1200" dirty="0">
              <a:effectLst/>
              <a:latin typeface="Times New Roman" panose="02020603050405020304" pitchFamily="18"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Och följ gärna </a:t>
            </a:r>
            <a:r>
              <a:rPr lang="sv-SE" sz="1200" dirty="0" err="1">
                <a:effectLst/>
                <a:latin typeface="Calibri" panose="020F0502020204030204" pitchFamily="34" charset="0"/>
                <a:ea typeface="Calibri" panose="020F0502020204030204" pitchFamily="34" charset="0"/>
              </a:rPr>
              <a:t>Partsrådets</a:t>
            </a:r>
            <a:r>
              <a:rPr lang="sv-SE" sz="1200" dirty="0">
                <a:effectLst/>
                <a:latin typeface="Calibri" panose="020F0502020204030204" pitchFamily="34" charset="0"/>
                <a:ea typeface="Calibri" panose="020F0502020204030204" pitchFamily="34" charset="0"/>
              </a:rPr>
              <a:t> verksamhet genom att prenumerera på ”Aktuellt från Partsrådet” och följ oss på LinkedIn och Facebook och givetvis partsradet.se. </a:t>
            </a:r>
            <a:endParaRPr lang="sv-SE" sz="1200" dirty="0">
              <a:effectLst/>
              <a:latin typeface="Times New Roman" panose="02020603050405020304" pitchFamily="18"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 </a:t>
            </a:r>
            <a:endParaRPr lang="sv-SE" sz="1200" dirty="0">
              <a:effectLst/>
              <a:latin typeface="Times New Roman" panose="02020603050405020304" pitchFamily="18"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4B15A35-1B84-4D8C-8EB6-6BDA1BF317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775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B15A35-1B84-4D8C-8EB6-6BDA1BF317E4}" type="slidenum">
              <a:rPr lang="sv-SE" smtClean="0"/>
              <a:t>44</a:t>
            </a:fld>
            <a:endParaRPr lang="sv-SE"/>
          </a:p>
        </p:txBody>
      </p:sp>
    </p:spTree>
    <p:extLst>
      <p:ext uri="{BB962C8B-B14F-4D97-AF65-F5344CB8AC3E}">
        <p14:creationId xmlns:p14="http://schemas.microsoft.com/office/powerpoint/2010/main" val="200501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a:solidFill>
                  <a:srgbClr val="1D1D1D"/>
                </a:solidFill>
                <a:effectLst/>
                <a:latin typeface="__Lora_67da67"/>
              </a:rPr>
              <a:t>Anders, Andreas och Anna S</a:t>
            </a:r>
          </a:p>
          <a:p>
            <a:endParaRPr lang="sv-SE" sz="1800" b="1">
              <a:effectLst/>
              <a:latin typeface="Calibri" panose="020F0502020204030204" pitchFamily="34" charset="0"/>
              <a:ea typeface="Calibri" panose="020F0502020204030204" pitchFamily="34" charset="0"/>
            </a:endParaRPr>
          </a:p>
          <a:p>
            <a:r>
              <a:rPr lang="sv-SE" sz="1800" b="1">
                <a:effectLst/>
                <a:latin typeface="Calibri" panose="020F0502020204030204" pitchFamily="34" charset="0"/>
                <a:ea typeface="Calibri" panose="020F0502020204030204" pitchFamily="34" charset="0"/>
              </a:rPr>
              <a:t>Vad ska prägla lokala parters arbete?</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I </a:t>
            </a:r>
            <a:r>
              <a:rPr lang="sv-SE" sz="1800" err="1">
                <a:effectLst/>
                <a:latin typeface="Calibri" panose="020F0502020204030204" pitchFamily="34" charset="0"/>
                <a:ea typeface="Calibri" panose="020F0502020204030204" pitchFamily="34" charset="0"/>
              </a:rPr>
              <a:t>ralsarna</a:t>
            </a:r>
            <a:r>
              <a:rPr lang="sv-SE" sz="1800">
                <a:effectLst/>
                <a:latin typeface="Calibri" panose="020F0502020204030204" pitchFamily="34" charset="0"/>
                <a:ea typeface="Calibri" panose="020F0502020204030204" pitchFamily="34" charset="0"/>
              </a:rPr>
              <a:t> 6 § finns en skrivning som är viktig att ha med sig i det fortsatta arbetet och den handlar om vad som ska prägla lokala parters arbete.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Där framgår att </a:t>
            </a:r>
            <a:r>
              <a:rPr lang="sv-SE" sz="1800" i="1">
                <a:effectLst/>
                <a:latin typeface="Calibri" panose="020F0502020204030204" pitchFamily="34" charset="0"/>
                <a:ea typeface="Calibri" panose="020F0502020204030204" pitchFamily="34" charset="0"/>
              </a:rPr>
              <a:t>”Arbetet ska ha en övergripande inriktning och syfta till att skapa en förtroendefull dialog mellan parterna, präglad av öppenhet och respekt.” </a:t>
            </a:r>
            <a:endParaRPr lang="sv-SE" sz="1800">
              <a:effectLst/>
              <a:latin typeface="Times New Roman" panose="02020603050405020304" pitchFamily="18" charset="0"/>
              <a:ea typeface="Calibri" panose="020F0502020204030204" pitchFamily="34" charset="0"/>
            </a:endParaRPr>
          </a:p>
          <a:p>
            <a:r>
              <a:rPr lang="sv-SE" sz="1800">
                <a:effectLst/>
                <a:latin typeface="Calibri" panose="020F0502020204030204" pitchFamily="34" charset="0"/>
                <a:ea typeface="Calibri" panose="020F0502020204030204" pitchFamily="34" charset="0"/>
              </a:rPr>
              <a:t>Detta tycker vi är ett viktigt medskick till er lokala parter, eftersom det är en förutsättning för en fungerande och effektiv lönebildningsprocess. </a:t>
            </a:r>
            <a:endParaRPr lang="sv-SE" sz="1800">
              <a:effectLst/>
              <a:latin typeface="Times New Roman" panose="02020603050405020304" pitchFamily="18" charset="0"/>
              <a:ea typeface="Calibri" panose="020F0502020204030204" pitchFamily="34" charset="0"/>
            </a:endParaRPr>
          </a:p>
          <a:p>
            <a:endParaRPr lang="sv-SE"/>
          </a:p>
          <a:p>
            <a:r>
              <a:rPr lang="sv-SE" b="1">
                <a:effectLst/>
                <a:latin typeface="Segoe UI" panose="020B0502040204020203" pitchFamily="34" charset="0"/>
              </a:rPr>
              <a:t>Vad betyder det i praktiken  och hur får man till det? </a:t>
            </a:r>
          </a:p>
          <a:p>
            <a:r>
              <a:rPr lang="sv-SE">
                <a:effectLst/>
                <a:latin typeface="Segoe UI" panose="020B0502040204020203" pitchFamily="34" charset="0"/>
              </a:rPr>
              <a:t>-en ömsesidig respekt för varandras roller i de olika faserna. </a:t>
            </a:r>
            <a:br>
              <a:rPr lang="sv-SE">
                <a:effectLst/>
                <a:latin typeface="Segoe UI" panose="020B0502040204020203" pitchFamily="34" charset="0"/>
              </a:rPr>
            </a:br>
            <a:br>
              <a:rPr lang="sv-SE">
                <a:effectLst/>
                <a:latin typeface="Segoe UI" panose="020B0502040204020203" pitchFamily="34" charset="0"/>
              </a:rPr>
            </a:br>
            <a:r>
              <a:rPr lang="sv-SE">
                <a:effectLst/>
                <a:latin typeface="Segoe UI" panose="020B0502040204020203" pitchFamily="34" charset="0"/>
              </a:rPr>
              <a:t> -Förståelse för sin, men också motpartens roll. </a:t>
            </a:r>
            <a:br>
              <a:rPr lang="sv-SE">
                <a:effectLst/>
                <a:latin typeface="Segoe UI" panose="020B0502040204020203" pitchFamily="34" charset="0"/>
              </a:rPr>
            </a:br>
            <a:r>
              <a:rPr lang="sv-SE">
                <a:effectLst/>
                <a:latin typeface="Segoe UI" panose="020B0502040204020203" pitchFamily="34" charset="0"/>
              </a:rPr>
              <a:t> </a:t>
            </a:r>
            <a:br>
              <a:rPr lang="sv-SE">
                <a:effectLst/>
                <a:latin typeface="Segoe UI" panose="020B0502040204020203" pitchFamily="34" charset="0"/>
              </a:rPr>
            </a:br>
            <a:r>
              <a:rPr lang="sv-SE">
                <a:effectLst/>
                <a:latin typeface="Segoe UI" panose="020B0502040204020203" pitchFamily="34" charset="0"/>
              </a:rPr>
              <a:t>-Visa respekt för avtalets värden och innehåll. </a:t>
            </a:r>
            <a:br>
              <a:rPr lang="sv-SE">
                <a:effectLst/>
                <a:latin typeface="Segoe UI" panose="020B0502040204020203" pitchFamily="34" charset="0"/>
              </a:rPr>
            </a:br>
            <a:endParaRPr lang="sv-SE">
              <a:effectLst/>
              <a:latin typeface="Segoe UI" panose="020B0502040204020203" pitchFamily="34" charset="0"/>
            </a:endParaRPr>
          </a:p>
          <a:p>
            <a:r>
              <a:rPr lang="sv-SE">
                <a:effectLst/>
                <a:latin typeface="Segoe UI" panose="020B0502040204020203" pitchFamily="34" charset="0"/>
              </a:rPr>
              <a:t>-Vilja att göra det ihop och i många delar se det som ett gemensamt arbete </a:t>
            </a:r>
          </a:p>
          <a:p>
            <a:br>
              <a:rPr lang="sv-SE">
                <a:effectLst/>
                <a:latin typeface="Segoe UI" panose="020B0502040204020203" pitchFamily="34" charset="0"/>
              </a:rPr>
            </a:br>
            <a:r>
              <a:rPr lang="sv-SE">
                <a:effectLst/>
                <a:latin typeface="Segoe UI" panose="020B0502040204020203" pitchFamily="34" charset="0"/>
              </a:rPr>
              <a:t>-Kommer förberedd </a:t>
            </a:r>
          </a:p>
          <a:p>
            <a:r>
              <a:rPr lang="sv-SE">
                <a:effectLst/>
                <a:latin typeface="Segoe UI" panose="020B0502040204020203" pitchFamily="34" charset="0"/>
              </a:rPr>
              <a:t>-Gäller alla faser. Ex att man lyssnar på varandras argument och att man motiverar sina egna. Att man lägger tid och kraft på att försöka uppnå samsyn i de delar där detta förväntas men också är rädda om varandras tid. </a:t>
            </a:r>
            <a:br>
              <a:rPr lang="sv-SE">
                <a:effectLst/>
                <a:latin typeface="Segoe UI" panose="020B0502040204020203" pitchFamily="34" charset="0"/>
              </a:rPr>
            </a:br>
            <a:r>
              <a:rPr lang="sv-SE">
                <a:effectLst/>
                <a:latin typeface="Segoe UI" panose="020B0502040204020203" pitchFamily="34" charset="0"/>
              </a:rPr>
              <a:t> </a:t>
            </a:r>
            <a:br>
              <a:rPr lang="sv-SE">
                <a:effectLst/>
                <a:latin typeface="Segoe UI" panose="020B0502040204020203" pitchFamily="34" charset="0"/>
              </a:rPr>
            </a:br>
            <a:r>
              <a:rPr lang="sv-SE">
                <a:effectLst/>
                <a:latin typeface="Segoe UI" panose="020B0502040204020203" pitchFamily="34" charset="0"/>
              </a:rPr>
              <a:t>-Ger varandra gods förutsättningar att vara en god part</a:t>
            </a:r>
          </a:p>
          <a:p>
            <a:r>
              <a:rPr lang="sv-SE">
                <a:effectLst/>
                <a:latin typeface="Segoe UI" panose="020B0502040204020203" pitchFamily="34" charset="0"/>
              </a:rPr>
              <a:t>Ytterst handlar det om att värna och vårda svenska modellen </a:t>
            </a:r>
            <a:br>
              <a:rPr lang="sv-SE">
                <a:effectLst/>
                <a:latin typeface="Segoe UI" panose="020B0502040204020203" pitchFamily="34" charset="0"/>
              </a:rPr>
            </a:br>
            <a:r>
              <a:rPr lang="sv-SE">
                <a:effectLst/>
                <a:latin typeface="Segoe UI" panose="020B0502040204020203" pitchFamily="34" charset="0"/>
              </a:rPr>
              <a:t>Extra viktigt vid process- och </a:t>
            </a:r>
            <a:r>
              <a:rPr lang="sv-SE" err="1">
                <a:effectLst/>
                <a:latin typeface="Segoe UI" panose="020B0502040204020203" pitchFamily="34" charset="0"/>
              </a:rPr>
              <a:t>ramavavtal</a:t>
            </a:r>
            <a:r>
              <a:rPr lang="sv-SE">
                <a:effectLst/>
                <a:latin typeface="Segoe UI" panose="020B0502040204020203" pitchFamily="34" charset="0"/>
              </a:rPr>
              <a:t>! </a:t>
            </a:r>
            <a:br>
              <a:rPr lang="sv-SE">
                <a:effectLst/>
                <a:latin typeface="Segoe UI" panose="020B0502040204020203" pitchFamily="34" charset="0"/>
              </a:rPr>
            </a:br>
            <a:r>
              <a:rPr lang="sv-SE">
                <a:effectLst/>
                <a:latin typeface="Segoe UI" panose="020B0502040204020203" pitchFamily="34" charset="0"/>
              </a:rPr>
              <a:t> </a:t>
            </a:r>
            <a:endParaRPr lang="sv-SE"/>
          </a:p>
        </p:txBody>
      </p:sp>
      <p:sp>
        <p:nvSpPr>
          <p:cNvPr id="4" name="Platshållare för bildnummer 3"/>
          <p:cNvSpPr>
            <a:spLocks noGrp="1"/>
          </p:cNvSpPr>
          <p:nvPr>
            <p:ph type="sldNum" sz="quarter" idx="5"/>
          </p:nvPr>
        </p:nvSpPr>
        <p:spPr/>
        <p:txBody>
          <a:bodyPr/>
          <a:lstStyle/>
          <a:p>
            <a:fld id="{CE0D5E75-B264-C74D-B55A-E6F957AB1FDA}" type="slidenum">
              <a:rPr lang="sv-SE" smtClean="0"/>
              <a:t>4</a:t>
            </a:fld>
            <a:endParaRPr lang="sv-SE"/>
          </a:p>
        </p:txBody>
      </p:sp>
    </p:spTree>
    <p:extLst>
      <p:ext uri="{BB962C8B-B14F-4D97-AF65-F5344CB8AC3E}">
        <p14:creationId xmlns:p14="http://schemas.microsoft.com/office/powerpoint/2010/main" val="419113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8C465-E962-B188-7CBE-1C13F4E2DE0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C214DEE-C013-5934-E68B-AB1BD0D9FC9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E41AD299-E49D-CE2E-A4E7-E768E53405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1D1D1D"/>
                </a:solidFill>
                <a:effectLst/>
                <a:latin typeface="__Lora_67da67"/>
              </a:rPr>
              <a:t>Anders, Andreas och Anna S är nu i bild</a:t>
            </a:r>
          </a:p>
          <a:p>
            <a:endParaRPr lang="sv-SE"/>
          </a:p>
          <a:p>
            <a:r>
              <a:rPr lang="sv-SE"/>
              <a:t>Vi</a:t>
            </a:r>
            <a:r>
              <a:rPr lang="sv-SE" baseline="0"/>
              <a:t> har framför allt jobbat med två delar. Dels att stärka långsiktigheten i den lokala lönebildningen. Vi har utmejslat den delen av processen tydligare i själva avtalsstrukturen och tydliggjort att man genom att lägga grunden i ett gediget långsiktigt arbete även kan få till en förenklad årlig revision i det partsgemensamma arbetet. Vad det här betyder i praktiken kommer vi att berätta mer om lite senare.</a:t>
            </a:r>
          </a:p>
          <a:p>
            <a:endParaRPr lang="sv-SE" baseline="0"/>
          </a:p>
          <a:p>
            <a:r>
              <a:rPr lang="sv-SE" baseline="0"/>
              <a:t>Den andra biten handlar om att vi har förstärkt att lönesättande samtal är huvudväg. Möjligheten till kollektivavtalsförhandling finns fortfarande kvar men den ska användas undantagsvis när det finns särskilda skäl för detta. Vi har också gett en mer framträdande roll till det som i oenighetshanteringen förut kallades ”alternativ ordning” i avtalet och bytt namn på den till ”Förstärkt dialog chef och medarbetare”. Det är också ett led till att öka fokus på att lön bäst sätts i dialog mellan chef och medarbetare.</a:t>
            </a:r>
          </a:p>
          <a:p>
            <a:endParaRPr lang="sv-SE" baseline="0"/>
          </a:p>
        </p:txBody>
      </p:sp>
    </p:spTree>
    <p:extLst>
      <p:ext uri="{BB962C8B-B14F-4D97-AF65-F5344CB8AC3E}">
        <p14:creationId xmlns:p14="http://schemas.microsoft.com/office/powerpoint/2010/main" val="230008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B27E-BCE1-2D4F-D25B-AC62D04C5C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F85023D-FEA7-06F2-0991-20BC53B7A28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F879DFA-0143-97ED-4346-154A0CA040E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p>
          <a:p>
            <a:pPr marL="0" marR="0" lvl="0" indent="0" algn="l" defTabSz="914400" rtl="0" eaLnBrk="1" fontAlgn="base" latinLnBrk="0" hangingPunct="1">
              <a:lnSpc>
                <a:spcPct val="100000"/>
              </a:lnSpc>
              <a:spcBef>
                <a:spcPct val="30000"/>
              </a:spcBef>
              <a:spcAft>
                <a:spcPct val="0"/>
              </a:spcAft>
              <a:buClrTx/>
              <a:buSzTx/>
              <a:buFontTx/>
              <a:buNone/>
              <a:tabLst/>
              <a:defRPr/>
            </a:pPr>
            <a:r>
              <a:rPr lang="sv-SE" b="1"/>
              <a:t>Anders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t>Den</a:t>
            </a:r>
            <a:r>
              <a:rPr lang="sv-SE" baseline="0"/>
              <a:t> stora förändringen är egentligen en omstrukturering av avtalet där vi för att ytterligare förenkla arbetet i de olika processtegen har samlat ihop texterna mer linjärt och processinriktat. Vi har också samlat ihop olika vägvalsfrågor kring tidpunkt för revision, oenighetshantering m.m.  samt det som stod i avtalet om när man kan vända sig till centrala parter för att få stöd. Detta har nu blivit egna avsnitt i egna paragrafer för att det ska vara lättare att hitta i avtalet och att man ska slippa bläddra fram och tillbaka i texten i olika moment.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sv-SE" baseline="0"/>
              <a:t>Vi såg också att vi kunde underlätta läsbarheten genom att istället för att hänvisa till olika paragrafer, kunde uttrycka saker i klartext. Genom åren har vi ju även fångat upp vad lokala parter fastnar i eller ställer frågor kring. Därför tog vi också tillfället i akt att tydliggöra vilka </a:t>
            </a:r>
            <a:r>
              <a:rPr lang="sv-SE" baseline="0" err="1"/>
              <a:t>ställningsstaganden</a:t>
            </a:r>
            <a:r>
              <a:rPr lang="sv-SE" baseline="0"/>
              <a:t> man behöver teckna lokalt kollektivavtal om – det är ju egentligen ganska få saker; om man avviker från 1 oktober som revisionstidpunkt eller från att ha lönesättande samtal samt om man väljer att använda sig av förstärkt dialog chef medarbetare för att hantera oenigheter.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sv-SE" baseline="0"/>
              <a:t>En annan fråga som ibland dyker upp är hur man ska hantera lönesättningen av förtroendevalda på heltid. Så där har vi har vi en ny skrivning i avtalet.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baseline="0"/>
          </a:p>
        </p:txBody>
      </p:sp>
    </p:spTree>
    <p:extLst>
      <p:ext uri="{BB962C8B-B14F-4D97-AF65-F5344CB8AC3E}">
        <p14:creationId xmlns:p14="http://schemas.microsoft.com/office/powerpoint/2010/main" val="411231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89F96-559F-A068-BB5C-AA5794BBA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55313-92F6-AFFE-17E3-9DAFFF90C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6C8B9-A895-57E4-C678-6F725DFCE06F}"/>
              </a:ext>
            </a:extLst>
          </p:cNvPr>
          <p:cNvSpPr>
            <a:spLocks noGrp="1"/>
          </p:cNvSpPr>
          <p:nvPr>
            <p:ph type="body" idx="1"/>
          </p:nvPr>
        </p:nvSpPr>
        <p:spPr/>
        <p:txBody>
          <a:bodyPr/>
          <a:lstStyle/>
          <a:p>
            <a:r>
              <a:rPr lang="en-US" err="1"/>
              <a:t>Samtal</a:t>
            </a:r>
            <a:r>
              <a:rPr lang="en-US"/>
              <a:t> </a:t>
            </a:r>
            <a:r>
              <a:rPr lang="en-US" err="1"/>
              <a:t>mellan</a:t>
            </a:r>
            <a:r>
              <a:rPr lang="en-US"/>
              <a:t> Anders, Anna S </a:t>
            </a:r>
            <a:r>
              <a:rPr lang="en-US" err="1"/>
              <a:t>och</a:t>
            </a:r>
            <a:r>
              <a:rPr lang="en-US"/>
              <a:t> Andreas.</a:t>
            </a:r>
          </a:p>
          <a:p>
            <a:r>
              <a:rPr lang="en-US" err="1"/>
              <a:t>Därefter</a:t>
            </a:r>
            <a:r>
              <a:rPr lang="en-US"/>
              <a:t> </a:t>
            </a:r>
            <a:r>
              <a:rPr lang="en-US" err="1"/>
              <a:t>går</a:t>
            </a:r>
            <a:r>
              <a:rPr lang="en-US"/>
              <a:t> Anna S </a:t>
            </a:r>
            <a:r>
              <a:rPr lang="en-US" err="1"/>
              <a:t>och</a:t>
            </a:r>
            <a:r>
              <a:rPr lang="en-US"/>
              <a:t> Andreas </a:t>
            </a:r>
            <a:r>
              <a:rPr lang="en-US" err="1"/>
              <a:t>ur</a:t>
            </a:r>
            <a:r>
              <a:rPr lang="en-US"/>
              <a:t> </a:t>
            </a:r>
            <a:r>
              <a:rPr lang="en-US" err="1"/>
              <a:t>studion</a:t>
            </a:r>
            <a:r>
              <a:rPr lang="en-US"/>
              <a:t>.</a:t>
            </a:r>
          </a:p>
          <a:p>
            <a:r>
              <a:rPr lang="en-US"/>
              <a:t>Anders </a:t>
            </a:r>
            <a:r>
              <a:rPr lang="en-US" err="1"/>
              <a:t>hälsar</a:t>
            </a:r>
            <a:r>
              <a:rPr lang="en-US"/>
              <a:t> Åsa  </a:t>
            </a:r>
            <a:r>
              <a:rPr lang="en-US" err="1"/>
              <a:t>och</a:t>
            </a:r>
            <a:r>
              <a:rPr lang="en-US"/>
              <a:t> Anna W </a:t>
            </a:r>
            <a:r>
              <a:rPr lang="en-US" err="1"/>
              <a:t>välkomna</a:t>
            </a:r>
            <a:r>
              <a:rPr lang="en-US"/>
              <a:t>!</a:t>
            </a:r>
          </a:p>
          <a:p>
            <a:r>
              <a:rPr lang="en-US"/>
              <a:t>Presentation…</a:t>
            </a:r>
          </a:p>
          <a:p>
            <a:r>
              <a:rPr lang="en-US"/>
              <a:t>Anders sager: Ni </a:t>
            </a:r>
            <a:r>
              <a:rPr lang="en-US" err="1"/>
              <a:t>två</a:t>
            </a:r>
            <a:r>
              <a:rPr lang="en-US"/>
              <a:t> </a:t>
            </a:r>
            <a:r>
              <a:rPr lang="en-US" err="1"/>
              <a:t>ingick</a:t>
            </a:r>
            <a:r>
              <a:rPr lang="en-US"/>
              <a:t> </a:t>
            </a:r>
            <a:r>
              <a:rPr lang="en-US" err="1"/>
              <a:t>ju</a:t>
            </a:r>
            <a:r>
              <a:rPr lang="en-US"/>
              <a:t> I </a:t>
            </a:r>
            <a:r>
              <a:rPr lang="en-US" err="1"/>
              <a:t>arbetsgruppen</a:t>
            </a:r>
            <a:r>
              <a:rPr lang="en-US"/>
              <a:t> med </a:t>
            </a:r>
            <a:r>
              <a:rPr lang="en-US" err="1"/>
              <a:t>att</a:t>
            </a:r>
            <a:r>
              <a:rPr lang="en-US"/>
              <a:t> ta </a:t>
            </a:r>
            <a:r>
              <a:rPr lang="en-US" err="1"/>
              <a:t>fram</a:t>
            </a:r>
            <a:r>
              <a:rPr lang="en-US"/>
              <a:t> det </a:t>
            </a:r>
            <a:r>
              <a:rPr lang="en-US" err="1"/>
              <a:t>reviderade</a:t>
            </a:r>
            <a:r>
              <a:rPr lang="en-US"/>
              <a:t> RALS-T. </a:t>
            </a:r>
          </a:p>
          <a:p>
            <a:r>
              <a:rPr lang="en-US"/>
              <a:t>_ja vi </a:t>
            </a:r>
            <a:r>
              <a:rPr lang="en-US" err="1"/>
              <a:t>höll</a:t>
            </a:r>
            <a:r>
              <a:rPr lang="en-US"/>
              <a:t> </a:t>
            </a:r>
            <a:r>
              <a:rPr lang="en-US" err="1"/>
              <a:t>ju</a:t>
            </a:r>
            <a:r>
              <a:rPr lang="en-US"/>
              <a:t> </a:t>
            </a:r>
            <a:r>
              <a:rPr lang="en-US" err="1"/>
              <a:t>på</a:t>
            </a:r>
            <a:r>
              <a:rPr lang="en-US"/>
              <a:t> </a:t>
            </a:r>
            <a:r>
              <a:rPr lang="en-US" err="1"/>
              <a:t>att</a:t>
            </a:r>
            <a:r>
              <a:rPr lang="en-US"/>
              <a:t> bra tag </a:t>
            </a:r>
            <a:r>
              <a:rPr lang="en-US" err="1"/>
              <a:t>och</a:t>
            </a:r>
            <a:r>
              <a:rPr lang="en-US"/>
              <a:t> </a:t>
            </a:r>
            <a:r>
              <a:rPr lang="en-US" err="1"/>
              <a:t>tycker</a:t>
            </a:r>
            <a:r>
              <a:rPr lang="en-US"/>
              <a:t> </a:t>
            </a:r>
            <a:r>
              <a:rPr lang="en-US" err="1"/>
              <a:t>att</a:t>
            </a:r>
            <a:r>
              <a:rPr lang="en-US"/>
              <a:t> vi </a:t>
            </a:r>
            <a:r>
              <a:rPr lang="en-US" err="1"/>
              <a:t>fick</a:t>
            </a:r>
            <a:r>
              <a:rPr lang="en-US"/>
              <a:t> till </a:t>
            </a:r>
            <a:r>
              <a:rPr lang="en-US" err="1"/>
              <a:t>ett</a:t>
            </a:r>
            <a:r>
              <a:rPr lang="en-US"/>
              <a:t> bra </a:t>
            </a:r>
            <a:r>
              <a:rPr lang="en-US" err="1"/>
              <a:t>avtal</a:t>
            </a:r>
            <a:r>
              <a:rPr lang="en-US"/>
              <a:t>.</a:t>
            </a:r>
          </a:p>
          <a:p>
            <a:r>
              <a:rPr lang="en-US"/>
              <a:t>..ja </a:t>
            </a:r>
            <a:r>
              <a:rPr lang="en-US" err="1"/>
              <a:t>och</a:t>
            </a:r>
            <a:r>
              <a:rPr lang="en-US"/>
              <a:t> nu </a:t>
            </a:r>
            <a:r>
              <a:rPr lang="en-US" err="1"/>
              <a:t>är</a:t>
            </a:r>
            <a:r>
              <a:rPr lang="en-US"/>
              <a:t> det </a:t>
            </a:r>
            <a:r>
              <a:rPr lang="en-US" err="1"/>
              <a:t>ju</a:t>
            </a:r>
            <a:r>
              <a:rPr lang="en-US"/>
              <a:t> </a:t>
            </a:r>
            <a:r>
              <a:rPr lang="en-US" err="1"/>
              <a:t>dags</a:t>
            </a:r>
            <a:r>
              <a:rPr lang="en-US"/>
              <a:t> för er </a:t>
            </a:r>
            <a:r>
              <a:rPr lang="en-US" err="1"/>
              <a:t>lokala</a:t>
            </a:r>
            <a:r>
              <a:rPr lang="en-US"/>
              <a:t> </a:t>
            </a:r>
            <a:r>
              <a:rPr lang="en-US" err="1"/>
              <a:t>parter</a:t>
            </a:r>
            <a:r>
              <a:rPr lang="en-US"/>
              <a:t> </a:t>
            </a:r>
            <a:r>
              <a:rPr lang="en-US" err="1"/>
              <a:t>att</a:t>
            </a:r>
            <a:r>
              <a:rPr lang="en-US"/>
              <a:t> ta </a:t>
            </a:r>
            <a:r>
              <a:rPr lang="en-US" err="1"/>
              <a:t>detta</a:t>
            </a:r>
            <a:r>
              <a:rPr lang="en-US"/>
              <a:t> </a:t>
            </a:r>
            <a:r>
              <a:rPr lang="en-US" err="1"/>
              <a:t>vidare</a:t>
            </a:r>
            <a:r>
              <a:rPr lang="en-US"/>
              <a:t>, </a:t>
            </a:r>
            <a:r>
              <a:rPr lang="en-US" err="1"/>
              <a:t>och</a:t>
            </a:r>
            <a:r>
              <a:rPr lang="en-US"/>
              <a:t> vi </a:t>
            </a:r>
            <a:r>
              <a:rPr lang="en-US" err="1"/>
              <a:t>tror</a:t>
            </a:r>
            <a:r>
              <a:rPr lang="en-US"/>
              <a:t> </a:t>
            </a:r>
            <a:r>
              <a:rPr lang="en-US" err="1"/>
              <a:t>att</a:t>
            </a:r>
            <a:r>
              <a:rPr lang="en-US"/>
              <a:t> det </a:t>
            </a:r>
            <a:r>
              <a:rPr lang="en-US" err="1"/>
              <a:t>blir</a:t>
            </a:r>
            <a:r>
              <a:rPr lang="en-US"/>
              <a:t> </a:t>
            </a:r>
            <a:r>
              <a:rPr lang="en-US" err="1"/>
              <a:t>en</a:t>
            </a:r>
            <a:r>
              <a:rPr lang="en-US"/>
              <a:t> </a:t>
            </a:r>
            <a:r>
              <a:rPr lang="en-US" err="1"/>
              <a:t>enklare</a:t>
            </a:r>
            <a:r>
              <a:rPr lang="en-US"/>
              <a:t> process för er!</a:t>
            </a:r>
          </a:p>
          <a:p>
            <a:endParaRPr lang="en-US"/>
          </a:p>
          <a:p>
            <a:r>
              <a:rPr lang="en-US"/>
              <a:t>Anders: nu ska </a:t>
            </a:r>
            <a:r>
              <a:rPr lang="en-US" err="1"/>
              <a:t>ni</a:t>
            </a:r>
            <a:r>
              <a:rPr lang="en-US"/>
              <a:t> </a:t>
            </a:r>
            <a:r>
              <a:rPr lang="en-US" err="1"/>
              <a:t>gå</a:t>
            </a:r>
            <a:r>
              <a:rPr lang="en-US"/>
              <a:t> </a:t>
            </a:r>
            <a:r>
              <a:rPr lang="en-US" err="1"/>
              <a:t>igenom</a:t>
            </a:r>
            <a:r>
              <a:rPr lang="en-US"/>
              <a:t> </a:t>
            </a:r>
            <a:r>
              <a:rPr lang="en-US" err="1"/>
              <a:t>löneprocessen</a:t>
            </a:r>
            <a:r>
              <a:rPr lang="en-US"/>
              <a:t> </a:t>
            </a:r>
            <a:r>
              <a:rPr lang="en-US" err="1"/>
              <a:t>så</a:t>
            </a:r>
            <a:r>
              <a:rPr lang="en-US"/>
              <a:t> </a:t>
            </a:r>
            <a:r>
              <a:rPr lang="en-US" err="1"/>
              <a:t>som</a:t>
            </a:r>
            <a:r>
              <a:rPr lang="en-US"/>
              <a:t> den </a:t>
            </a:r>
            <a:r>
              <a:rPr lang="en-US" err="1"/>
              <a:t>beskrivs</a:t>
            </a:r>
            <a:r>
              <a:rPr lang="en-US"/>
              <a:t> I RALS-T med </a:t>
            </a:r>
            <a:r>
              <a:rPr lang="en-US" err="1"/>
              <a:t>särskilt</a:t>
            </a:r>
            <a:r>
              <a:rPr lang="en-US"/>
              <a:t> </a:t>
            </a:r>
            <a:r>
              <a:rPr lang="en-US" err="1"/>
              <a:t>fokus</a:t>
            </a:r>
            <a:r>
              <a:rPr lang="en-US"/>
              <a:t> </a:t>
            </a:r>
            <a:r>
              <a:rPr lang="en-US" err="1"/>
              <a:t>på</a:t>
            </a:r>
            <a:r>
              <a:rPr lang="en-US"/>
              <a:t> det </a:t>
            </a:r>
            <a:r>
              <a:rPr lang="en-US" err="1"/>
              <a:t>långsiktiga</a:t>
            </a:r>
            <a:r>
              <a:rPr lang="en-US"/>
              <a:t> </a:t>
            </a:r>
            <a:r>
              <a:rPr lang="en-US" err="1"/>
              <a:t>analysarbetet</a:t>
            </a:r>
            <a:r>
              <a:rPr lang="en-US"/>
              <a:t>. </a:t>
            </a:r>
            <a:r>
              <a:rPr lang="en-US" err="1"/>
              <a:t>Varsågoda</a:t>
            </a:r>
            <a:r>
              <a:rPr lang="en-US"/>
              <a:t>!</a:t>
            </a:r>
          </a:p>
          <a:p>
            <a:r>
              <a:rPr lang="en-US"/>
              <a:t>Anders glider </a:t>
            </a:r>
            <a:r>
              <a:rPr lang="en-US" err="1"/>
              <a:t>ur</a:t>
            </a:r>
            <a:r>
              <a:rPr lang="en-US"/>
              <a:t> </a:t>
            </a:r>
            <a:r>
              <a:rPr lang="en-US" err="1"/>
              <a:t>bild</a:t>
            </a:r>
            <a:r>
              <a:rPr lang="en-US"/>
              <a:t>!</a:t>
            </a:r>
          </a:p>
        </p:txBody>
      </p:sp>
      <p:sp>
        <p:nvSpPr>
          <p:cNvPr id="4" name="Slide Number Placeholder 3">
            <a:extLst>
              <a:ext uri="{FF2B5EF4-FFF2-40B4-BE49-F238E27FC236}">
                <a16:creationId xmlns:a16="http://schemas.microsoft.com/office/drawing/2014/main" id="{1A7DCBDE-E7F9-6151-3104-B33B1AEC7215}"/>
              </a:ext>
            </a:extLst>
          </p:cNvPr>
          <p:cNvSpPr>
            <a:spLocks noGrp="1"/>
          </p:cNvSpPr>
          <p:nvPr>
            <p:ph type="sldNum" sz="quarter" idx="5"/>
          </p:nvPr>
        </p:nvSpPr>
        <p:spPr/>
        <p:txBody>
          <a:bodyPr/>
          <a:lstStyle/>
          <a:p>
            <a:fld id="{65184D3F-DED0-436F-87FE-67D67B19148F}" type="slidenum">
              <a:rPr lang="en-US" smtClean="0"/>
              <a:t>7</a:t>
            </a:fld>
            <a:endParaRPr lang="en-US"/>
          </a:p>
        </p:txBody>
      </p:sp>
    </p:spTree>
    <p:extLst>
      <p:ext uri="{BB962C8B-B14F-4D97-AF65-F5344CB8AC3E}">
        <p14:creationId xmlns:p14="http://schemas.microsoft.com/office/powerpoint/2010/main" val="92421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D932-22C0-47E5-5266-DF3372F87A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673054-0E5C-8C8A-E4A1-8FB48ABF1C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4D3481-35DF-1EAA-FD34-F4E5AA502DAB}"/>
              </a:ext>
            </a:extLst>
          </p:cNvPr>
          <p:cNvSpPr>
            <a:spLocks noGrp="1"/>
          </p:cNvSpPr>
          <p:nvPr>
            <p:ph type="body" idx="1"/>
          </p:nvPr>
        </p:nvSpPr>
        <p:spPr/>
        <p:txBody>
          <a:bodyPr/>
          <a:lstStyle/>
          <a:p>
            <a:pPr>
              <a:lnSpc>
                <a:spcPct val="107000"/>
              </a:lnSpc>
              <a:spcAft>
                <a:spcPts val="800"/>
              </a:spcAft>
            </a:pPr>
            <a:r>
              <a:rPr lang="sv-SE" sz="1800" kern="100">
                <a:effectLst/>
                <a:latin typeface="Calibri" panose="020F0502020204030204" pitchFamily="34" charset="0"/>
                <a:ea typeface="Aptos" panose="020B0004020202020204" pitchFamily="34" charset="0"/>
                <a:cs typeface="Times New Roman" panose="02020603050405020304" pitchFamily="18" charset="0"/>
              </a:rPr>
              <a:t> Åsa och Anna W i bild</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a:p>
        </p:txBody>
      </p:sp>
      <p:sp>
        <p:nvSpPr>
          <p:cNvPr id="4" name="Platshållare för bildnummer 3">
            <a:extLst>
              <a:ext uri="{FF2B5EF4-FFF2-40B4-BE49-F238E27FC236}">
                <a16:creationId xmlns:a16="http://schemas.microsoft.com/office/drawing/2014/main" id="{E157EB7F-DBB0-8EC3-19BD-0A7B762D4A5C}"/>
              </a:ext>
            </a:extLst>
          </p:cNvPr>
          <p:cNvSpPr>
            <a:spLocks noGrp="1"/>
          </p:cNvSpPr>
          <p:nvPr>
            <p:ph type="sldNum" sz="quarter" idx="5"/>
          </p:nvPr>
        </p:nvSpPr>
        <p:spPr/>
        <p:txBody>
          <a:bodyPr/>
          <a:lstStyle/>
          <a:p>
            <a:fld id="{54B15A35-1B84-4D8C-8EB6-6BDA1BF317E4}" type="slidenum">
              <a:rPr lang="sv-SE" smtClean="0"/>
              <a:t>8</a:t>
            </a:fld>
            <a:endParaRPr lang="sv-SE"/>
          </a:p>
        </p:txBody>
      </p:sp>
    </p:spTree>
    <p:extLst>
      <p:ext uri="{BB962C8B-B14F-4D97-AF65-F5344CB8AC3E}">
        <p14:creationId xmlns:p14="http://schemas.microsoft.com/office/powerpoint/2010/main" val="2034569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1739-C1CD-59D1-AD47-EAB16DA219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081CB8-5810-CC43-B171-54C2BCBFBBA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CA47FF65-59A4-366F-2C1C-FE50818BCCF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sv-SE" b="1" baseline="0"/>
              <a:t>Åsa</a:t>
            </a:r>
          </a:p>
          <a:p>
            <a:pPr marL="0" marR="0" lvl="0" indent="0" defTabSz="457200" eaLnBrk="1" fontAlgn="auto" latinLnBrk="0" hangingPunct="1">
              <a:lnSpc>
                <a:spcPct val="117999"/>
              </a:lnSpc>
              <a:spcBef>
                <a:spcPts val="0"/>
              </a:spcBef>
              <a:spcAft>
                <a:spcPts val="0"/>
              </a:spcAft>
              <a:buClrTx/>
              <a:buSzTx/>
              <a:buFontTx/>
              <a:buNone/>
              <a:tabLst/>
              <a:defRPr/>
            </a:pPr>
            <a:r>
              <a:rPr lang="sv-SE" baseline="0"/>
              <a:t>Som sagt, vi kommer att ha fokus på den Långsiktig lönebildning idag och vi tänkte inleda med att visa hur den nya avtalsstrukturen ser ut, för att åskådliggöra var i avtalet det arbetet ligger. Efter 5 § De gemensamma löneprinciperna, som inte har förändras, ligger momentet 6 § Långsiktig lönebildning och här kommer alltså långsiktigheten– det handlar att med ett långsiktigt perspektiv göra en gedigen analys av verksamhetens behov och lönebild – här är det lite nya skrivningar som vi snart kommer att titta på närmare på vad de innebär i praktiken.  </a:t>
            </a:r>
          </a:p>
          <a:p>
            <a:pPr marL="0" marR="0" lvl="0" indent="0" defTabSz="457200" eaLnBrk="1" fontAlgn="auto" latinLnBrk="0" hangingPunct="1">
              <a:lnSpc>
                <a:spcPct val="117999"/>
              </a:lnSpc>
              <a:spcBef>
                <a:spcPts val="0"/>
              </a:spcBef>
              <a:spcAft>
                <a:spcPts val="0"/>
              </a:spcAft>
              <a:buClrTx/>
              <a:buSzTx/>
              <a:buFontTx/>
              <a:buNone/>
              <a:tabLst/>
              <a:defRPr/>
            </a:pPr>
            <a:endParaRPr lang="sv-SE" baseline="0"/>
          </a:p>
          <a:p>
            <a:pPr marL="0" marR="0" lvl="0" indent="0" defTabSz="457200" eaLnBrk="1" fontAlgn="auto" latinLnBrk="0" hangingPunct="1">
              <a:lnSpc>
                <a:spcPct val="117999"/>
              </a:lnSpc>
              <a:spcBef>
                <a:spcPts val="0"/>
              </a:spcBef>
              <a:spcAft>
                <a:spcPts val="0"/>
              </a:spcAft>
              <a:buClrTx/>
              <a:buSzTx/>
              <a:buFontTx/>
              <a:buNone/>
              <a:tabLst/>
              <a:defRPr/>
            </a:pPr>
            <a:r>
              <a:rPr lang="sv-SE" baseline="0"/>
              <a:t>Mycket är lika även innehållsmässigt när det gäller 7 § Vägval för den återkommande lönerevisionsprocessen. Här har vi försökt samla de ställningstaganden som man behöver göra inför revision men som vi sen tror att när man väl tagit ställning till vad som passar för verksamheten kan gälla för lång tid framöver. Lite nyheter här hittar vi i 7.3 när det gäller hantering av fackligt förtroendevalda som har sitt uppdrag på heltid. I 7.4 har vi förtydligat att </a:t>
            </a:r>
            <a:r>
              <a:rPr lang="sv-SE" baseline="0" err="1"/>
              <a:t>lönsättande</a:t>
            </a:r>
            <a:r>
              <a:rPr lang="sv-SE" baseline="0"/>
              <a:t> samtal är huvudväg och i 7.5 har vi lyft fram modellen ”Förstärkt dialog mellan chef och medarbetare” som en alternativ till kollektivavtalsförhandling. I 8 § känner vi igen processtegen Förberedelse, genomförande och avstämning men som i det nuvarande avtalet har egna paragrafer.</a:t>
            </a:r>
          </a:p>
          <a:p>
            <a:pPr marL="0" marR="0" lvl="0" indent="0" defTabSz="457200" eaLnBrk="1" fontAlgn="auto" latinLnBrk="0" hangingPunct="1">
              <a:lnSpc>
                <a:spcPct val="117999"/>
              </a:lnSpc>
              <a:spcBef>
                <a:spcPts val="0"/>
              </a:spcBef>
              <a:spcAft>
                <a:spcPts val="0"/>
              </a:spcAft>
              <a:buClrTx/>
              <a:buSzTx/>
              <a:buFontTx/>
              <a:buNone/>
              <a:tabLst/>
              <a:defRPr/>
            </a:pPr>
            <a:endParaRPr lang="sv-SE" baseline="0"/>
          </a:p>
          <a:p>
            <a:pPr marL="0" marR="0" lvl="0" indent="0" defTabSz="457200" eaLnBrk="1" fontAlgn="auto" latinLnBrk="0" hangingPunct="1">
              <a:lnSpc>
                <a:spcPct val="117999"/>
              </a:lnSpc>
              <a:spcBef>
                <a:spcPts val="0"/>
              </a:spcBef>
              <a:spcAft>
                <a:spcPts val="0"/>
              </a:spcAft>
              <a:buClrTx/>
              <a:buSzTx/>
              <a:buFontTx/>
              <a:buNone/>
              <a:tabLst/>
              <a:defRPr/>
            </a:pPr>
            <a:r>
              <a:rPr lang="sv-SE" baseline="0"/>
              <a:t>Vi kunde se att en del texter var utspridda på flera ställen i avtalet. Det här gällde även det som handlade om i vilka situationer och hur lokala parter kan vända sig till centrala parter för stöd att komma vidare i processen. Vi har samlat det här i 9 § - ganska sent i avtalet – ett uttryck för den tillit och de förväntningar vi har till lokala parter att så långt som möjligt på egen hand lösa ut sina frågor sinsemellan. I 10 § som är orörd står det som gäller lönenämnd. </a:t>
            </a:r>
          </a:p>
          <a:p>
            <a:pPr marL="0" marR="0" lvl="0" indent="0" defTabSz="457200" eaLnBrk="1" fontAlgn="auto" latinLnBrk="0" hangingPunct="1">
              <a:lnSpc>
                <a:spcPct val="117999"/>
              </a:lnSpc>
              <a:spcBef>
                <a:spcPts val="0"/>
              </a:spcBef>
              <a:spcAft>
                <a:spcPts val="0"/>
              </a:spcAft>
              <a:buClrTx/>
              <a:buSzTx/>
              <a:buFontTx/>
              <a:buNone/>
              <a:tabLst/>
              <a:defRPr/>
            </a:pPr>
            <a:r>
              <a:rPr lang="sv-SE" baseline="0"/>
              <a:t>Och hela den här strukturen gör att det som vi lite slarvigt ibland kallar ”en RALS 9:a” dvs. överenskommelse om lön vid andra tillfällen än lönerevision nu har fått maka på sig lite och blivit en RALS 11:a. I övrigt är den intakt, liksom 12 § om giltighetstiden.</a:t>
            </a:r>
          </a:p>
          <a:p>
            <a:pPr marL="0" marR="0" lvl="0" indent="0" defTabSz="457200" eaLnBrk="1" fontAlgn="auto" latinLnBrk="0" hangingPunct="1">
              <a:lnSpc>
                <a:spcPct val="117999"/>
              </a:lnSpc>
              <a:spcBef>
                <a:spcPts val="0"/>
              </a:spcBef>
              <a:spcAft>
                <a:spcPts val="0"/>
              </a:spcAft>
              <a:buClrTx/>
              <a:buSzTx/>
              <a:buFontTx/>
              <a:buNone/>
              <a:tabLst/>
              <a:defRPr/>
            </a:pPr>
            <a:endParaRPr lang="sv-SE" baseline="0"/>
          </a:p>
          <a:p>
            <a:pPr marL="0" marR="0" lvl="0" indent="0" defTabSz="457200" eaLnBrk="1" fontAlgn="auto" latinLnBrk="0" hangingPunct="1">
              <a:lnSpc>
                <a:spcPct val="117999"/>
              </a:lnSpc>
              <a:spcBef>
                <a:spcPts val="0"/>
              </a:spcBef>
              <a:spcAft>
                <a:spcPts val="0"/>
              </a:spcAft>
              <a:buClrTx/>
              <a:buSzTx/>
              <a:buFontTx/>
              <a:buNone/>
              <a:tabLst/>
              <a:defRPr/>
            </a:pPr>
            <a:r>
              <a:rPr lang="sv-SE" baseline="0"/>
              <a:t>ja så ser den nya avtalsstrukturen ut! Det här tror vi kan fungera som en tydligare ledstång i arbetet för er lokala parter!</a:t>
            </a:r>
          </a:p>
          <a:p>
            <a:pPr marL="0" marR="0" lvl="0" indent="0" defTabSz="457200" eaLnBrk="1" fontAlgn="auto" latinLnBrk="0" hangingPunct="1">
              <a:lnSpc>
                <a:spcPct val="117999"/>
              </a:lnSpc>
              <a:spcBef>
                <a:spcPts val="0"/>
              </a:spcBef>
              <a:spcAft>
                <a:spcPts val="0"/>
              </a:spcAft>
              <a:buClrTx/>
              <a:buSzTx/>
              <a:buFontTx/>
              <a:buNone/>
              <a:tabLst/>
              <a:defRPr/>
            </a:pPr>
            <a:endParaRPr lang="sv-SE" baseline="0"/>
          </a:p>
          <a:p>
            <a:pPr marL="0" marR="0" lvl="0" indent="0" defTabSz="457200" eaLnBrk="1" fontAlgn="auto" latinLnBrk="0" hangingPunct="1">
              <a:lnSpc>
                <a:spcPct val="117999"/>
              </a:lnSpc>
              <a:spcBef>
                <a:spcPts val="0"/>
              </a:spcBef>
              <a:spcAft>
                <a:spcPts val="0"/>
              </a:spcAft>
              <a:buClrTx/>
              <a:buSzTx/>
              <a:buFontTx/>
              <a:buNone/>
              <a:tabLst/>
              <a:defRPr/>
            </a:pPr>
            <a:r>
              <a:rPr lang="sv-SE" baseline="0"/>
              <a:t>KLICK!</a:t>
            </a:r>
          </a:p>
          <a:p>
            <a:pPr marL="0" marR="0" lvl="0" indent="0" defTabSz="457200" eaLnBrk="1" fontAlgn="auto" latinLnBrk="0" hangingPunct="1">
              <a:lnSpc>
                <a:spcPct val="117999"/>
              </a:lnSpc>
              <a:spcBef>
                <a:spcPts val="0"/>
              </a:spcBef>
              <a:spcAft>
                <a:spcPts val="0"/>
              </a:spcAft>
              <a:buClrTx/>
              <a:buSzTx/>
              <a:buFontTx/>
              <a:buNone/>
              <a:tabLst/>
              <a:defRPr/>
            </a:pPr>
            <a:r>
              <a:rPr lang="sv-SE" baseline="0"/>
              <a:t>Men, fokus idag kommer alltså att vara den Långsiktiga lönebildningen. </a:t>
            </a:r>
          </a:p>
          <a:p>
            <a:pPr marL="0" marR="0" lvl="0" indent="0" defTabSz="457200" eaLnBrk="1" fontAlgn="auto" latinLnBrk="0" hangingPunct="1">
              <a:lnSpc>
                <a:spcPct val="117999"/>
              </a:lnSpc>
              <a:spcBef>
                <a:spcPts val="0"/>
              </a:spcBef>
              <a:spcAft>
                <a:spcPts val="0"/>
              </a:spcAft>
              <a:buClrTx/>
              <a:buSzTx/>
              <a:buFontTx/>
              <a:buNone/>
              <a:tabLst/>
              <a:defRPr/>
            </a:pPr>
            <a:endParaRPr lang="sv-SE" baseline="0"/>
          </a:p>
          <a:p>
            <a:pPr marL="0" marR="0" lvl="0" indent="0" defTabSz="457200" eaLnBrk="1" fontAlgn="auto" latinLnBrk="0" hangingPunct="1">
              <a:lnSpc>
                <a:spcPct val="117999"/>
              </a:lnSpc>
              <a:spcBef>
                <a:spcPts val="0"/>
              </a:spcBef>
              <a:spcAft>
                <a:spcPts val="0"/>
              </a:spcAft>
              <a:buClrTx/>
              <a:buSzTx/>
              <a:buFontTx/>
              <a:buNone/>
              <a:tabLst/>
              <a:defRPr/>
            </a:pPr>
            <a:endParaRPr lang="sv-SE"/>
          </a:p>
          <a:p>
            <a:endParaRPr lang="sv-SE"/>
          </a:p>
        </p:txBody>
      </p:sp>
    </p:spTree>
    <p:extLst>
      <p:ext uri="{BB962C8B-B14F-4D97-AF65-F5344CB8AC3E}">
        <p14:creationId xmlns:p14="http://schemas.microsoft.com/office/powerpoint/2010/main" val="3578175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1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1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5" Type="http://schemas.microsoft.com/office/2007/relationships/hdphoto" Target="../media/hdphoto5.wdp"/><Relationship Id="rId4" Type="http://schemas.openxmlformats.org/officeDocument/2006/relationships/image" Target="../media/image16.png"/></Relationships>
</file>

<file path=ppt/slideLayouts/_rels/slideLayout1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3.xml"/><Relationship Id="rId5" Type="http://schemas.microsoft.com/office/2007/relationships/hdphoto" Target="../media/hdphoto5.wdp"/><Relationship Id="rId4" Type="http://schemas.openxmlformats.org/officeDocument/2006/relationships/image" Target="../media/image1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8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9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5" Type="http://schemas.microsoft.com/office/2007/relationships/hdphoto" Target="../media/hdphoto5.wdp"/><Relationship Id="rId4" Type="http://schemas.openxmlformats.org/officeDocument/2006/relationships/image" Target="../media/image16.png"/></Relationships>
</file>

<file path=ppt/slideLayouts/_rels/slideLayout19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4.xml"/><Relationship Id="rId5" Type="http://schemas.microsoft.com/office/2007/relationships/hdphoto" Target="../media/hdphoto5.wdp"/><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0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9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9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9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typbild 1">
    <p:bg>
      <p:bgPr>
        <a:solidFill>
          <a:schemeClr val="accent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51280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bild 4">
    <p:bg>
      <p:bgPr>
        <a:solidFill>
          <a:schemeClr val="accent4"/>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209D22FB-BB9B-4DD8-82B0-03157E037C44}"/>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89EB38E4-087A-685B-26D3-0CC1E4201FEA}"/>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12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Innehåll i punktform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a:xfrm>
            <a:off x="687789" y="683279"/>
            <a:ext cx="7189824" cy="994172"/>
          </a:xfrm>
        </p:spPr>
        <p:txBody>
          <a:bodyPr/>
          <a:lstStyle>
            <a:lvl1pPr>
              <a:defRPr>
                <a:solidFill>
                  <a:schemeClr val="bg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a:xfrm>
            <a:off x="687789" y="1942428"/>
            <a:ext cx="7189824"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57799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Innehåll i punktform 2">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25397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Innehåll i punktform 3">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3133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Innehåll i punktform 4">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369511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Innehåll i punktform 5">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4897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Innehåll i punktform 6">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5" name="Picture 9">
            <a:extLst>
              <a:ext uri="{FF2B5EF4-FFF2-40B4-BE49-F238E27FC236}">
                <a16:creationId xmlns:a16="http://schemas.microsoft.com/office/drawing/2014/main" id="{8A26E607-06BB-4F44-83AB-2BBE8291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Tree>
    <p:extLst>
      <p:ext uri="{BB962C8B-B14F-4D97-AF65-F5344CB8AC3E}">
        <p14:creationId xmlns:p14="http://schemas.microsoft.com/office/powerpoint/2010/main" val="137612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Innehåll i punktform 7">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pic>
        <p:nvPicPr>
          <p:cNvPr id="5" name="Picture 9">
            <a:extLst>
              <a:ext uri="{FF2B5EF4-FFF2-40B4-BE49-F238E27FC236}">
                <a16:creationId xmlns:a16="http://schemas.microsoft.com/office/drawing/2014/main" id="{8A26E607-06BB-4F44-83AB-2BBE8291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Tree>
    <p:extLst>
      <p:ext uri="{BB962C8B-B14F-4D97-AF65-F5344CB8AC3E}">
        <p14:creationId xmlns:p14="http://schemas.microsoft.com/office/powerpoint/2010/main" val="753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nehåll i två spalter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8" name="Platshållare för innehåll 2">
            <a:extLst>
              <a:ext uri="{FF2B5EF4-FFF2-40B4-BE49-F238E27FC236}">
                <a16:creationId xmlns:a16="http://schemas.microsoft.com/office/drawing/2014/main" id="{1861BB45-D615-4C00-9820-A9459DFA9A89}"/>
              </a:ext>
            </a:extLst>
          </p:cNvPr>
          <p:cNvSpPr>
            <a:spLocks noGrp="1"/>
          </p:cNvSpPr>
          <p:nvPr>
            <p:ph idx="11"/>
          </p:nvPr>
        </p:nvSpPr>
        <p:spPr>
          <a:xfrm>
            <a:off x="687790"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Platshållare för innehåll 2">
            <a:extLst>
              <a:ext uri="{FF2B5EF4-FFF2-40B4-BE49-F238E27FC236}">
                <a16:creationId xmlns:a16="http://schemas.microsoft.com/office/drawing/2014/main" id="{10AC6782-6AC9-43C9-9FD5-A7E5148DF4F9}"/>
              </a:ext>
            </a:extLst>
          </p:cNvPr>
          <p:cNvSpPr>
            <a:spLocks noGrp="1"/>
          </p:cNvSpPr>
          <p:nvPr>
            <p:ph idx="12"/>
          </p:nvPr>
        </p:nvSpPr>
        <p:spPr>
          <a:xfrm>
            <a:off x="4155942"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8975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nehåll i två spalter 2">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6" name="Platshållare för innehåll 2">
            <a:extLst>
              <a:ext uri="{FF2B5EF4-FFF2-40B4-BE49-F238E27FC236}">
                <a16:creationId xmlns:a16="http://schemas.microsoft.com/office/drawing/2014/main" id="{D43C659A-2294-46BA-B184-E99487E6151D}"/>
              </a:ext>
            </a:extLst>
          </p:cNvPr>
          <p:cNvSpPr>
            <a:spLocks noGrp="1"/>
          </p:cNvSpPr>
          <p:nvPr>
            <p:ph idx="11"/>
          </p:nvPr>
        </p:nvSpPr>
        <p:spPr>
          <a:xfrm>
            <a:off x="687790"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8" name="Platshållare för innehåll 2">
            <a:extLst>
              <a:ext uri="{FF2B5EF4-FFF2-40B4-BE49-F238E27FC236}">
                <a16:creationId xmlns:a16="http://schemas.microsoft.com/office/drawing/2014/main" id="{8FB6D959-15A1-4C01-BA74-568050D2465C}"/>
              </a:ext>
            </a:extLst>
          </p:cNvPr>
          <p:cNvSpPr>
            <a:spLocks noGrp="1"/>
          </p:cNvSpPr>
          <p:nvPr>
            <p:ph idx="12"/>
          </p:nvPr>
        </p:nvSpPr>
        <p:spPr>
          <a:xfrm>
            <a:off x="4155942"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70873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nehåll i två spalter 3">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6" name="Platshållare för innehåll 2">
            <a:extLst>
              <a:ext uri="{FF2B5EF4-FFF2-40B4-BE49-F238E27FC236}">
                <a16:creationId xmlns:a16="http://schemas.microsoft.com/office/drawing/2014/main" id="{8E7DEBA2-0D8D-4893-8270-068061076B64}"/>
              </a:ext>
            </a:extLst>
          </p:cNvPr>
          <p:cNvSpPr>
            <a:spLocks noGrp="1"/>
          </p:cNvSpPr>
          <p:nvPr>
            <p:ph idx="11"/>
          </p:nvPr>
        </p:nvSpPr>
        <p:spPr>
          <a:xfrm>
            <a:off x="687790"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8" name="Platshållare för innehåll 2">
            <a:extLst>
              <a:ext uri="{FF2B5EF4-FFF2-40B4-BE49-F238E27FC236}">
                <a16:creationId xmlns:a16="http://schemas.microsoft.com/office/drawing/2014/main" id="{252346C0-027B-497E-B68F-C4E01AB53311}"/>
              </a:ext>
            </a:extLst>
          </p:cNvPr>
          <p:cNvSpPr>
            <a:spLocks noGrp="1"/>
          </p:cNvSpPr>
          <p:nvPr>
            <p:ph idx="12"/>
          </p:nvPr>
        </p:nvSpPr>
        <p:spPr>
          <a:xfrm>
            <a:off x="4155942"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53159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bild 5">
    <p:bg>
      <p:bgPr>
        <a:solidFill>
          <a:schemeClr val="accent5"/>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96E7142F-0C6A-4961-B2A0-BA2B6CC5153A}"/>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961A5823-4C14-543B-C5CF-65D1362A116F}"/>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80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nehåll i två spalter 4">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6" name="Platshållare för innehåll 2">
            <a:extLst>
              <a:ext uri="{FF2B5EF4-FFF2-40B4-BE49-F238E27FC236}">
                <a16:creationId xmlns:a16="http://schemas.microsoft.com/office/drawing/2014/main" id="{0363BA4D-23CA-46B1-872F-482B3073590C}"/>
              </a:ext>
            </a:extLst>
          </p:cNvPr>
          <p:cNvSpPr>
            <a:spLocks noGrp="1"/>
          </p:cNvSpPr>
          <p:nvPr>
            <p:ph idx="11"/>
          </p:nvPr>
        </p:nvSpPr>
        <p:spPr>
          <a:xfrm>
            <a:off x="687790"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8" name="Platshållare för innehåll 2">
            <a:extLst>
              <a:ext uri="{FF2B5EF4-FFF2-40B4-BE49-F238E27FC236}">
                <a16:creationId xmlns:a16="http://schemas.microsoft.com/office/drawing/2014/main" id="{77B2F5EC-882C-47CA-B545-D7E8CD34EB26}"/>
              </a:ext>
            </a:extLst>
          </p:cNvPr>
          <p:cNvSpPr>
            <a:spLocks noGrp="1"/>
          </p:cNvSpPr>
          <p:nvPr>
            <p:ph idx="12"/>
          </p:nvPr>
        </p:nvSpPr>
        <p:spPr>
          <a:xfrm>
            <a:off x="4155942"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404193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nehåll i två spalter 5">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sv-SE"/>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6" name="Platshållare för innehåll 2">
            <a:extLst>
              <a:ext uri="{FF2B5EF4-FFF2-40B4-BE49-F238E27FC236}">
                <a16:creationId xmlns:a16="http://schemas.microsoft.com/office/drawing/2014/main" id="{C92991E3-1C80-4C0F-BBE1-82AF3C4A9C81}"/>
              </a:ext>
            </a:extLst>
          </p:cNvPr>
          <p:cNvSpPr>
            <a:spLocks noGrp="1"/>
          </p:cNvSpPr>
          <p:nvPr>
            <p:ph idx="11"/>
          </p:nvPr>
        </p:nvSpPr>
        <p:spPr>
          <a:xfrm>
            <a:off x="687790"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8" name="Platshållare för innehåll 2">
            <a:extLst>
              <a:ext uri="{FF2B5EF4-FFF2-40B4-BE49-F238E27FC236}">
                <a16:creationId xmlns:a16="http://schemas.microsoft.com/office/drawing/2014/main" id="{FD010C56-B7FD-4532-9011-2BADE6AA5749}"/>
              </a:ext>
            </a:extLst>
          </p:cNvPr>
          <p:cNvSpPr>
            <a:spLocks noGrp="1"/>
          </p:cNvSpPr>
          <p:nvPr>
            <p:ph idx="12"/>
          </p:nvPr>
        </p:nvSpPr>
        <p:spPr>
          <a:xfrm>
            <a:off x="4155942" y="1942428"/>
            <a:ext cx="3275886"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08478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nehåll i två spalter 6">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sv-SE"/>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8" name="Platshållare för innehåll 2">
            <a:extLst>
              <a:ext uri="{FF2B5EF4-FFF2-40B4-BE49-F238E27FC236}">
                <a16:creationId xmlns:a16="http://schemas.microsoft.com/office/drawing/2014/main" id="{0945A661-D8EF-4BB9-83A8-B6FD7DD80209}"/>
              </a:ext>
            </a:extLst>
          </p:cNvPr>
          <p:cNvSpPr>
            <a:spLocks noGrp="1"/>
          </p:cNvSpPr>
          <p:nvPr>
            <p:ph idx="11"/>
          </p:nvPr>
        </p:nvSpPr>
        <p:spPr>
          <a:xfrm>
            <a:off x="687790" y="1942428"/>
            <a:ext cx="3275886"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Platshållare för innehåll 2">
            <a:extLst>
              <a:ext uri="{FF2B5EF4-FFF2-40B4-BE49-F238E27FC236}">
                <a16:creationId xmlns:a16="http://schemas.microsoft.com/office/drawing/2014/main" id="{241A6567-AAD0-416F-9765-721582828F3E}"/>
              </a:ext>
            </a:extLst>
          </p:cNvPr>
          <p:cNvSpPr>
            <a:spLocks noGrp="1"/>
          </p:cNvSpPr>
          <p:nvPr>
            <p:ph idx="12"/>
          </p:nvPr>
        </p:nvSpPr>
        <p:spPr>
          <a:xfrm>
            <a:off x="4155942" y="1942428"/>
            <a:ext cx="3275886"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8807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nehåll i två spalter 7">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sv-SE"/>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8" name="Platshållare för innehåll 2">
            <a:extLst>
              <a:ext uri="{FF2B5EF4-FFF2-40B4-BE49-F238E27FC236}">
                <a16:creationId xmlns:a16="http://schemas.microsoft.com/office/drawing/2014/main" id="{375AF489-1D40-40BB-A68B-36ACA9CCC776}"/>
              </a:ext>
            </a:extLst>
          </p:cNvPr>
          <p:cNvSpPr>
            <a:spLocks noGrp="1"/>
          </p:cNvSpPr>
          <p:nvPr>
            <p:ph idx="11"/>
          </p:nvPr>
        </p:nvSpPr>
        <p:spPr>
          <a:xfrm>
            <a:off x="687790" y="1942428"/>
            <a:ext cx="3275886"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Platshållare för innehåll 2">
            <a:extLst>
              <a:ext uri="{FF2B5EF4-FFF2-40B4-BE49-F238E27FC236}">
                <a16:creationId xmlns:a16="http://schemas.microsoft.com/office/drawing/2014/main" id="{F5F894F3-A427-4893-A5F0-E41CC4AA2891}"/>
              </a:ext>
            </a:extLst>
          </p:cNvPr>
          <p:cNvSpPr>
            <a:spLocks noGrp="1"/>
          </p:cNvSpPr>
          <p:nvPr>
            <p:ph idx="12"/>
          </p:nvPr>
        </p:nvSpPr>
        <p:spPr>
          <a:xfrm>
            <a:off x="4155942" y="1942428"/>
            <a:ext cx="3275886"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13379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to- och illustrationsbild 1">
    <p:bg>
      <p:bgPr>
        <a:solidFill>
          <a:schemeClr val="bg1"/>
        </a:solidFill>
        <a:effectLst/>
      </p:bgPr>
    </p:bg>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0D311455-91E3-4A8D-B896-802F68766352}"/>
              </a:ext>
            </a:extLst>
          </p:cNvPr>
          <p:cNvSpPr>
            <a:spLocks noGrp="1"/>
          </p:cNvSpPr>
          <p:nvPr>
            <p:ph idx="10"/>
          </p:nvPr>
        </p:nvSpPr>
        <p:spPr>
          <a:xfrm>
            <a:off x="4414466" y="1992469"/>
            <a:ext cx="4452029" cy="2884330"/>
          </a:xfrm>
        </p:spPr>
        <p:txBody>
          <a:bodyPr/>
          <a:lstStyle>
            <a:lvl1pPr marL="184150" indent="-184150">
              <a:lnSpc>
                <a:spcPct val="130000"/>
              </a:lnSpc>
              <a:spcBef>
                <a:spcPts val="0"/>
              </a:spcBef>
              <a:spcAft>
                <a:spcPts val="600"/>
              </a:spcAft>
              <a:buFont typeface="Arial" panose="020B0604020202020204" pitchFamily="34" charset="0"/>
              <a:buChar char="•"/>
              <a:defRPr sz="1200">
                <a:solidFill>
                  <a:schemeClr val="tx1"/>
                </a:solidFill>
              </a:defRPr>
            </a:lvl1pPr>
            <a:lvl2pPr marL="192088" indent="98425">
              <a:lnSpc>
                <a:spcPct val="130000"/>
              </a:lnSpc>
              <a:buFont typeface="Arial" panose="020B0604020202020204" pitchFamily="34" charset="0"/>
              <a:buChar char="•"/>
              <a:defRPr sz="1000">
                <a:solidFill>
                  <a:schemeClr val="tx1"/>
                </a:solidFill>
              </a:defRPr>
            </a:lvl2pPr>
            <a:lvl3pPr marL="192088" indent="98425">
              <a:lnSpc>
                <a:spcPct val="130000"/>
              </a:lnSpc>
              <a:buFont typeface="Arial" panose="020B0604020202020204" pitchFamily="34" charset="0"/>
              <a:buChar char="•"/>
              <a:defRPr sz="1000">
                <a:solidFill>
                  <a:schemeClr val="tx1"/>
                </a:solidFill>
              </a:defRPr>
            </a:lvl3pPr>
            <a:lvl4pPr marL="192088" indent="98425">
              <a:lnSpc>
                <a:spcPct val="130000"/>
              </a:lnSpc>
              <a:buFont typeface="Arial" panose="020B0604020202020204" pitchFamily="34" charset="0"/>
              <a:buChar char="•"/>
              <a:defRPr sz="1000">
                <a:solidFill>
                  <a:schemeClr val="tx1"/>
                </a:solidFill>
              </a:defRPr>
            </a:lvl4pPr>
            <a:lvl5pPr marL="192088" indent="98425">
              <a:lnSpc>
                <a:spcPct val="130000"/>
              </a:lnSpc>
              <a:buFont typeface="Arial" panose="020B0604020202020204" pitchFamily="34" charset="0"/>
              <a:buChar char="•"/>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525672" cy="994172"/>
          </a:xfrm>
        </p:spPr>
        <p:txBody>
          <a:bodyP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en-GB"/>
              <a:t>Click icon to add picture</a:t>
            </a:r>
            <a:endParaRPr lang="sv-SE"/>
          </a:p>
        </p:txBody>
      </p:sp>
    </p:spTree>
    <p:extLst>
      <p:ext uri="{BB962C8B-B14F-4D97-AF65-F5344CB8AC3E}">
        <p14:creationId xmlns:p14="http://schemas.microsoft.com/office/powerpoint/2010/main" val="240083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to- och illustrationsbild 2">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525672" cy="994172"/>
          </a:xfrm>
        </p:spPr>
        <p:txBody>
          <a:bodyP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en-GB"/>
              <a:t>Click icon to add picture</a:t>
            </a:r>
            <a:endParaRPr lang="sv-SE"/>
          </a:p>
        </p:txBody>
      </p:sp>
      <p:sp>
        <p:nvSpPr>
          <p:cNvPr id="9" name="Platshållare för innehåll 2">
            <a:extLst>
              <a:ext uri="{FF2B5EF4-FFF2-40B4-BE49-F238E27FC236}">
                <a16:creationId xmlns:a16="http://schemas.microsoft.com/office/drawing/2014/main" id="{1C1E7B70-11D1-42F8-9FDB-C1676AB9AA2A}"/>
              </a:ext>
            </a:extLst>
          </p:cNvPr>
          <p:cNvSpPr>
            <a:spLocks noGrp="1"/>
          </p:cNvSpPr>
          <p:nvPr>
            <p:ph idx="10"/>
          </p:nvPr>
        </p:nvSpPr>
        <p:spPr>
          <a:xfrm>
            <a:off x="4414466" y="1992469"/>
            <a:ext cx="4452029" cy="2884330"/>
          </a:xfrm>
        </p:spPr>
        <p:txBody>
          <a:bodyPr/>
          <a:lstStyle>
            <a:lvl1pPr marL="184150" indent="-184150">
              <a:lnSpc>
                <a:spcPct val="130000"/>
              </a:lnSpc>
              <a:spcBef>
                <a:spcPts val="0"/>
              </a:spcBef>
              <a:spcAft>
                <a:spcPts val="600"/>
              </a:spcAft>
              <a:buFont typeface="Arial" panose="020B0604020202020204" pitchFamily="34" charset="0"/>
              <a:buChar char="•"/>
              <a:defRPr sz="1200">
                <a:solidFill>
                  <a:schemeClr val="tx1"/>
                </a:solidFill>
              </a:defRPr>
            </a:lvl1pPr>
            <a:lvl2pPr marL="192088" indent="98425">
              <a:lnSpc>
                <a:spcPct val="130000"/>
              </a:lnSpc>
              <a:buFont typeface="Arial" panose="020B0604020202020204" pitchFamily="34" charset="0"/>
              <a:buChar char="•"/>
              <a:defRPr sz="1000">
                <a:solidFill>
                  <a:schemeClr val="tx1"/>
                </a:solidFill>
              </a:defRPr>
            </a:lvl2pPr>
            <a:lvl3pPr marL="192088" indent="98425">
              <a:lnSpc>
                <a:spcPct val="130000"/>
              </a:lnSpc>
              <a:buFont typeface="Arial" panose="020B0604020202020204" pitchFamily="34" charset="0"/>
              <a:buChar char="•"/>
              <a:defRPr sz="1000">
                <a:solidFill>
                  <a:schemeClr val="tx1"/>
                </a:solidFill>
              </a:defRPr>
            </a:lvl3pPr>
            <a:lvl4pPr marL="192088" indent="98425">
              <a:lnSpc>
                <a:spcPct val="130000"/>
              </a:lnSpc>
              <a:buFont typeface="Arial" panose="020B0604020202020204" pitchFamily="34" charset="0"/>
              <a:buChar char="•"/>
              <a:defRPr sz="1000">
                <a:solidFill>
                  <a:schemeClr val="tx1"/>
                </a:solidFill>
              </a:defRPr>
            </a:lvl4pPr>
            <a:lvl5pPr marL="192088" indent="98425">
              <a:lnSpc>
                <a:spcPct val="130000"/>
              </a:lnSpc>
              <a:buFont typeface="Arial" panose="020B0604020202020204" pitchFamily="34" charset="0"/>
              <a:buChar char="•"/>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10041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oto- och illustrationsbild 3">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525672" cy="994172"/>
          </a:xfrm>
        </p:spPr>
        <p:txBody>
          <a:bodyP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en-GB"/>
              <a:t>Click icon to add picture</a:t>
            </a:r>
            <a:endParaRPr lang="sv-SE"/>
          </a:p>
        </p:txBody>
      </p:sp>
      <p:sp>
        <p:nvSpPr>
          <p:cNvPr id="8" name="Platshållare för innehåll 2">
            <a:extLst>
              <a:ext uri="{FF2B5EF4-FFF2-40B4-BE49-F238E27FC236}">
                <a16:creationId xmlns:a16="http://schemas.microsoft.com/office/drawing/2014/main" id="{311DE071-E014-4A70-942B-6AA3AEE6926F}"/>
              </a:ext>
            </a:extLst>
          </p:cNvPr>
          <p:cNvSpPr>
            <a:spLocks noGrp="1"/>
          </p:cNvSpPr>
          <p:nvPr>
            <p:ph idx="10"/>
          </p:nvPr>
        </p:nvSpPr>
        <p:spPr>
          <a:xfrm>
            <a:off x="4414466" y="1992469"/>
            <a:ext cx="4452029" cy="2884330"/>
          </a:xfrm>
        </p:spPr>
        <p:txBody>
          <a:bodyPr/>
          <a:lstStyle>
            <a:lvl1pPr marL="184150" indent="-184150">
              <a:lnSpc>
                <a:spcPct val="130000"/>
              </a:lnSpc>
              <a:spcBef>
                <a:spcPts val="0"/>
              </a:spcBef>
              <a:spcAft>
                <a:spcPts val="600"/>
              </a:spcAft>
              <a:buFont typeface="Arial" panose="020B0604020202020204" pitchFamily="34" charset="0"/>
              <a:buChar char="•"/>
              <a:defRPr sz="1200">
                <a:solidFill>
                  <a:schemeClr val="tx1"/>
                </a:solidFill>
              </a:defRPr>
            </a:lvl1pPr>
            <a:lvl2pPr marL="192088" indent="98425">
              <a:lnSpc>
                <a:spcPct val="130000"/>
              </a:lnSpc>
              <a:buFont typeface="Arial" panose="020B0604020202020204" pitchFamily="34" charset="0"/>
              <a:buChar char="•"/>
              <a:defRPr sz="1000">
                <a:solidFill>
                  <a:schemeClr val="tx1"/>
                </a:solidFill>
              </a:defRPr>
            </a:lvl2pPr>
            <a:lvl3pPr marL="192088" indent="98425">
              <a:lnSpc>
                <a:spcPct val="130000"/>
              </a:lnSpc>
              <a:buFont typeface="Arial" panose="020B0604020202020204" pitchFamily="34" charset="0"/>
              <a:buChar char="•"/>
              <a:defRPr sz="1000">
                <a:solidFill>
                  <a:schemeClr val="tx1"/>
                </a:solidFill>
              </a:defRPr>
            </a:lvl3pPr>
            <a:lvl4pPr marL="192088" indent="98425">
              <a:lnSpc>
                <a:spcPct val="130000"/>
              </a:lnSpc>
              <a:buFont typeface="Arial" panose="020B0604020202020204" pitchFamily="34" charset="0"/>
              <a:buChar char="•"/>
              <a:defRPr sz="1000">
                <a:solidFill>
                  <a:schemeClr val="tx1"/>
                </a:solidFill>
              </a:defRPr>
            </a:lvl4pPr>
            <a:lvl5pPr marL="192088" indent="98425">
              <a:lnSpc>
                <a:spcPct val="130000"/>
              </a:lnSpc>
              <a:buFont typeface="Arial" panose="020B0604020202020204" pitchFamily="34" charset="0"/>
              <a:buChar char="•"/>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1450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to- och illustrationsbild 4">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525672" cy="994172"/>
          </a:xfrm>
        </p:spPr>
        <p:txBody>
          <a:bodyP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en-GB"/>
              <a:t>Click icon to add picture</a:t>
            </a:r>
            <a:endParaRPr lang="sv-SE"/>
          </a:p>
        </p:txBody>
      </p:sp>
      <p:sp>
        <p:nvSpPr>
          <p:cNvPr id="8" name="Platshållare för innehåll 2">
            <a:extLst>
              <a:ext uri="{FF2B5EF4-FFF2-40B4-BE49-F238E27FC236}">
                <a16:creationId xmlns:a16="http://schemas.microsoft.com/office/drawing/2014/main" id="{F05CB57B-CB6C-4121-90E6-24B2114E3A2A}"/>
              </a:ext>
            </a:extLst>
          </p:cNvPr>
          <p:cNvSpPr>
            <a:spLocks noGrp="1"/>
          </p:cNvSpPr>
          <p:nvPr>
            <p:ph idx="10"/>
          </p:nvPr>
        </p:nvSpPr>
        <p:spPr>
          <a:xfrm>
            <a:off x="4414466" y="1992469"/>
            <a:ext cx="4452029" cy="2884330"/>
          </a:xfrm>
        </p:spPr>
        <p:txBody>
          <a:bodyPr/>
          <a:lstStyle>
            <a:lvl1pPr marL="184150" indent="-184150">
              <a:lnSpc>
                <a:spcPct val="130000"/>
              </a:lnSpc>
              <a:spcBef>
                <a:spcPts val="0"/>
              </a:spcBef>
              <a:spcAft>
                <a:spcPts val="600"/>
              </a:spcAft>
              <a:buFont typeface="Arial" panose="020B0604020202020204" pitchFamily="34" charset="0"/>
              <a:buChar char="•"/>
              <a:defRPr sz="1200">
                <a:solidFill>
                  <a:schemeClr val="tx1"/>
                </a:solidFill>
              </a:defRPr>
            </a:lvl1pPr>
            <a:lvl2pPr marL="192088" indent="98425">
              <a:lnSpc>
                <a:spcPct val="130000"/>
              </a:lnSpc>
              <a:buFont typeface="Arial" panose="020B0604020202020204" pitchFamily="34" charset="0"/>
              <a:buChar char="•"/>
              <a:defRPr sz="1000">
                <a:solidFill>
                  <a:schemeClr val="tx1"/>
                </a:solidFill>
              </a:defRPr>
            </a:lvl2pPr>
            <a:lvl3pPr marL="192088" indent="98425">
              <a:lnSpc>
                <a:spcPct val="130000"/>
              </a:lnSpc>
              <a:buFont typeface="Arial" panose="020B0604020202020204" pitchFamily="34" charset="0"/>
              <a:buChar char="•"/>
              <a:defRPr sz="1000">
                <a:solidFill>
                  <a:schemeClr val="tx1"/>
                </a:solidFill>
              </a:defRPr>
            </a:lvl3pPr>
            <a:lvl4pPr marL="192088" indent="98425">
              <a:lnSpc>
                <a:spcPct val="130000"/>
              </a:lnSpc>
              <a:buFont typeface="Arial" panose="020B0604020202020204" pitchFamily="34" charset="0"/>
              <a:buChar char="•"/>
              <a:defRPr sz="1000">
                <a:solidFill>
                  <a:schemeClr val="tx1"/>
                </a:solidFill>
              </a:defRPr>
            </a:lvl4pPr>
            <a:lvl5pPr marL="192088" indent="98425">
              <a:lnSpc>
                <a:spcPct val="130000"/>
              </a:lnSpc>
              <a:buFont typeface="Arial" panose="020B0604020202020204" pitchFamily="34" charset="0"/>
              <a:buChar char="•"/>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32430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to- och illustrationsbild 5">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525672" cy="994172"/>
          </a:xfrm>
        </p:spPr>
        <p:txBody>
          <a:bodyP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en-GB"/>
              <a:t>Click icon to add picture</a:t>
            </a:r>
            <a:endParaRPr lang="sv-SE"/>
          </a:p>
        </p:txBody>
      </p:sp>
      <p:sp>
        <p:nvSpPr>
          <p:cNvPr id="8" name="Platshållare för innehåll 2">
            <a:extLst>
              <a:ext uri="{FF2B5EF4-FFF2-40B4-BE49-F238E27FC236}">
                <a16:creationId xmlns:a16="http://schemas.microsoft.com/office/drawing/2014/main" id="{0A7738E9-38E3-4FA8-A0ED-C793512D2B17}"/>
              </a:ext>
            </a:extLst>
          </p:cNvPr>
          <p:cNvSpPr>
            <a:spLocks noGrp="1"/>
          </p:cNvSpPr>
          <p:nvPr>
            <p:ph idx="10"/>
          </p:nvPr>
        </p:nvSpPr>
        <p:spPr>
          <a:xfrm>
            <a:off x="4414466" y="1992469"/>
            <a:ext cx="4452029" cy="2884330"/>
          </a:xfrm>
        </p:spPr>
        <p:txBody>
          <a:bodyPr/>
          <a:lstStyle>
            <a:lvl1pPr marL="184150" indent="-184150">
              <a:lnSpc>
                <a:spcPct val="130000"/>
              </a:lnSpc>
              <a:spcBef>
                <a:spcPts val="0"/>
              </a:spcBef>
              <a:spcAft>
                <a:spcPts val="600"/>
              </a:spcAft>
              <a:buFont typeface="Arial" panose="020B0604020202020204" pitchFamily="34" charset="0"/>
              <a:buChar char="•"/>
              <a:defRPr sz="1200">
                <a:solidFill>
                  <a:schemeClr val="tx1"/>
                </a:solidFill>
              </a:defRPr>
            </a:lvl1pPr>
            <a:lvl2pPr marL="192088" indent="98425">
              <a:lnSpc>
                <a:spcPct val="130000"/>
              </a:lnSpc>
              <a:buFont typeface="Arial" panose="020B0604020202020204" pitchFamily="34" charset="0"/>
              <a:buChar char="•"/>
              <a:defRPr sz="1000">
                <a:solidFill>
                  <a:schemeClr val="tx1"/>
                </a:solidFill>
              </a:defRPr>
            </a:lvl2pPr>
            <a:lvl3pPr marL="192088" indent="98425">
              <a:lnSpc>
                <a:spcPct val="130000"/>
              </a:lnSpc>
              <a:buFont typeface="Arial" panose="020B0604020202020204" pitchFamily="34" charset="0"/>
              <a:buChar char="•"/>
              <a:defRPr sz="1000">
                <a:solidFill>
                  <a:schemeClr val="tx1"/>
                </a:solidFill>
              </a:defRPr>
            </a:lvl3pPr>
            <a:lvl4pPr marL="192088" indent="98425">
              <a:lnSpc>
                <a:spcPct val="130000"/>
              </a:lnSpc>
              <a:buFont typeface="Arial" panose="020B0604020202020204" pitchFamily="34" charset="0"/>
              <a:buChar char="•"/>
              <a:defRPr sz="1000">
                <a:solidFill>
                  <a:schemeClr val="tx1"/>
                </a:solidFill>
              </a:defRPr>
            </a:lvl4pPr>
            <a:lvl5pPr marL="192088" indent="98425">
              <a:lnSpc>
                <a:spcPct val="130000"/>
              </a:lnSpc>
              <a:buFont typeface="Arial" panose="020B0604020202020204" pitchFamily="34" charset="0"/>
              <a:buChar char="•"/>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34972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oto- och illustrationsbild 6">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525672" cy="994172"/>
          </a:xfrm>
        </p:spPr>
        <p:txBody>
          <a:bodyP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en-GB"/>
              <a:t>Click icon to add picture</a:t>
            </a:r>
            <a:endParaRPr lang="sv-SE"/>
          </a:p>
        </p:txBody>
      </p:sp>
      <p:sp>
        <p:nvSpPr>
          <p:cNvPr id="8" name="Platshållare för innehåll 2">
            <a:extLst>
              <a:ext uri="{FF2B5EF4-FFF2-40B4-BE49-F238E27FC236}">
                <a16:creationId xmlns:a16="http://schemas.microsoft.com/office/drawing/2014/main" id="{C80566AD-4E66-48E8-A74B-AE1EB965D9A5}"/>
              </a:ext>
            </a:extLst>
          </p:cNvPr>
          <p:cNvSpPr>
            <a:spLocks noGrp="1"/>
          </p:cNvSpPr>
          <p:nvPr>
            <p:ph idx="10"/>
          </p:nvPr>
        </p:nvSpPr>
        <p:spPr>
          <a:xfrm>
            <a:off x="4414466" y="1992469"/>
            <a:ext cx="4452029" cy="2884330"/>
          </a:xfrm>
        </p:spPr>
        <p:txBody>
          <a:bodyPr/>
          <a:lstStyle>
            <a:lvl1pPr marL="184150" indent="-184150">
              <a:lnSpc>
                <a:spcPct val="130000"/>
              </a:lnSpc>
              <a:spcBef>
                <a:spcPts val="0"/>
              </a:spcBef>
              <a:spcAft>
                <a:spcPts val="600"/>
              </a:spcAft>
              <a:buFont typeface="Arial" panose="020B0604020202020204" pitchFamily="34" charset="0"/>
              <a:buChar char="•"/>
              <a:defRPr sz="1200">
                <a:solidFill>
                  <a:schemeClr val="tx1"/>
                </a:solidFill>
              </a:defRPr>
            </a:lvl1pPr>
            <a:lvl2pPr marL="192088" indent="98425">
              <a:lnSpc>
                <a:spcPct val="130000"/>
              </a:lnSpc>
              <a:buFont typeface="Arial" panose="020B0604020202020204" pitchFamily="34" charset="0"/>
              <a:buChar char="•"/>
              <a:defRPr sz="1000">
                <a:solidFill>
                  <a:schemeClr val="tx1"/>
                </a:solidFill>
              </a:defRPr>
            </a:lvl2pPr>
            <a:lvl3pPr marL="192088" indent="98425">
              <a:lnSpc>
                <a:spcPct val="130000"/>
              </a:lnSpc>
              <a:buFont typeface="Arial" panose="020B0604020202020204" pitchFamily="34" charset="0"/>
              <a:buChar char="•"/>
              <a:defRPr sz="1000">
                <a:solidFill>
                  <a:schemeClr val="tx1"/>
                </a:solidFill>
              </a:defRPr>
            </a:lvl3pPr>
            <a:lvl4pPr marL="192088" indent="98425">
              <a:lnSpc>
                <a:spcPct val="130000"/>
              </a:lnSpc>
              <a:buFont typeface="Arial" panose="020B0604020202020204" pitchFamily="34" charset="0"/>
              <a:buChar char="•"/>
              <a:defRPr sz="1000">
                <a:solidFill>
                  <a:schemeClr val="tx1"/>
                </a:solidFill>
              </a:defRPr>
            </a:lvl4pPr>
            <a:lvl5pPr marL="192088" indent="98425">
              <a:lnSpc>
                <a:spcPct val="130000"/>
              </a:lnSpc>
              <a:buFont typeface="Arial" panose="020B0604020202020204" pitchFamily="34" charset="0"/>
              <a:buChar char="•"/>
              <a:defRPr sz="10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14062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bild 6">
    <p:bg>
      <p:bgPr>
        <a:solidFill>
          <a:schemeClr val="accent6"/>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solidFill>
                  <a:schemeClr val="tx1"/>
                </a:solidFill>
                <a:latin typeface="+mn-lt"/>
                <a:cs typeface="Arial" panose="020B0604020202020204" pitchFamily="34" charset="0"/>
              </a:rPr>
              <a:t>© www.partsradet.se</a:t>
            </a:r>
          </a:p>
        </p:txBody>
      </p:sp>
      <p:pic>
        <p:nvPicPr>
          <p:cNvPr id="7" name="Partsrådet_Logo_LeftAligned-White.png" descr="Partsrådet_Logo_LeftAligned-White.png">
            <a:extLst>
              <a:ext uri="{FF2B5EF4-FFF2-40B4-BE49-F238E27FC236}">
                <a16:creationId xmlns:a16="http://schemas.microsoft.com/office/drawing/2014/main" id="{8CED32C5-CFD3-40B3-AEE7-6A6CE0EEB74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696249" y="477608"/>
            <a:ext cx="2090230" cy="407348"/>
          </a:xfrm>
          <a:prstGeom prst="rect">
            <a:avLst/>
          </a:prstGeom>
          <a:ln w="12700">
            <a:miter lim="400000"/>
          </a:ln>
        </p:spPr>
      </p:pic>
      <p:sp>
        <p:nvSpPr>
          <p:cNvPr id="9" name="Rubrik 1">
            <a:extLst>
              <a:ext uri="{FF2B5EF4-FFF2-40B4-BE49-F238E27FC236}">
                <a16:creationId xmlns:a16="http://schemas.microsoft.com/office/drawing/2014/main" id="{5950301B-E090-4B65-8966-5BB06FE3D6F0}"/>
              </a:ext>
            </a:extLst>
          </p:cNvPr>
          <p:cNvSpPr>
            <a:spLocks noGrp="1"/>
          </p:cNvSpPr>
          <p:nvPr>
            <p:ph type="ctrTitle" hasCustomPrompt="1"/>
          </p:nvPr>
        </p:nvSpPr>
        <p:spPr>
          <a:xfrm>
            <a:off x="665328" y="1518894"/>
            <a:ext cx="6858000" cy="1085272"/>
          </a:xfrm>
        </p:spPr>
        <p:txBody>
          <a:bodyPr anchor="b"/>
          <a:lstStyle>
            <a:lvl1pPr algn="l">
              <a:defRPr sz="4000">
                <a:solidFill>
                  <a:schemeClr val="tx1"/>
                </a:solidFill>
              </a:defRPr>
            </a:lvl1pPr>
          </a:lstStyle>
          <a:p>
            <a:r>
              <a:rPr lang="sv-SE"/>
              <a:t>Presentationens titel</a:t>
            </a:r>
          </a:p>
        </p:txBody>
      </p:sp>
      <p:cxnSp>
        <p:nvCxnSpPr>
          <p:cNvPr id="10" name="Rak koppling 9">
            <a:extLst>
              <a:ext uri="{FF2B5EF4-FFF2-40B4-BE49-F238E27FC236}">
                <a16:creationId xmlns:a16="http://schemas.microsoft.com/office/drawing/2014/main" id="{755DF10D-57ED-64AE-3F44-22F056267B41}"/>
              </a:ext>
            </a:extLst>
          </p:cNvPr>
          <p:cNvCxnSpPr/>
          <p:nvPr userDrawn="1"/>
        </p:nvCxnSpPr>
        <p:spPr>
          <a:xfrm>
            <a:off x="695092" y="3044284"/>
            <a:ext cx="464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3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apitelindelare 1">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23" name="Underrubrik 2">
            <a:extLst>
              <a:ext uri="{FF2B5EF4-FFF2-40B4-BE49-F238E27FC236}">
                <a16:creationId xmlns:a16="http://schemas.microsoft.com/office/drawing/2014/main" id="{AAC1B2C8-C476-4905-9F7A-103E5FF0D595}"/>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24" name="Line">
            <a:extLst>
              <a:ext uri="{FF2B5EF4-FFF2-40B4-BE49-F238E27FC236}">
                <a16:creationId xmlns:a16="http://schemas.microsoft.com/office/drawing/2014/main" id="{D36855D6-9F9B-4256-A92A-9263BC4A54D7}"/>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6628A067-1D9A-4D1B-9762-56B5FC69DF0B}"/>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Kapiteldelare</a:t>
            </a:r>
          </a:p>
        </p:txBody>
      </p:sp>
    </p:spTree>
    <p:extLst>
      <p:ext uri="{BB962C8B-B14F-4D97-AF65-F5344CB8AC3E}">
        <p14:creationId xmlns:p14="http://schemas.microsoft.com/office/powerpoint/2010/main" val="21083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apitelindelare 2">
    <p:bg>
      <p:bgPr>
        <a:solidFill>
          <a:schemeClr val="accent2"/>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7" name="Underrubrik 2">
            <a:extLst>
              <a:ext uri="{FF2B5EF4-FFF2-40B4-BE49-F238E27FC236}">
                <a16:creationId xmlns:a16="http://schemas.microsoft.com/office/drawing/2014/main" id="{DEC9068B-656B-495D-84CB-148BA84BA837}"/>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18" name="Line">
            <a:extLst>
              <a:ext uri="{FF2B5EF4-FFF2-40B4-BE49-F238E27FC236}">
                <a16:creationId xmlns:a16="http://schemas.microsoft.com/office/drawing/2014/main" id="{12F75F4F-E495-43F9-8AA1-4B8ED1667A4A}"/>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9444A5F8-FF7E-4AAB-AFB5-3A7DDB7DB7BB}"/>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Kapiteldelare</a:t>
            </a:r>
          </a:p>
        </p:txBody>
      </p:sp>
    </p:spTree>
    <p:extLst>
      <p:ext uri="{BB962C8B-B14F-4D97-AF65-F5344CB8AC3E}">
        <p14:creationId xmlns:p14="http://schemas.microsoft.com/office/powerpoint/2010/main" val="17446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apitelindelare 3">
    <p:bg>
      <p:bgPr>
        <a:solidFill>
          <a:schemeClr val="accent3"/>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Underrubrik 2">
            <a:extLst>
              <a:ext uri="{FF2B5EF4-FFF2-40B4-BE49-F238E27FC236}">
                <a16:creationId xmlns:a16="http://schemas.microsoft.com/office/drawing/2014/main" id="{AEC877F9-516A-4517-9842-635C7B2DDFF4}"/>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11" name="Line">
            <a:extLst>
              <a:ext uri="{FF2B5EF4-FFF2-40B4-BE49-F238E27FC236}">
                <a16:creationId xmlns:a16="http://schemas.microsoft.com/office/drawing/2014/main" id="{F4640DED-1E2B-442B-99DC-7814FC4BFC33}"/>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7E9D42E5-FCF6-496C-A61F-3F89FADD914D}"/>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Kapiteldelare</a:t>
            </a:r>
          </a:p>
        </p:txBody>
      </p:sp>
    </p:spTree>
    <p:extLst>
      <p:ext uri="{BB962C8B-B14F-4D97-AF65-F5344CB8AC3E}">
        <p14:creationId xmlns:p14="http://schemas.microsoft.com/office/powerpoint/2010/main" val="404265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apitelindelare 4">
    <p:bg>
      <p:bgPr>
        <a:solidFill>
          <a:schemeClr val="accent4"/>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Underrubrik 2">
            <a:extLst>
              <a:ext uri="{FF2B5EF4-FFF2-40B4-BE49-F238E27FC236}">
                <a16:creationId xmlns:a16="http://schemas.microsoft.com/office/drawing/2014/main" id="{CA1706AE-6EF3-4A0F-8568-8C229FC606C2}"/>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11" name="Line">
            <a:extLst>
              <a:ext uri="{FF2B5EF4-FFF2-40B4-BE49-F238E27FC236}">
                <a16:creationId xmlns:a16="http://schemas.microsoft.com/office/drawing/2014/main" id="{282F0C0F-7008-4574-BF44-CEE8162F286E}"/>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A649B528-8983-4852-8325-F6932728E923}"/>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Kapiteldelare</a:t>
            </a:r>
          </a:p>
        </p:txBody>
      </p:sp>
    </p:spTree>
    <p:extLst>
      <p:ext uri="{BB962C8B-B14F-4D97-AF65-F5344CB8AC3E}">
        <p14:creationId xmlns:p14="http://schemas.microsoft.com/office/powerpoint/2010/main" val="103832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apitelindelare 5">
    <p:bg>
      <p:bgPr>
        <a:solidFill>
          <a:schemeClr val="accent5"/>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Underrubrik 2">
            <a:extLst>
              <a:ext uri="{FF2B5EF4-FFF2-40B4-BE49-F238E27FC236}">
                <a16:creationId xmlns:a16="http://schemas.microsoft.com/office/drawing/2014/main" id="{4F131184-6995-4BC2-B328-567BD0DCAC3D}"/>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11" name="Line">
            <a:extLst>
              <a:ext uri="{FF2B5EF4-FFF2-40B4-BE49-F238E27FC236}">
                <a16:creationId xmlns:a16="http://schemas.microsoft.com/office/drawing/2014/main" id="{82E91E2B-C8E0-4BFA-A809-F7D19F979887}"/>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8" name="Rubrik 1">
            <a:extLst>
              <a:ext uri="{FF2B5EF4-FFF2-40B4-BE49-F238E27FC236}">
                <a16:creationId xmlns:a16="http://schemas.microsoft.com/office/drawing/2014/main" id="{B0BE7489-37B6-4585-9D0A-61F667628F7C}"/>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Kapiteldelare</a:t>
            </a:r>
          </a:p>
        </p:txBody>
      </p:sp>
    </p:spTree>
    <p:extLst>
      <p:ext uri="{BB962C8B-B14F-4D97-AF65-F5344CB8AC3E}">
        <p14:creationId xmlns:p14="http://schemas.microsoft.com/office/powerpoint/2010/main" val="241319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apitelindelare 6">
    <p:bg>
      <p:bgPr>
        <a:solidFill>
          <a:schemeClr val="accent6"/>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8" name="Picture 11">
            <a:extLst>
              <a:ext uri="{FF2B5EF4-FFF2-40B4-BE49-F238E27FC236}">
                <a16:creationId xmlns:a16="http://schemas.microsoft.com/office/drawing/2014/main" id="{E18F5F96-F5EF-4307-9468-17F46639F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0" name="Underrubrik 2">
            <a:extLst>
              <a:ext uri="{FF2B5EF4-FFF2-40B4-BE49-F238E27FC236}">
                <a16:creationId xmlns:a16="http://schemas.microsoft.com/office/drawing/2014/main" id="{543AAB20-D7C8-4A27-A8F0-6AE8688EE726}"/>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11" name="Line">
            <a:extLst>
              <a:ext uri="{FF2B5EF4-FFF2-40B4-BE49-F238E27FC236}">
                <a16:creationId xmlns:a16="http://schemas.microsoft.com/office/drawing/2014/main" id="{8557ECF2-4C85-4E4F-8BB4-67278200023C}"/>
              </a:ext>
            </a:extLst>
          </p:cNvPr>
          <p:cNvSpPr/>
          <p:nvPr userDrawn="1"/>
        </p:nvSpPr>
        <p:spPr>
          <a:xfrm flipV="1">
            <a:off x="693920" y="3040718"/>
            <a:ext cx="471163" cy="1"/>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36FE7C7D-6B5D-4A2A-B81B-1F373BBBAE2D}"/>
              </a:ext>
            </a:extLst>
          </p:cNvPr>
          <p:cNvSpPr>
            <a:spLocks noGrp="1"/>
          </p:cNvSpPr>
          <p:nvPr>
            <p:ph type="ctrTitle" hasCustomPrompt="1"/>
          </p:nvPr>
        </p:nvSpPr>
        <p:spPr>
          <a:xfrm>
            <a:off x="660969" y="1376072"/>
            <a:ext cx="6858000" cy="1182643"/>
          </a:xfrm>
        </p:spPr>
        <p:txBody>
          <a:bodyPr anchor="b"/>
          <a:lstStyle>
            <a:lvl1pPr algn="l">
              <a:defRPr sz="4000">
                <a:solidFill>
                  <a:schemeClr val="tx1"/>
                </a:solidFill>
                <a:latin typeface="+mn-lt"/>
              </a:defRPr>
            </a:lvl1pPr>
          </a:lstStyle>
          <a:p>
            <a:r>
              <a:rPr lang="sv-SE"/>
              <a:t>Kapiteldelare</a:t>
            </a:r>
          </a:p>
        </p:txBody>
      </p:sp>
    </p:spTree>
    <p:extLst>
      <p:ext uri="{BB962C8B-B14F-4D97-AF65-F5344CB8AC3E}">
        <p14:creationId xmlns:p14="http://schemas.microsoft.com/office/powerpoint/2010/main" val="13911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apitelindelare 7">
    <p:bg>
      <p:bgPr>
        <a:solidFill>
          <a:schemeClr val="tx2"/>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8" name="Picture 11">
            <a:extLst>
              <a:ext uri="{FF2B5EF4-FFF2-40B4-BE49-F238E27FC236}">
                <a16:creationId xmlns:a16="http://schemas.microsoft.com/office/drawing/2014/main" id="{E18F5F96-F5EF-4307-9468-17F46639F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0" name="Underrubrik 2">
            <a:extLst>
              <a:ext uri="{FF2B5EF4-FFF2-40B4-BE49-F238E27FC236}">
                <a16:creationId xmlns:a16="http://schemas.microsoft.com/office/drawing/2014/main" id="{536D9157-451D-4073-8E19-C60B4A80F4DA}"/>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Plats för underrubrik</a:t>
            </a:r>
          </a:p>
        </p:txBody>
      </p:sp>
      <p:sp>
        <p:nvSpPr>
          <p:cNvPr id="11" name="Line">
            <a:extLst>
              <a:ext uri="{FF2B5EF4-FFF2-40B4-BE49-F238E27FC236}">
                <a16:creationId xmlns:a16="http://schemas.microsoft.com/office/drawing/2014/main" id="{6ACFDC89-D32B-45FE-9657-86473AAAC347}"/>
              </a:ext>
            </a:extLst>
          </p:cNvPr>
          <p:cNvSpPr/>
          <p:nvPr userDrawn="1"/>
        </p:nvSpPr>
        <p:spPr>
          <a:xfrm flipV="1">
            <a:off x="693920" y="3040718"/>
            <a:ext cx="471163" cy="1"/>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solidFill>
                <a:srgbClr val="C00000"/>
              </a:solidFill>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DF3CF478-3464-4F5C-83B1-91E8BE837D38}"/>
              </a:ext>
            </a:extLst>
          </p:cNvPr>
          <p:cNvSpPr>
            <a:spLocks noGrp="1"/>
          </p:cNvSpPr>
          <p:nvPr>
            <p:ph type="ctrTitle" hasCustomPrompt="1"/>
          </p:nvPr>
        </p:nvSpPr>
        <p:spPr>
          <a:xfrm>
            <a:off x="660969" y="1376072"/>
            <a:ext cx="6858000" cy="1182643"/>
          </a:xfrm>
        </p:spPr>
        <p:txBody>
          <a:bodyPr anchor="b"/>
          <a:lstStyle>
            <a:lvl1pPr algn="l">
              <a:defRPr sz="4000">
                <a:solidFill>
                  <a:schemeClr val="tx1"/>
                </a:solidFill>
                <a:latin typeface="+mn-lt"/>
              </a:defRPr>
            </a:lvl1pPr>
          </a:lstStyle>
          <a:p>
            <a:r>
              <a:rPr lang="sv-SE"/>
              <a:t>Kapiteldelare</a:t>
            </a:r>
          </a:p>
        </p:txBody>
      </p:sp>
    </p:spTree>
    <p:extLst>
      <p:ext uri="{BB962C8B-B14F-4D97-AF65-F5344CB8AC3E}">
        <p14:creationId xmlns:p14="http://schemas.microsoft.com/office/powerpoint/2010/main" val="31403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vbrytare 1">
    <p:bg>
      <p:bgPr>
        <a:solidFill>
          <a:schemeClr val="accent1"/>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defRPr>
            </a:lvl1pPr>
          </a:lstStyle>
          <a:p>
            <a:r>
              <a:rPr lang="sv-SE"/>
              <a:t>Avbrytare</a:t>
            </a:r>
          </a:p>
        </p:txBody>
      </p:sp>
    </p:spTree>
    <p:extLst>
      <p:ext uri="{BB962C8B-B14F-4D97-AF65-F5344CB8AC3E}">
        <p14:creationId xmlns:p14="http://schemas.microsoft.com/office/powerpoint/2010/main" val="28094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vbrytare 2">
    <p:bg>
      <p:bgPr>
        <a:solidFill>
          <a:schemeClr val="accent2"/>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defRPr>
            </a:lvl1pPr>
          </a:lstStyle>
          <a:p>
            <a:r>
              <a:rPr lang="sv-SE"/>
              <a:t>Avbrytare</a:t>
            </a:r>
          </a:p>
        </p:txBody>
      </p:sp>
    </p:spTree>
    <p:extLst>
      <p:ext uri="{BB962C8B-B14F-4D97-AF65-F5344CB8AC3E}">
        <p14:creationId xmlns:p14="http://schemas.microsoft.com/office/powerpoint/2010/main" val="27957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vbrytare 3">
    <p:bg>
      <p:bgPr>
        <a:solidFill>
          <a:schemeClr val="accent3"/>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defRPr>
            </a:lvl1pPr>
          </a:lstStyle>
          <a:p>
            <a:r>
              <a:rPr lang="sv-SE"/>
              <a:t>Avbrytare</a:t>
            </a:r>
          </a:p>
        </p:txBody>
      </p:sp>
    </p:spTree>
    <p:extLst>
      <p:ext uri="{BB962C8B-B14F-4D97-AF65-F5344CB8AC3E}">
        <p14:creationId xmlns:p14="http://schemas.microsoft.com/office/powerpoint/2010/main" val="173193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bild 1">
    <p:bg>
      <p:bgPr>
        <a:solidFill>
          <a:schemeClr val="accent1"/>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4C8DA97C-7FBC-4A43-BF94-9CA988742F3A}"/>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629" y="0"/>
            <a:ext cx="9153939" cy="5143500"/>
          </a:xfrm>
          <a:prstGeom prst="rect">
            <a:avLst/>
          </a:prstGeom>
          <a:solidFill>
            <a:srgbClr val="33336B"/>
          </a:solidFill>
        </p:spPr>
      </p:pic>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78690" y="797010"/>
            <a:ext cx="7489223" cy="290262"/>
          </a:xfrm>
        </p:spPr>
        <p:txBody>
          <a:bodyPr/>
          <a:lstStyle>
            <a:lvl1pPr>
              <a:defRPr sz="2000">
                <a:solidFill>
                  <a:schemeClr val="bg1"/>
                </a:solidFill>
              </a:defRPr>
            </a:lvl1pPr>
          </a:lstStyle>
          <a:p>
            <a:r>
              <a:rPr lang="sv-SE"/>
              <a:t>Agenda</a:t>
            </a:r>
          </a:p>
        </p:txBody>
      </p:sp>
      <p:sp>
        <p:nvSpPr>
          <p:cNvPr id="6" name="Platshållare för text 4">
            <a:extLst>
              <a:ext uri="{FF2B5EF4-FFF2-40B4-BE49-F238E27FC236}">
                <a16:creationId xmlns:a16="http://schemas.microsoft.com/office/drawing/2014/main" id="{05529A7F-A6A9-43F3-AD17-6FC52C2504E6}"/>
              </a:ext>
            </a:extLst>
          </p:cNvPr>
          <p:cNvSpPr>
            <a:spLocks noGrp="1"/>
          </p:cNvSpPr>
          <p:nvPr>
            <p:ph type="body" sz="quarter" idx="11" hasCustomPrompt="1"/>
          </p:nvPr>
        </p:nvSpPr>
        <p:spPr>
          <a:xfrm>
            <a:off x="678503" y="1221794"/>
            <a:ext cx="7489223"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3" name="Platshållare för text 3">
            <a:extLst>
              <a:ext uri="{FF2B5EF4-FFF2-40B4-BE49-F238E27FC236}">
                <a16:creationId xmlns:a16="http://schemas.microsoft.com/office/drawing/2014/main" id="{FA171FF1-0C1B-0EB3-D933-33BEA40D75F2}"/>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1" name="Platshållare för text 3">
            <a:extLst>
              <a:ext uri="{FF2B5EF4-FFF2-40B4-BE49-F238E27FC236}">
                <a16:creationId xmlns:a16="http://schemas.microsoft.com/office/drawing/2014/main" id="{5D2A5443-6850-24C0-8574-99EE607A9D00}"/>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427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vbrytare 4">
    <p:bg>
      <p:bgPr>
        <a:solidFill>
          <a:schemeClr val="accent4"/>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defRPr>
            </a:lvl1pPr>
          </a:lstStyle>
          <a:p>
            <a:r>
              <a:rPr lang="sv-SE"/>
              <a:t>Avbrytare</a:t>
            </a:r>
          </a:p>
        </p:txBody>
      </p:sp>
    </p:spTree>
    <p:extLst>
      <p:ext uri="{BB962C8B-B14F-4D97-AF65-F5344CB8AC3E}">
        <p14:creationId xmlns:p14="http://schemas.microsoft.com/office/powerpoint/2010/main" val="36746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vbrytare 5">
    <p:bg>
      <p:bgPr>
        <a:solidFill>
          <a:schemeClr val="accent5"/>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defRPr>
            </a:lvl1pPr>
          </a:lstStyle>
          <a:p>
            <a:r>
              <a:rPr lang="sv-SE"/>
              <a:t>Avbrytare</a:t>
            </a:r>
          </a:p>
        </p:txBody>
      </p:sp>
    </p:spTree>
    <p:extLst>
      <p:ext uri="{BB962C8B-B14F-4D97-AF65-F5344CB8AC3E}">
        <p14:creationId xmlns:p14="http://schemas.microsoft.com/office/powerpoint/2010/main" val="395338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vbrytare 6">
    <p:bg>
      <p:bgPr>
        <a:solidFill>
          <a:schemeClr val="accent6"/>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tx1"/>
                </a:solidFill>
              </a:defRPr>
            </a:lvl1pPr>
          </a:lstStyle>
          <a:p>
            <a:r>
              <a:rPr lang="sv-SE"/>
              <a:t>Avbrytare</a:t>
            </a:r>
          </a:p>
        </p:txBody>
      </p:sp>
      <p:pic>
        <p:nvPicPr>
          <p:cNvPr id="6" name="Partsrådet_Logo_LeftAligned-White.png" descr="Partsrådet_Logo_LeftAligned-White.png">
            <a:extLst>
              <a:ext uri="{FF2B5EF4-FFF2-40B4-BE49-F238E27FC236}">
                <a16:creationId xmlns:a16="http://schemas.microsoft.com/office/drawing/2014/main" id="{0D2C5ABC-00D7-453C-9066-2628544E1A79}"/>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79000"/>
                    </a14:imgEffect>
                  </a14:imgLayer>
                </a14:imgProps>
              </a:ext>
            </a:extLst>
          </a:blip>
          <a:srcRect r="79113"/>
          <a:stretch/>
        </p:blipFill>
        <p:spPr>
          <a:xfrm>
            <a:off x="8321329" y="404877"/>
            <a:ext cx="436591" cy="407348"/>
          </a:xfrm>
          <a:prstGeom prst="rect">
            <a:avLst/>
          </a:prstGeom>
          <a:ln w="12700">
            <a:miter lim="400000"/>
          </a:ln>
        </p:spPr>
      </p:pic>
    </p:spTree>
    <p:extLst>
      <p:ext uri="{BB962C8B-B14F-4D97-AF65-F5344CB8AC3E}">
        <p14:creationId xmlns:p14="http://schemas.microsoft.com/office/powerpoint/2010/main" val="240487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vbrytare 7">
    <p:bg>
      <p:bgPr>
        <a:solidFill>
          <a:schemeClr val="tx2"/>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tx1"/>
                </a:solidFill>
              </a:defRPr>
            </a:lvl1pPr>
          </a:lstStyle>
          <a:p>
            <a:r>
              <a:rPr lang="sv-SE"/>
              <a:t>Avbrytare</a:t>
            </a:r>
          </a:p>
        </p:txBody>
      </p:sp>
      <p:pic>
        <p:nvPicPr>
          <p:cNvPr id="6" name="Partsrådet_Logo_LeftAligned-White.png" descr="Partsrådet_Logo_LeftAligned-White.png">
            <a:extLst>
              <a:ext uri="{FF2B5EF4-FFF2-40B4-BE49-F238E27FC236}">
                <a16:creationId xmlns:a16="http://schemas.microsoft.com/office/drawing/2014/main" id="{C81053A6-3B6D-4D39-97B3-B9C9D9D45281}"/>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79000"/>
                    </a14:imgEffect>
                  </a14:imgLayer>
                </a14:imgProps>
              </a:ext>
            </a:extLst>
          </a:blip>
          <a:srcRect r="79113"/>
          <a:stretch/>
        </p:blipFill>
        <p:spPr>
          <a:xfrm>
            <a:off x="8321329" y="404877"/>
            <a:ext cx="436591" cy="407348"/>
          </a:xfrm>
          <a:prstGeom prst="rect">
            <a:avLst/>
          </a:prstGeom>
          <a:ln w="12700">
            <a:miter lim="400000"/>
          </a:ln>
        </p:spPr>
      </p:pic>
    </p:spTree>
    <p:extLst>
      <p:ext uri="{BB962C8B-B14F-4D97-AF65-F5344CB8AC3E}">
        <p14:creationId xmlns:p14="http://schemas.microsoft.com/office/powerpoint/2010/main" val="19276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itatbild 1">
    <p:bg>
      <p:bgPr>
        <a:solidFill>
          <a:schemeClr val="accent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defRPr>
            </a:lvl1pPr>
          </a:lstStyle>
          <a:p>
            <a:r>
              <a:rPr lang="sv-SE"/>
              <a:t>Citatbild</a:t>
            </a:r>
          </a:p>
        </p:txBody>
      </p:sp>
      <p:sp>
        <p:nvSpPr>
          <p:cNvPr id="8" name="Platshållare för text 2">
            <a:extLst>
              <a:ext uri="{FF2B5EF4-FFF2-40B4-BE49-F238E27FC236}">
                <a16:creationId xmlns:a16="http://schemas.microsoft.com/office/drawing/2014/main" id="{079D0E4A-6122-482F-B73B-6E99B508EB35}"/>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26428E83-256B-4912-8342-4C5751099D90}"/>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178929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itatbild 2">
    <p:bg>
      <p:bgPr>
        <a:solidFill>
          <a:schemeClr val="accent2"/>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defRPr>
            </a:lvl1pPr>
          </a:lstStyle>
          <a:p>
            <a:r>
              <a:rPr lang="sv-SE"/>
              <a:t>Citatbild</a:t>
            </a:r>
          </a:p>
        </p:txBody>
      </p:sp>
      <p:sp>
        <p:nvSpPr>
          <p:cNvPr id="8" name="Platshållare för text 2">
            <a:extLst>
              <a:ext uri="{FF2B5EF4-FFF2-40B4-BE49-F238E27FC236}">
                <a16:creationId xmlns:a16="http://schemas.microsoft.com/office/drawing/2014/main" id="{46476879-9E36-41DE-A917-C31CA134D3CE}"/>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B00EC9F3-07E0-4433-8DB8-BCAB373A1A67}"/>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22688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itatbild 3">
    <p:bg>
      <p:bgPr>
        <a:solidFill>
          <a:schemeClr val="accent3"/>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defRPr>
            </a:lvl1pPr>
          </a:lstStyle>
          <a:p>
            <a:r>
              <a:rPr lang="sv-SE"/>
              <a:t>Citatbild</a:t>
            </a:r>
          </a:p>
        </p:txBody>
      </p:sp>
      <p:sp>
        <p:nvSpPr>
          <p:cNvPr id="8" name="Platshållare för text 2">
            <a:extLst>
              <a:ext uri="{FF2B5EF4-FFF2-40B4-BE49-F238E27FC236}">
                <a16:creationId xmlns:a16="http://schemas.microsoft.com/office/drawing/2014/main" id="{AF7337A7-335A-4A63-BE93-BAE72307EF1D}"/>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ADD16E98-7396-4249-8D39-F8D3E76F722A}"/>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250416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itatbild 4">
    <p:bg>
      <p:bgPr>
        <a:solidFill>
          <a:schemeClr val="accent4"/>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defRPr>
            </a:lvl1pPr>
          </a:lstStyle>
          <a:p>
            <a:r>
              <a:rPr lang="sv-SE"/>
              <a:t>Citatbild</a:t>
            </a:r>
          </a:p>
        </p:txBody>
      </p:sp>
      <p:sp>
        <p:nvSpPr>
          <p:cNvPr id="8" name="Platshållare för text 2">
            <a:extLst>
              <a:ext uri="{FF2B5EF4-FFF2-40B4-BE49-F238E27FC236}">
                <a16:creationId xmlns:a16="http://schemas.microsoft.com/office/drawing/2014/main" id="{C2C945F1-9612-41EE-A1F4-494B3171C9E4}"/>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15D40311-1D9D-485E-9392-47D8D4A8C3B3}"/>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195647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itatbild 5">
    <p:bg>
      <p:bgPr>
        <a:solidFill>
          <a:schemeClr val="accent5"/>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defRPr>
            </a:lvl1pPr>
          </a:lstStyle>
          <a:p>
            <a:r>
              <a:rPr lang="sv-SE"/>
              <a:t>Citatbild</a:t>
            </a:r>
          </a:p>
        </p:txBody>
      </p:sp>
      <p:sp>
        <p:nvSpPr>
          <p:cNvPr id="8" name="Platshållare för text 2">
            <a:extLst>
              <a:ext uri="{FF2B5EF4-FFF2-40B4-BE49-F238E27FC236}">
                <a16:creationId xmlns:a16="http://schemas.microsoft.com/office/drawing/2014/main" id="{5E2E4339-F13E-4AE0-9BD4-E84D2ABE6FE5}"/>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9E708344-F5E9-417D-92B2-DF69DFB279B6}"/>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32336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itatbild 6">
    <p:bg>
      <p:bgPr>
        <a:solidFill>
          <a:schemeClr val="accent6"/>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DC4574C-0880-4191-8113-FA7E050F7C68}"/>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tx1"/>
                </a:solidFill>
              </a:defRPr>
            </a:lvl1pPr>
          </a:lstStyle>
          <a:p>
            <a:r>
              <a:rPr lang="sv-SE"/>
              <a:t>Citatbild</a:t>
            </a:r>
          </a:p>
        </p:txBody>
      </p:sp>
      <p:pic>
        <p:nvPicPr>
          <p:cNvPr id="8" name="Picture 5">
            <a:extLst>
              <a:ext uri="{FF2B5EF4-FFF2-40B4-BE49-F238E27FC236}">
                <a16:creationId xmlns:a16="http://schemas.microsoft.com/office/drawing/2014/main" id="{854575EE-B171-45C7-9DD1-FF25DCCB9F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text 2">
            <a:extLst>
              <a:ext uri="{FF2B5EF4-FFF2-40B4-BE49-F238E27FC236}">
                <a16:creationId xmlns:a16="http://schemas.microsoft.com/office/drawing/2014/main" id="{B099C6B5-B9DF-4CD1-9EC0-03648F549761}"/>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tx1"/>
                </a:solidFill>
                <a:latin typeface="+mj-lt"/>
              </a:defRPr>
            </a:lvl1pPr>
          </a:lstStyle>
          <a:p>
            <a:pPr lvl="0"/>
            <a:r>
              <a:rPr lang="sv-SE"/>
              <a:t>Namn</a:t>
            </a:r>
          </a:p>
        </p:txBody>
      </p:sp>
      <p:sp>
        <p:nvSpPr>
          <p:cNvPr id="10" name="Platshållare för text 2">
            <a:extLst>
              <a:ext uri="{FF2B5EF4-FFF2-40B4-BE49-F238E27FC236}">
                <a16:creationId xmlns:a16="http://schemas.microsoft.com/office/drawing/2014/main" id="{EA6862DD-F148-49BB-9D1F-65B273DB91D9}"/>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tx1"/>
                </a:solidFill>
                <a:latin typeface="+mj-lt"/>
              </a:defRPr>
            </a:lvl1pPr>
          </a:lstStyle>
          <a:p>
            <a:pPr lvl="0"/>
            <a:r>
              <a:rPr lang="sv-SE"/>
              <a:t>Titel</a:t>
            </a:r>
          </a:p>
        </p:txBody>
      </p:sp>
    </p:spTree>
    <p:extLst>
      <p:ext uri="{BB962C8B-B14F-4D97-AF65-F5344CB8AC3E}">
        <p14:creationId xmlns:p14="http://schemas.microsoft.com/office/powerpoint/2010/main" val="294646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bild 2">
    <p:bg>
      <p:bgPr>
        <a:solidFill>
          <a:schemeClr val="accent2"/>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4970"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0A3E5216-4152-4E1E-8C8E-A6D70C5EF358}"/>
              </a:ext>
            </a:extLst>
          </p:cNvPr>
          <p:cNvSpPr>
            <a:spLocks noGrp="1"/>
          </p:cNvSpPr>
          <p:nvPr>
            <p:ph type="title" hasCustomPrompt="1"/>
          </p:nvPr>
        </p:nvSpPr>
        <p:spPr>
          <a:xfrm>
            <a:off x="678691" y="797010"/>
            <a:ext cx="7496480"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6F6CC3BF-5764-490C-88B2-B574A024956B}"/>
              </a:ext>
            </a:extLst>
          </p:cNvPr>
          <p:cNvSpPr>
            <a:spLocks noGrp="1"/>
          </p:cNvSpPr>
          <p:nvPr>
            <p:ph type="body" sz="quarter" idx="11" hasCustomPrompt="1"/>
          </p:nvPr>
        </p:nvSpPr>
        <p:spPr>
          <a:xfrm>
            <a:off x="678503" y="1221794"/>
            <a:ext cx="7496480"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9" name="Platshållare för text 3">
            <a:extLst>
              <a:ext uri="{FF2B5EF4-FFF2-40B4-BE49-F238E27FC236}">
                <a16:creationId xmlns:a16="http://schemas.microsoft.com/office/drawing/2014/main" id="{FEE3E768-B3C0-165D-8E90-2F49E1D14183}"/>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20" name="Platshållare för text 3">
            <a:extLst>
              <a:ext uri="{FF2B5EF4-FFF2-40B4-BE49-F238E27FC236}">
                <a16:creationId xmlns:a16="http://schemas.microsoft.com/office/drawing/2014/main" id="{C9A63090-3419-5C3B-84B1-4E6A5BBC1208}"/>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004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itatbild 7">
    <p:bg>
      <p:bgPr>
        <a:solidFill>
          <a:schemeClr val="tx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1E78EF1-091D-4471-AA10-8FEF554E1030}"/>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tx1"/>
                </a:solidFill>
              </a:defRPr>
            </a:lvl1pPr>
          </a:lstStyle>
          <a:p>
            <a:r>
              <a:rPr lang="sv-SE"/>
              <a:t>Citatbild</a:t>
            </a:r>
          </a:p>
        </p:txBody>
      </p:sp>
      <p:pic>
        <p:nvPicPr>
          <p:cNvPr id="8" name="Picture 5">
            <a:extLst>
              <a:ext uri="{FF2B5EF4-FFF2-40B4-BE49-F238E27FC236}">
                <a16:creationId xmlns:a16="http://schemas.microsoft.com/office/drawing/2014/main" id="{854575EE-B171-45C7-9DD1-FF25DCCB9F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9" name="Platshållare för text 2">
            <a:extLst>
              <a:ext uri="{FF2B5EF4-FFF2-40B4-BE49-F238E27FC236}">
                <a16:creationId xmlns:a16="http://schemas.microsoft.com/office/drawing/2014/main" id="{F6D706F2-3663-48EB-B695-E4248BF37C1A}"/>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tx1"/>
                </a:solidFill>
                <a:latin typeface="+mj-lt"/>
              </a:defRPr>
            </a:lvl1pPr>
          </a:lstStyle>
          <a:p>
            <a:pPr lvl="0"/>
            <a:r>
              <a:rPr lang="sv-SE"/>
              <a:t>Namn</a:t>
            </a:r>
          </a:p>
        </p:txBody>
      </p:sp>
      <p:sp>
        <p:nvSpPr>
          <p:cNvPr id="10" name="Platshållare för text 2">
            <a:extLst>
              <a:ext uri="{FF2B5EF4-FFF2-40B4-BE49-F238E27FC236}">
                <a16:creationId xmlns:a16="http://schemas.microsoft.com/office/drawing/2014/main" id="{EBB9B7E4-41AF-4D5A-9FA0-B798AE4DBB7A}"/>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tx1"/>
                </a:solidFill>
                <a:latin typeface="+mj-lt"/>
              </a:defRPr>
            </a:lvl1pPr>
          </a:lstStyle>
          <a:p>
            <a:pPr lvl="0"/>
            <a:r>
              <a:rPr lang="sv-SE"/>
              <a:t>Titel</a:t>
            </a:r>
          </a:p>
        </p:txBody>
      </p:sp>
    </p:spTree>
    <p:extLst>
      <p:ext uri="{BB962C8B-B14F-4D97-AF65-F5344CB8AC3E}">
        <p14:creationId xmlns:p14="http://schemas.microsoft.com/office/powerpoint/2010/main" val="234308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vslutningsbild 1">
    <p:bg>
      <p:bgPr>
        <a:solidFill>
          <a:schemeClr val="accent1"/>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47462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vslutningsbild 2">
    <p:bg>
      <p:bgPr>
        <a:solidFill>
          <a:schemeClr val="accent2"/>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69428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vslutningsbild 3">
    <p:bg>
      <p:bgPr>
        <a:solidFill>
          <a:schemeClr val="accent3"/>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86745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vslutningsbild 4">
    <p:bg>
      <p:bgPr>
        <a:solidFill>
          <a:schemeClr val="accent4"/>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30818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Avslutningsbild 5">
    <p:bg>
      <p:bgPr>
        <a:solidFill>
          <a:schemeClr val="accent5"/>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4234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vslutningsbild 6">
    <p:bg>
      <p:bgPr>
        <a:solidFill>
          <a:schemeClr val="accent6"/>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D85ABBC8-B596-40D3-94A0-87B2E45AD2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81071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Logotypbild 1">
    <p:bg>
      <p:bgPr>
        <a:solidFill>
          <a:schemeClr val="accent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15603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ogotypbild 2">
    <p:bg>
      <p:bgPr>
        <a:solidFill>
          <a:schemeClr val="accent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300600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Logotypbild 3">
    <p:bg>
      <p:bgPr>
        <a:solidFill>
          <a:schemeClr val="accent3"/>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88593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bild 3">
    <p:bg>
      <p:bgPr>
        <a:solidFill>
          <a:schemeClr val="accent3"/>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E8659532-71D9-4C2A-BEB4-6E83742EBC3A}"/>
              </a:ext>
            </a:extLst>
          </p:cNvPr>
          <p:cNvSpPr>
            <a:spLocks noGrp="1"/>
          </p:cNvSpPr>
          <p:nvPr>
            <p:ph type="title" hasCustomPrompt="1"/>
          </p:nvPr>
        </p:nvSpPr>
        <p:spPr>
          <a:xfrm>
            <a:off x="678690" y="797010"/>
            <a:ext cx="7489223"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B6833E3C-7433-41E0-A555-C8652BBAC4B5}"/>
              </a:ext>
            </a:extLst>
          </p:cNvPr>
          <p:cNvSpPr>
            <a:spLocks noGrp="1"/>
          </p:cNvSpPr>
          <p:nvPr>
            <p:ph type="body" sz="quarter" idx="11" hasCustomPrompt="1"/>
          </p:nvPr>
        </p:nvSpPr>
        <p:spPr>
          <a:xfrm>
            <a:off x="678503" y="1221794"/>
            <a:ext cx="7489223"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7" name="Platshållare för text 3">
            <a:extLst>
              <a:ext uri="{FF2B5EF4-FFF2-40B4-BE49-F238E27FC236}">
                <a16:creationId xmlns:a16="http://schemas.microsoft.com/office/drawing/2014/main" id="{0895D715-6E35-15D3-8B0E-FC1D332627DA}"/>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8" name="Platshållare för text 3">
            <a:extLst>
              <a:ext uri="{FF2B5EF4-FFF2-40B4-BE49-F238E27FC236}">
                <a16:creationId xmlns:a16="http://schemas.microsoft.com/office/drawing/2014/main" id="{434F5442-A222-228A-B108-3C4AAEAF6EF8}"/>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169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Logotypbild 4">
    <p:bg>
      <p:bgPr>
        <a:solidFill>
          <a:schemeClr val="accent4"/>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44819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Logotypbild 5">
    <p:bg>
      <p:bgPr>
        <a:solidFill>
          <a:schemeClr val="accent5"/>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19988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ogotypbild 6">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70473-8F35-4252-89F7-905051186CD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4551"/>
            <a:ext cx="2291382" cy="1194398"/>
          </a:xfrm>
          <a:prstGeom prst="rect">
            <a:avLst/>
          </a:prstGeom>
        </p:spPr>
      </p:pic>
    </p:spTree>
    <p:extLst>
      <p:ext uri="{BB962C8B-B14F-4D97-AF65-F5344CB8AC3E}">
        <p14:creationId xmlns:p14="http://schemas.microsoft.com/office/powerpoint/2010/main" val="1948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elbild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06F60-04BA-4E77-A665-7B1883C6BFF1}"/>
              </a:ext>
            </a:extLst>
          </p:cNvPr>
          <p:cNvSpPr>
            <a:spLocks noGrp="1"/>
          </p:cNvSpPr>
          <p:nvPr>
            <p:ph type="ctrTitle" hasCustomPrompt="1"/>
          </p:nvPr>
        </p:nvSpPr>
        <p:spPr>
          <a:xfrm>
            <a:off x="665327" y="1518894"/>
            <a:ext cx="7850929" cy="1085272"/>
          </a:xfrm>
        </p:spPr>
        <p:txBody>
          <a:bodyPr anchor="b"/>
          <a:lstStyle>
            <a:lvl1pPr algn="l">
              <a:defRPr sz="4000">
                <a:solidFill>
                  <a:schemeClr val="bg1"/>
                </a:solidFill>
              </a:defRPr>
            </a:lvl1pPr>
          </a:lstStyle>
          <a:p>
            <a:r>
              <a:rPr lang="sv-SE"/>
              <a:t>Presentationens titel</a:t>
            </a:r>
          </a:p>
        </p:txBody>
      </p:sp>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7850928"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cxnSp>
        <p:nvCxnSpPr>
          <p:cNvPr id="11" name="Rak koppling 10">
            <a:extLst>
              <a:ext uri="{FF2B5EF4-FFF2-40B4-BE49-F238E27FC236}">
                <a16:creationId xmlns:a16="http://schemas.microsoft.com/office/drawing/2014/main" id="{04A55836-6FCB-25C0-7D88-F4CFA798ABEF}"/>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73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bild 2">
    <p:bg>
      <p:bgPr>
        <a:solidFill>
          <a:schemeClr val="accent2"/>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58A23576-70FA-417E-948F-08DB3C8AEFC1}"/>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14224C93-ECDC-F34D-8B2C-2FCF902B5213}"/>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0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elbild 3">
    <p:bg>
      <p:bgPr>
        <a:solidFill>
          <a:schemeClr val="accent3"/>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6CD3601A-D0BC-4FB3-90BE-B3B5948910B9}"/>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E67FC6AA-A795-741D-1862-D8411AB187F5}"/>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8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elbild 4">
    <p:bg>
      <p:bgPr>
        <a:solidFill>
          <a:schemeClr val="accent4"/>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209D22FB-BB9B-4DD8-82B0-03157E037C44}"/>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89EB38E4-087A-685B-26D3-0CC1E4201FEA}"/>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29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elbild 5">
    <p:bg>
      <p:bgPr>
        <a:solidFill>
          <a:schemeClr val="accent5"/>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96E7142F-0C6A-4961-B2A0-BA2B6CC5153A}"/>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961A5823-4C14-543B-C5CF-65D1362A116F}"/>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8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elbild 6">
    <p:bg>
      <p:bgPr>
        <a:solidFill>
          <a:schemeClr val="accent6"/>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solidFill>
                  <a:schemeClr val="tx1"/>
                </a:solidFill>
                <a:latin typeface="+mn-lt"/>
                <a:cs typeface="Arial" panose="020B0604020202020204" pitchFamily="34" charset="0"/>
              </a:rPr>
              <a:t>© www.partsradet.se</a:t>
            </a:r>
          </a:p>
        </p:txBody>
      </p:sp>
      <p:pic>
        <p:nvPicPr>
          <p:cNvPr id="7" name="Partsrådet_Logo_LeftAligned-White.png" descr="Partsrådet_Logo_LeftAligned-White.png">
            <a:extLst>
              <a:ext uri="{FF2B5EF4-FFF2-40B4-BE49-F238E27FC236}">
                <a16:creationId xmlns:a16="http://schemas.microsoft.com/office/drawing/2014/main" id="{8CED32C5-CFD3-40B3-AEE7-6A6CE0EEB74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696249" y="477608"/>
            <a:ext cx="2090230" cy="407348"/>
          </a:xfrm>
          <a:prstGeom prst="rect">
            <a:avLst/>
          </a:prstGeom>
          <a:ln w="12700">
            <a:miter lim="400000"/>
          </a:ln>
        </p:spPr>
      </p:pic>
      <p:sp>
        <p:nvSpPr>
          <p:cNvPr id="9" name="Rubrik 1">
            <a:extLst>
              <a:ext uri="{FF2B5EF4-FFF2-40B4-BE49-F238E27FC236}">
                <a16:creationId xmlns:a16="http://schemas.microsoft.com/office/drawing/2014/main" id="{5950301B-E090-4B65-8966-5BB06FE3D6F0}"/>
              </a:ext>
            </a:extLst>
          </p:cNvPr>
          <p:cNvSpPr>
            <a:spLocks noGrp="1"/>
          </p:cNvSpPr>
          <p:nvPr>
            <p:ph type="ctrTitle" hasCustomPrompt="1"/>
          </p:nvPr>
        </p:nvSpPr>
        <p:spPr>
          <a:xfrm>
            <a:off x="665328" y="1518894"/>
            <a:ext cx="6858000" cy="1085272"/>
          </a:xfrm>
        </p:spPr>
        <p:txBody>
          <a:bodyPr anchor="b"/>
          <a:lstStyle>
            <a:lvl1pPr algn="l">
              <a:defRPr sz="4000">
                <a:solidFill>
                  <a:schemeClr val="tx1"/>
                </a:solidFill>
              </a:defRPr>
            </a:lvl1pPr>
          </a:lstStyle>
          <a:p>
            <a:r>
              <a:rPr lang="sv-SE"/>
              <a:t>Presentationens titel</a:t>
            </a:r>
          </a:p>
        </p:txBody>
      </p:sp>
      <p:cxnSp>
        <p:nvCxnSpPr>
          <p:cNvPr id="10" name="Rak koppling 9">
            <a:extLst>
              <a:ext uri="{FF2B5EF4-FFF2-40B4-BE49-F238E27FC236}">
                <a16:creationId xmlns:a16="http://schemas.microsoft.com/office/drawing/2014/main" id="{755DF10D-57ED-64AE-3F44-22F056267B41}"/>
              </a:ext>
            </a:extLst>
          </p:cNvPr>
          <p:cNvCxnSpPr/>
          <p:nvPr userDrawn="1"/>
        </p:nvCxnSpPr>
        <p:spPr>
          <a:xfrm>
            <a:off x="695092" y="3044284"/>
            <a:ext cx="464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23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gendabild 1">
    <p:bg>
      <p:bgPr>
        <a:solidFill>
          <a:schemeClr val="accent1"/>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4C8DA97C-7FBC-4A43-BF94-9CA988742F3A}"/>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629" y="0"/>
            <a:ext cx="9153939" cy="5143500"/>
          </a:xfrm>
          <a:prstGeom prst="rect">
            <a:avLst/>
          </a:prstGeom>
          <a:solidFill>
            <a:srgbClr val="33336B"/>
          </a:solidFill>
        </p:spPr>
      </p:pic>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78690" y="797010"/>
            <a:ext cx="7489223" cy="290262"/>
          </a:xfrm>
        </p:spPr>
        <p:txBody>
          <a:bodyPr/>
          <a:lstStyle>
            <a:lvl1pPr>
              <a:defRPr sz="2000">
                <a:solidFill>
                  <a:schemeClr val="bg1"/>
                </a:solidFill>
              </a:defRPr>
            </a:lvl1pPr>
          </a:lstStyle>
          <a:p>
            <a:r>
              <a:rPr lang="sv-SE"/>
              <a:t>Agenda</a:t>
            </a:r>
          </a:p>
        </p:txBody>
      </p:sp>
      <p:sp>
        <p:nvSpPr>
          <p:cNvPr id="6" name="Platshållare för text 4">
            <a:extLst>
              <a:ext uri="{FF2B5EF4-FFF2-40B4-BE49-F238E27FC236}">
                <a16:creationId xmlns:a16="http://schemas.microsoft.com/office/drawing/2014/main" id="{05529A7F-A6A9-43F3-AD17-6FC52C2504E6}"/>
              </a:ext>
            </a:extLst>
          </p:cNvPr>
          <p:cNvSpPr>
            <a:spLocks noGrp="1"/>
          </p:cNvSpPr>
          <p:nvPr>
            <p:ph type="body" sz="quarter" idx="11" hasCustomPrompt="1"/>
          </p:nvPr>
        </p:nvSpPr>
        <p:spPr>
          <a:xfrm>
            <a:off x="678503" y="1221794"/>
            <a:ext cx="7489223"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3" name="Platshållare för text 3">
            <a:extLst>
              <a:ext uri="{FF2B5EF4-FFF2-40B4-BE49-F238E27FC236}">
                <a16:creationId xmlns:a16="http://schemas.microsoft.com/office/drawing/2014/main" id="{FA171FF1-0C1B-0EB3-D933-33BEA40D75F2}"/>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1" name="Platshållare för text 3">
            <a:extLst>
              <a:ext uri="{FF2B5EF4-FFF2-40B4-BE49-F238E27FC236}">
                <a16:creationId xmlns:a16="http://schemas.microsoft.com/office/drawing/2014/main" id="{5D2A5443-6850-24C0-8574-99EE607A9D00}"/>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09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bild 4">
    <p:bg>
      <p:bgPr>
        <a:solidFill>
          <a:schemeClr val="accent4"/>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DF8F2E47-A9F2-4AA1-8F0A-13BE59D4E113}"/>
              </a:ext>
            </a:extLst>
          </p:cNvPr>
          <p:cNvSpPr>
            <a:spLocks noGrp="1"/>
          </p:cNvSpPr>
          <p:nvPr>
            <p:ph type="title" hasCustomPrompt="1"/>
          </p:nvPr>
        </p:nvSpPr>
        <p:spPr>
          <a:xfrm>
            <a:off x="678690" y="797010"/>
            <a:ext cx="7485595"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03C5C7EE-04E4-4188-BAB0-D393FDEFABCB}"/>
              </a:ext>
            </a:extLst>
          </p:cNvPr>
          <p:cNvSpPr>
            <a:spLocks noGrp="1"/>
          </p:cNvSpPr>
          <p:nvPr>
            <p:ph type="body" sz="quarter" idx="11" hasCustomPrompt="1"/>
          </p:nvPr>
        </p:nvSpPr>
        <p:spPr>
          <a:xfrm>
            <a:off x="678503" y="1221794"/>
            <a:ext cx="7485595"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7" name="Platshållare för text 3">
            <a:extLst>
              <a:ext uri="{FF2B5EF4-FFF2-40B4-BE49-F238E27FC236}">
                <a16:creationId xmlns:a16="http://schemas.microsoft.com/office/drawing/2014/main" id="{81A04F28-4B6C-932A-B6CE-9292DD9E6032}"/>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8" name="Platshållare för text 3">
            <a:extLst>
              <a:ext uri="{FF2B5EF4-FFF2-40B4-BE49-F238E27FC236}">
                <a16:creationId xmlns:a16="http://schemas.microsoft.com/office/drawing/2014/main" id="{A2FE13F7-5E7D-C011-76FA-F32F5B45C685}"/>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4709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gendabild 2">
    <p:bg>
      <p:bgPr>
        <a:solidFill>
          <a:schemeClr val="accent2"/>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4970"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0A3E5216-4152-4E1E-8C8E-A6D70C5EF358}"/>
              </a:ext>
            </a:extLst>
          </p:cNvPr>
          <p:cNvSpPr>
            <a:spLocks noGrp="1"/>
          </p:cNvSpPr>
          <p:nvPr>
            <p:ph type="title" hasCustomPrompt="1"/>
          </p:nvPr>
        </p:nvSpPr>
        <p:spPr>
          <a:xfrm>
            <a:off x="678691" y="797010"/>
            <a:ext cx="7496480"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6F6CC3BF-5764-490C-88B2-B574A024956B}"/>
              </a:ext>
            </a:extLst>
          </p:cNvPr>
          <p:cNvSpPr>
            <a:spLocks noGrp="1"/>
          </p:cNvSpPr>
          <p:nvPr>
            <p:ph type="body" sz="quarter" idx="11" hasCustomPrompt="1"/>
          </p:nvPr>
        </p:nvSpPr>
        <p:spPr>
          <a:xfrm>
            <a:off x="678503" y="1221794"/>
            <a:ext cx="7496480"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9" name="Platshållare för text 3">
            <a:extLst>
              <a:ext uri="{FF2B5EF4-FFF2-40B4-BE49-F238E27FC236}">
                <a16:creationId xmlns:a16="http://schemas.microsoft.com/office/drawing/2014/main" id="{FEE3E768-B3C0-165D-8E90-2F49E1D14183}"/>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20" name="Platshållare för text 3">
            <a:extLst>
              <a:ext uri="{FF2B5EF4-FFF2-40B4-BE49-F238E27FC236}">
                <a16:creationId xmlns:a16="http://schemas.microsoft.com/office/drawing/2014/main" id="{C9A63090-3419-5C3B-84B1-4E6A5BBC1208}"/>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0753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gendabild 3">
    <p:bg>
      <p:bgPr>
        <a:solidFill>
          <a:schemeClr val="accent3"/>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E8659532-71D9-4C2A-BEB4-6E83742EBC3A}"/>
              </a:ext>
            </a:extLst>
          </p:cNvPr>
          <p:cNvSpPr>
            <a:spLocks noGrp="1"/>
          </p:cNvSpPr>
          <p:nvPr>
            <p:ph type="title" hasCustomPrompt="1"/>
          </p:nvPr>
        </p:nvSpPr>
        <p:spPr>
          <a:xfrm>
            <a:off x="678690" y="797010"/>
            <a:ext cx="7489223"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B6833E3C-7433-41E0-A555-C8652BBAC4B5}"/>
              </a:ext>
            </a:extLst>
          </p:cNvPr>
          <p:cNvSpPr>
            <a:spLocks noGrp="1"/>
          </p:cNvSpPr>
          <p:nvPr>
            <p:ph type="body" sz="quarter" idx="11" hasCustomPrompt="1"/>
          </p:nvPr>
        </p:nvSpPr>
        <p:spPr>
          <a:xfrm>
            <a:off x="678503" y="1221794"/>
            <a:ext cx="7489223"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7" name="Platshållare för text 3">
            <a:extLst>
              <a:ext uri="{FF2B5EF4-FFF2-40B4-BE49-F238E27FC236}">
                <a16:creationId xmlns:a16="http://schemas.microsoft.com/office/drawing/2014/main" id="{0895D715-6E35-15D3-8B0E-FC1D332627DA}"/>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8" name="Platshållare för text 3">
            <a:extLst>
              <a:ext uri="{FF2B5EF4-FFF2-40B4-BE49-F238E27FC236}">
                <a16:creationId xmlns:a16="http://schemas.microsoft.com/office/drawing/2014/main" id="{434F5442-A222-228A-B108-3C4AAEAF6EF8}"/>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7588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gendabild 4">
    <p:bg>
      <p:bgPr>
        <a:solidFill>
          <a:schemeClr val="accent4"/>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DF8F2E47-A9F2-4AA1-8F0A-13BE59D4E113}"/>
              </a:ext>
            </a:extLst>
          </p:cNvPr>
          <p:cNvSpPr>
            <a:spLocks noGrp="1"/>
          </p:cNvSpPr>
          <p:nvPr>
            <p:ph type="title" hasCustomPrompt="1"/>
          </p:nvPr>
        </p:nvSpPr>
        <p:spPr>
          <a:xfrm>
            <a:off x="678690" y="797010"/>
            <a:ext cx="7485595"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03C5C7EE-04E4-4188-BAB0-D393FDEFABCB}"/>
              </a:ext>
            </a:extLst>
          </p:cNvPr>
          <p:cNvSpPr>
            <a:spLocks noGrp="1"/>
          </p:cNvSpPr>
          <p:nvPr>
            <p:ph type="body" sz="quarter" idx="11" hasCustomPrompt="1"/>
          </p:nvPr>
        </p:nvSpPr>
        <p:spPr>
          <a:xfrm>
            <a:off x="678503" y="1221794"/>
            <a:ext cx="7485595"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7" name="Platshållare för text 3">
            <a:extLst>
              <a:ext uri="{FF2B5EF4-FFF2-40B4-BE49-F238E27FC236}">
                <a16:creationId xmlns:a16="http://schemas.microsoft.com/office/drawing/2014/main" id="{81A04F28-4B6C-932A-B6CE-9292DD9E6032}"/>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8" name="Platshållare för text 3">
            <a:extLst>
              <a:ext uri="{FF2B5EF4-FFF2-40B4-BE49-F238E27FC236}">
                <a16:creationId xmlns:a16="http://schemas.microsoft.com/office/drawing/2014/main" id="{A2FE13F7-5E7D-C011-76FA-F32F5B45C685}"/>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4695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gendabild 5">
    <p:bg>
      <p:bgPr>
        <a:solidFill>
          <a:schemeClr val="accent5"/>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939"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C301280B-A3EA-4073-8ECA-7ECB79108667}"/>
              </a:ext>
            </a:extLst>
          </p:cNvPr>
          <p:cNvSpPr>
            <a:spLocks noGrp="1"/>
          </p:cNvSpPr>
          <p:nvPr>
            <p:ph type="title" hasCustomPrompt="1"/>
          </p:nvPr>
        </p:nvSpPr>
        <p:spPr>
          <a:xfrm>
            <a:off x="678690" y="797010"/>
            <a:ext cx="7500109"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8D0B9D92-F0A9-4C9C-8269-C42D09043B39}"/>
              </a:ext>
            </a:extLst>
          </p:cNvPr>
          <p:cNvSpPr>
            <a:spLocks noGrp="1"/>
          </p:cNvSpPr>
          <p:nvPr>
            <p:ph type="body" sz="quarter" idx="11" hasCustomPrompt="1"/>
          </p:nvPr>
        </p:nvSpPr>
        <p:spPr>
          <a:xfrm>
            <a:off x="678503" y="1221794"/>
            <a:ext cx="7500109"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6" name="Platshållare för text 3">
            <a:extLst>
              <a:ext uri="{FF2B5EF4-FFF2-40B4-BE49-F238E27FC236}">
                <a16:creationId xmlns:a16="http://schemas.microsoft.com/office/drawing/2014/main" id="{6E9A7AC1-7F55-A944-FD63-ABD100A07EDB}"/>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7" name="Platshållare för text 3">
            <a:extLst>
              <a:ext uri="{FF2B5EF4-FFF2-40B4-BE49-F238E27FC236}">
                <a16:creationId xmlns:a16="http://schemas.microsoft.com/office/drawing/2014/main" id="{06CFD62C-C6AD-B0AE-063F-172E9642C739}"/>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0273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gendabild 6">
    <p:bg>
      <p:bgPr>
        <a:solidFill>
          <a:schemeClr val="accent6"/>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0" name="Picture 14">
            <a:extLst>
              <a:ext uri="{FF2B5EF4-FFF2-40B4-BE49-F238E27FC236}">
                <a16:creationId xmlns:a16="http://schemas.microsoft.com/office/drawing/2014/main" id="{79503D5A-B9D0-48BF-9C30-EC011CF5CA8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Rubrik 1">
            <a:extLst>
              <a:ext uri="{FF2B5EF4-FFF2-40B4-BE49-F238E27FC236}">
                <a16:creationId xmlns:a16="http://schemas.microsoft.com/office/drawing/2014/main" id="{032AB630-6C83-40FB-8F89-4BD261A2D260}"/>
              </a:ext>
            </a:extLst>
          </p:cNvPr>
          <p:cNvSpPr>
            <a:spLocks noGrp="1"/>
          </p:cNvSpPr>
          <p:nvPr>
            <p:ph type="title" hasCustomPrompt="1"/>
          </p:nvPr>
        </p:nvSpPr>
        <p:spPr>
          <a:xfrm>
            <a:off x="678691" y="797010"/>
            <a:ext cx="7496480" cy="290262"/>
          </a:xfrm>
        </p:spPr>
        <p:txBody>
          <a:bodyPr/>
          <a:lstStyle>
            <a:lvl1pPr>
              <a:defRPr sz="2000">
                <a:solidFill>
                  <a:schemeClr val="tx1"/>
                </a:solidFill>
              </a:defRPr>
            </a:lvl1pPr>
          </a:lstStyle>
          <a:p>
            <a:r>
              <a:rPr lang="sv-SE"/>
              <a:t>Agenda</a:t>
            </a:r>
          </a:p>
        </p:txBody>
      </p:sp>
      <p:sp>
        <p:nvSpPr>
          <p:cNvPr id="15" name="Platshållare för text 4">
            <a:extLst>
              <a:ext uri="{FF2B5EF4-FFF2-40B4-BE49-F238E27FC236}">
                <a16:creationId xmlns:a16="http://schemas.microsoft.com/office/drawing/2014/main" id="{789AF464-376E-4204-8AA6-7DB34DC43C87}"/>
              </a:ext>
            </a:extLst>
          </p:cNvPr>
          <p:cNvSpPr>
            <a:spLocks noGrp="1"/>
          </p:cNvSpPr>
          <p:nvPr>
            <p:ph type="body" sz="quarter" idx="11" hasCustomPrompt="1"/>
          </p:nvPr>
        </p:nvSpPr>
        <p:spPr>
          <a:xfrm>
            <a:off x="678503" y="1221794"/>
            <a:ext cx="7496480" cy="707090"/>
          </a:xfrm>
        </p:spPr>
        <p:txBody>
          <a:bodyPr/>
          <a:lstStyle>
            <a:lvl1pPr marL="0" indent="0">
              <a:buFontTx/>
              <a:buNone/>
              <a:defRPr>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6" name="Platshållare för text 3">
            <a:extLst>
              <a:ext uri="{FF2B5EF4-FFF2-40B4-BE49-F238E27FC236}">
                <a16:creationId xmlns:a16="http://schemas.microsoft.com/office/drawing/2014/main" id="{35B281A5-13F0-BE93-EF77-CB676C46F079}"/>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7" name="Platshållare för text 3">
            <a:extLst>
              <a:ext uri="{FF2B5EF4-FFF2-40B4-BE49-F238E27FC236}">
                <a16:creationId xmlns:a16="http://schemas.microsoft.com/office/drawing/2014/main" id="{B3BFC26C-4941-4055-0370-835192EEB506}"/>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7401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gendabild 7">
    <p:bg>
      <p:bgPr>
        <a:solidFill>
          <a:schemeClr val="tx2"/>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4536"/>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0" name="Picture 14">
            <a:extLst>
              <a:ext uri="{FF2B5EF4-FFF2-40B4-BE49-F238E27FC236}">
                <a16:creationId xmlns:a16="http://schemas.microsoft.com/office/drawing/2014/main" id="{79503D5A-B9D0-48BF-9C30-EC011CF5CA8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Rubrik 1">
            <a:extLst>
              <a:ext uri="{FF2B5EF4-FFF2-40B4-BE49-F238E27FC236}">
                <a16:creationId xmlns:a16="http://schemas.microsoft.com/office/drawing/2014/main" id="{2E4E8D4F-E69B-473D-8DBF-C5F5D734DEA9}"/>
              </a:ext>
            </a:extLst>
          </p:cNvPr>
          <p:cNvSpPr>
            <a:spLocks noGrp="1"/>
          </p:cNvSpPr>
          <p:nvPr>
            <p:ph type="title" hasCustomPrompt="1"/>
          </p:nvPr>
        </p:nvSpPr>
        <p:spPr>
          <a:xfrm>
            <a:off x="678691" y="797010"/>
            <a:ext cx="7492852" cy="290262"/>
          </a:xfrm>
        </p:spPr>
        <p:txBody>
          <a:bodyPr/>
          <a:lstStyle>
            <a:lvl1pPr>
              <a:defRPr sz="2000">
                <a:solidFill>
                  <a:schemeClr val="tx1"/>
                </a:solidFill>
              </a:defRPr>
            </a:lvl1pPr>
          </a:lstStyle>
          <a:p>
            <a:r>
              <a:rPr lang="sv-SE"/>
              <a:t>Agenda</a:t>
            </a:r>
          </a:p>
        </p:txBody>
      </p:sp>
      <p:sp>
        <p:nvSpPr>
          <p:cNvPr id="15" name="Platshållare för text 4">
            <a:extLst>
              <a:ext uri="{FF2B5EF4-FFF2-40B4-BE49-F238E27FC236}">
                <a16:creationId xmlns:a16="http://schemas.microsoft.com/office/drawing/2014/main" id="{1F762AAD-DB42-41A1-B528-C2B9F1260719}"/>
              </a:ext>
            </a:extLst>
          </p:cNvPr>
          <p:cNvSpPr>
            <a:spLocks noGrp="1"/>
          </p:cNvSpPr>
          <p:nvPr>
            <p:ph type="body" sz="quarter" idx="11" hasCustomPrompt="1"/>
          </p:nvPr>
        </p:nvSpPr>
        <p:spPr>
          <a:xfrm>
            <a:off x="678503" y="1221794"/>
            <a:ext cx="7492852" cy="707090"/>
          </a:xfrm>
        </p:spPr>
        <p:txBody>
          <a:bodyPr/>
          <a:lstStyle>
            <a:lvl1pPr marL="0" indent="0">
              <a:buFontTx/>
              <a:buNone/>
              <a:defRPr>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6" name="Platshållare för text 3">
            <a:extLst>
              <a:ext uri="{FF2B5EF4-FFF2-40B4-BE49-F238E27FC236}">
                <a16:creationId xmlns:a16="http://schemas.microsoft.com/office/drawing/2014/main" id="{9C9E7D47-DD0F-C1BA-5BB2-270445A3DB60}"/>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7" name="Platshållare för text 3">
            <a:extLst>
              <a:ext uri="{FF2B5EF4-FFF2-40B4-BE49-F238E27FC236}">
                <a16:creationId xmlns:a16="http://schemas.microsoft.com/office/drawing/2014/main" id="{2035ECF0-3A86-3DAA-D66E-EADC9B25565C}"/>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10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Innehåll i punktform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8" y="683279"/>
            <a:ext cx="7491011"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1010"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191214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Innehåll i punktform 2">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8268"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8268"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21529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Innehåll i punktform 3">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0125"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80125"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26280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Innehåll i punktform 4">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7382"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87382"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33450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bild 5">
    <p:bg>
      <p:bgPr>
        <a:solidFill>
          <a:schemeClr val="accent5"/>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939"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1" name="Rubrik 1">
            <a:extLst>
              <a:ext uri="{FF2B5EF4-FFF2-40B4-BE49-F238E27FC236}">
                <a16:creationId xmlns:a16="http://schemas.microsoft.com/office/drawing/2014/main" id="{C301280B-A3EA-4073-8ECA-7ECB79108667}"/>
              </a:ext>
            </a:extLst>
          </p:cNvPr>
          <p:cNvSpPr>
            <a:spLocks noGrp="1"/>
          </p:cNvSpPr>
          <p:nvPr>
            <p:ph type="title" hasCustomPrompt="1"/>
          </p:nvPr>
        </p:nvSpPr>
        <p:spPr>
          <a:xfrm>
            <a:off x="678690" y="797010"/>
            <a:ext cx="7500109" cy="290262"/>
          </a:xfrm>
        </p:spPr>
        <p:txBody>
          <a:bodyPr/>
          <a:lstStyle>
            <a:lvl1pPr>
              <a:defRPr sz="2000">
                <a:solidFill>
                  <a:schemeClr val="bg1"/>
                </a:solidFill>
              </a:defRPr>
            </a:lvl1pPr>
          </a:lstStyle>
          <a:p>
            <a:r>
              <a:rPr lang="sv-SE"/>
              <a:t>Agenda</a:t>
            </a:r>
          </a:p>
        </p:txBody>
      </p:sp>
      <p:sp>
        <p:nvSpPr>
          <p:cNvPr id="14" name="Platshållare för text 4">
            <a:extLst>
              <a:ext uri="{FF2B5EF4-FFF2-40B4-BE49-F238E27FC236}">
                <a16:creationId xmlns:a16="http://schemas.microsoft.com/office/drawing/2014/main" id="{8D0B9D92-F0A9-4C9C-8269-C42D09043B39}"/>
              </a:ext>
            </a:extLst>
          </p:cNvPr>
          <p:cNvSpPr>
            <a:spLocks noGrp="1"/>
          </p:cNvSpPr>
          <p:nvPr>
            <p:ph type="body" sz="quarter" idx="11" hasCustomPrompt="1"/>
          </p:nvPr>
        </p:nvSpPr>
        <p:spPr>
          <a:xfrm>
            <a:off x="678503" y="1221794"/>
            <a:ext cx="7500109"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6" name="Platshållare för text 3">
            <a:extLst>
              <a:ext uri="{FF2B5EF4-FFF2-40B4-BE49-F238E27FC236}">
                <a16:creationId xmlns:a16="http://schemas.microsoft.com/office/drawing/2014/main" id="{6E9A7AC1-7F55-A944-FD63-ABD100A07EDB}"/>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7" name="Platshållare för text 3">
            <a:extLst>
              <a:ext uri="{FF2B5EF4-FFF2-40B4-BE49-F238E27FC236}">
                <a16:creationId xmlns:a16="http://schemas.microsoft.com/office/drawing/2014/main" id="{06CFD62C-C6AD-B0AE-063F-172E9642C739}"/>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bg1"/>
                </a:solidFill>
                <a:latin typeface="+mj-lt"/>
              </a:defRPr>
            </a:lvl1pPr>
            <a:lvl2pPr>
              <a:defRPr sz="1000">
                <a:solidFill>
                  <a:schemeClr val="bg1"/>
                </a:solidFill>
                <a:latin typeface="+mj-lt"/>
              </a:defRPr>
            </a:lvl2pPr>
            <a:lvl3pPr>
              <a:defRPr sz="1000">
                <a:solidFill>
                  <a:schemeClr val="bg1"/>
                </a:solidFill>
                <a:latin typeface="+mj-lt"/>
              </a:defRPr>
            </a:lvl3pPr>
            <a:lvl4pPr>
              <a:defRPr sz="1000">
                <a:solidFill>
                  <a:schemeClr val="bg1"/>
                </a:solidFill>
                <a:latin typeface="+mj-lt"/>
              </a:defRPr>
            </a:lvl4pPr>
            <a:lvl5pPr>
              <a:defRPr sz="1000">
                <a:solidFill>
                  <a:schemeClr val="bg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863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Innehåll i punktform 5">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3754"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83754"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20104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Innehåll i punktform 6">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1011" cy="994172"/>
          </a:xfrm>
        </p:spPr>
        <p:txBody>
          <a:bodyPr anchor="ctr"/>
          <a:lstStyle>
            <a:lvl1pPr>
              <a:defRPr>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1011"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5" name="Picture 9">
            <a:extLst>
              <a:ext uri="{FF2B5EF4-FFF2-40B4-BE49-F238E27FC236}">
                <a16:creationId xmlns:a16="http://schemas.microsoft.com/office/drawing/2014/main" id="{8A26E607-06BB-4F44-83AB-2BBE829140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Tree>
    <p:extLst>
      <p:ext uri="{BB962C8B-B14F-4D97-AF65-F5344CB8AC3E}">
        <p14:creationId xmlns:p14="http://schemas.microsoft.com/office/powerpoint/2010/main" val="217395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Innehåll i punktform 7">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4640" cy="994172"/>
          </a:xfrm>
        </p:spPr>
        <p:txBody>
          <a:bodyPr anchor="ctr"/>
          <a:lstStyle>
            <a:lvl1pPr>
              <a:defRPr>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4640"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5" name="Picture 9">
            <a:extLst>
              <a:ext uri="{FF2B5EF4-FFF2-40B4-BE49-F238E27FC236}">
                <a16:creationId xmlns:a16="http://schemas.microsoft.com/office/drawing/2014/main" id="{8A26E607-06BB-4F44-83AB-2BBE829140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Tree>
    <p:extLst>
      <p:ext uri="{BB962C8B-B14F-4D97-AF65-F5344CB8AC3E}">
        <p14:creationId xmlns:p14="http://schemas.microsoft.com/office/powerpoint/2010/main" val="30819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nehåll i två spalter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90" y="683279"/>
            <a:ext cx="7498267"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6" name="Platshållare för innehåll 2">
            <a:extLst>
              <a:ext uri="{FF2B5EF4-FFF2-40B4-BE49-F238E27FC236}">
                <a16:creationId xmlns:a16="http://schemas.microsoft.com/office/drawing/2014/main" id="{4A5F81A6-FB1F-29E7-9B13-4ACD92A21516}"/>
              </a:ext>
            </a:extLst>
          </p:cNvPr>
          <p:cNvSpPr>
            <a:spLocks noGrp="1"/>
          </p:cNvSpPr>
          <p:nvPr>
            <p:ph idx="12" hasCustomPrompt="1"/>
          </p:nvPr>
        </p:nvSpPr>
        <p:spPr>
          <a:xfrm>
            <a:off x="4572000"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a:extLst>
              <a:ext uri="{FF2B5EF4-FFF2-40B4-BE49-F238E27FC236}">
                <a16:creationId xmlns:a16="http://schemas.microsoft.com/office/drawing/2014/main" id="{B79067EC-B557-D450-F8C3-AF3AFCF30714}"/>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204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nehåll i två spalter 2">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8268"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74B805D6-070A-D420-E245-491E5FF29B08}"/>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3704D6DE-8C13-2967-5A32-832D4B991552}"/>
              </a:ext>
            </a:extLst>
          </p:cNvPr>
          <p:cNvSpPr>
            <a:spLocks noGrp="1"/>
          </p:cNvSpPr>
          <p:nvPr>
            <p:ph idx="14" hasCustomPrompt="1"/>
          </p:nvPr>
        </p:nvSpPr>
        <p:spPr>
          <a:xfrm>
            <a:off x="4572000"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7194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nehåll i två spalter 3">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8268"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11BB40EC-C930-ADD5-0A28-BEC53803A975}"/>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ACF8998C-5271-7B42-E9EF-7328ABDADCA5}"/>
              </a:ext>
            </a:extLst>
          </p:cNvPr>
          <p:cNvSpPr>
            <a:spLocks noGrp="1"/>
          </p:cNvSpPr>
          <p:nvPr>
            <p:ph idx="14" hasCustomPrompt="1"/>
          </p:nvPr>
        </p:nvSpPr>
        <p:spPr>
          <a:xfrm>
            <a:off x="4572000" y="1943570"/>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82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nehåll i två spalter 4">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1011"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F8D93A10-392A-DD94-BC7F-0DBC127BDEB5}"/>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480B9779-323F-73EE-1C1D-7C37DF542279}"/>
              </a:ext>
            </a:extLst>
          </p:cNvPr>
          <p:cNvSpPr>
            <a:spLocks noGrp="1"/>
          </p:cNvSpPr>
          <p:nvPr>
            <p:ph idx="14" hasCustomPrompt="1"/>
          </p:nvPr>
        </p:nvSpPr>
        <p:spPr>
          <a:xfrm>
            <a:off x="4564743"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9158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nnehåll i två spalter 5">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4640"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CF4E035E-F148-2D46-04CB-5B5973FC3367}"/>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66FFF63B-E940-D2B9-BA6C-4BBF8A523055}"/>
              </a:ext>
            </a:extLst>
          </p:cNvPr>
          <p:cNvSpPr>
            <a:spLocks noGrp="1"/>
          </p:cNvSpPr>
          <p:nvPr>
            <p:ph idx="14" hasCustomPrompt="1"/>
          </p:nvPr>
        </p:nvSpPr>
        <p:spPr>
          <a:xfrm>
            <a:off x="4568372"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747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nnehåll i två spalter 6">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3754"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innehåll 2">
            <a:extLst>
              <a:ext uri="{FF2B5EF4-FFF2-40B4-BE49-F238E27FC236}">
                <a16:creationId xmlns:a16="http://schemas.microsoft.com/office/drawing/2014/main" id="{B0EA98A1-32C5-321E-29A9-65D94A6BEFD8}"/>
              </a:ext>
            </a:extLst>
          </p:cNvPr>
          <p:cNvSpPr>
            <a:spLocks noGrp="1"/>
          </p:cNvSpPr>
          <p:nvPr>
            <p:ph idx="13" hasCustomPrompt="1"/>
          </p:nvPr>
        </p:nvSpPr>
        <p:spPr>
          <a:xfrm>
            <a:off x="691418"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163C369F-16A1-9797-83B6-1BCAD6373661}"/>
              </a:ext>
            </a:extLst>
          </p:cNvPr>
          <p:cNvSpPr>
            <a:spLocks noGrp="1"/>
          </p:cNvSpPr>
          <p:nvPr>
            <p:ph idx="14" hasCustomPrompt="1"/>
          </p:nvPr>
        </p:nvSpPr>
        <p:spPr>
          <a:xfrm>
            <a:off x="4557486"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9900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nnehåll i två spalter 7">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3754"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innehåll 2">
            <a:extLst>
              <a:ext uri="{FF2B5EF4-FFF2-40B4-BE49-F238E27FC236}">
                <a16:creationId xmlns:a16="http://schemas.microsoft.com/office/drawing/2014/main" id="{097EA422-C8A6-E433-3EAE-10D7A2886FA6}"/>
              </a:ext>
            </a:extLst>
          </p:cNvPr>
          <p:cNvSpPr>
            <a:spLocks noGrp="1"/>
          </p:cNvSpPr>
          <p:nvPr>
            <p:ph idx="13" hasCustomPrompt="1"/>
          </p:nvPr>
        </p:nvSpPr>
        <p:spPr>
          <a:xfrm>
            <a:off x="691418"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5492681E-B8AF-C9B5-3290-26AAEA4A870C}"/>
              </a:ext>
            </a:extLst>
          </p:cNvPr>
          <p:cNvSpPr>
            <a:spLocks noGrp="1"/>
          </p:cNvSpPr>
          <p:nvPr>
            <p:ph idx="14" hasCustomPrompt="1"/>
          </p:nvPr>
        </p:nvSpPr>
        <p:spPr>
          <a:xfrm>
            <a:off x="4557486"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174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bild 6">
    <p:bg>
      <p:bgPr>
        <a:solidFill>
          <a:schemeClr val="accent6"/>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0" name="Picture 14">
            <a:extLst>
              <a:ext uri="{FF2B5EF4-FFF2-40B4-BE49-F238E27FC236}">
                <a16:creationId xmlns:a16="http://schemas.microsoft.com/office/drawing/2014/main" id="{79503D5A-B9D0-48BF-9C30-EC011CF5CA8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Rubrik 1">
            <a:extLst>
              <a:ext uri="{FF2B5EF4-FFF2-40B4-BE49-F238E27FC236}">
                <a16:creationId xmlns:a16="http://schemas.microsoft.com/office/drawing/2014/main" id="{032AB630-6C83-40FB-8F89-4BD261A2D260}"/>
              </a:ext>
            </a:extLst>
          </p:cNvPr>
          <p:cNvSpPr>
            <a:spLocks noGrp="1"/>
          </p:cNvSpPr>
          <p:nvPr>
            <p:ph type="title" hasCustomPrompt="1"/>
          </p:nvPr>
        </p:nvSpPr>
        <p:spPr>
          <a:xfrm>
            <a:off x="678691" y="797010"/>
            <a:ext cx="7496480" cy="290262"/>
          </a:xfrm>
        </p:spPr>
        <p:txBody>
          <a:bodyPr/>
          <a:lstStyle>
            <a:lvl1pPr>
              <a:defRPr sz="2000">
                <a:solidFill>
                  <a:schemeClr val="tx1"/>
                </a:solidFill>
              </a:defRPr>
            </a:lvl1pPr>
          </a:lstStyle>
          <a:p>
            <a:r>
              <a:rPr lang="sv-SE"/>
              <a:t>Agenda</a:t>
            </a:r>
          </a:p>
        </p:txBody>
      </p:sp>
      <p:sp>
        <p:nvSpPr>
          <p:cNvPr id="15" name="Platshållare för text 4">
            <a:extLst>
              <a:ext uri="{FF2B5EF4-FFF2-40B4-BE49-F238E27FC236}">
                <a16:creationId xmlns:a16="http://schemas.microsoft.com/office/drawing/2014/main" id="{789AF464-376E-4204-8AA6-7DB34DC43C87}"/>
              </a:ext>
            </a:extLst>
          </p:cNvPr>
          <p:cNvSpPr>
            <a:spLocks noGrp="1"/>
          </p:cNvSpPr>
          <p:nvPr>
            <p:ph type="body" sz="quarter" idx="11" hasCustomPrompt="1"/>
          </p:nvPr>
        </p:nvSpPr>
        <p:spPr>
          <a:xfrm>
            <a:off x="678503" y="1221794"/>
            <a:ext cx="7496480" cy="707090"/>
          </a:xfrm>
        </p:spPr>
        <p:txBody>
          <a:bodyPr/>
          <a:lstStyle>
            <a:lvl1pPr marL="0" indent="0">
              <a:buFontTx/>
              <a:buNone/>
              <a:defRPr>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6" name="Platshållare för text 3">
            <a:extLst>
              <a:ext uri="{FF2B5EF4-FFF2-40B4-BE49-F238E27FC236}">
                <a16:creationId xmlns:a16="http://schemas.microsoft.com/office/drawing/2014/main" id="{35B281A5-13F0-BE93-EF77-CB676C46F079}"/>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7" name="Platshållare för text 3">
            <a:extLst>
              <a:ext uri="{FF2B5EF4-FFF2-40B4-BE49-F238E27FC236}">
                <a16:creationId xmlns:a16="http://schemas.microsoft.com/office/drawing/2014/main" id="{B3BFC26C-4941-4055-0370-835192EEB506}"/>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01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oto- och illustrationsbild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5141"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10" name="Platshållare för innehåll 2">
            <a:extLst>
              <a:ext uri="{FF2B5EF4-FFF2-40B4-BE49-F238E27FC236}">
                <a16:creationId xmlns:a16="http://schemas.microsoft.com/office/drawing/2014/main" id="{2B8098BD-2A4B-9070-3837-235A8CEED23D}"/>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9317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Foto- och illustrationsbild 2">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788770"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34BC6958-31AC-09B9-5476-88ADA5BA47E9}"/>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677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oto- och illustrationsbild 3">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1513"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78DD352B-1DB3-F949-535A-E7EEACE3ADF3}"/>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618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Foto- och illustrationsbild 4">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1513"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F58421C9-4371-0685-7701-E2517891F690}"/>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21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oto- och illustrationsbild 5">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5141"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B5C150B0-1BE7-DB09-B512-9BF99A0BE910}"/>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3034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to- och illustrationsbild 6">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777884"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346FFD18-FDAB-1286-8B5C-A996BC3713E7}"/>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530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Kapitelindelare 1">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22" name="Rubrik 1">
            <a:extLst>
              <a:ext uri="{FF2B5EF4-FFF2-40B4-BE49-F238E27FC236}">
                <a16:creationId xmlns:a16="http://schemas.microsoft.com/office/drawing/2014/main" id="{F1F557EB-2552-414A-BB55-BAF72CAEA463}"/>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sp>
        <p:nvSpPr>
          <p:cNvPr id="23" name="Underrubrik 2">
            <a:extLst>
              <a:ext uri="{FF2B5EF4-FFF2-40B4-BE49-F238E27FC236}">
                <a16:creationId xmlns:a16="http://schemas.microsoft.com/office/drawing/2014/main" id="{AAC1B2C8-C476-4905-9F7A-103E5FF0D595}"/>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cxnSp>
        <p:nvCxnSpPr>
          <p:cNvPr id="9" name="Rak koppling 8">
            <a:extLst>
              <a:ext uri="{FF2B5EF4-FFF2-40B4-BE49-F238E27FC236}">
                <a16:creationId xmlns:a16="http://schemas.microsoft.com/office/drawing/2014/main" id="{33960DC2-A84F-97A4-8461-C4ADD7433F33}"/>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Kapitelindelare 2">
    <p:bg>
      <p:bgPr>
        <a:solidFill>
          <a:schemeClr val="accent2"/>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Underrubrik 2">
            <a:extLst>
              <a:ext uri="{FF2B5EF4-FFF2-40B4-BE49-F238E27FC236}">
                <a16:creationId xmlns:a16="http://schemas.microsoft.com/office/drawing/2014/main" id="{110DA491-AD5E-4039-91A8-66F5B9405440}"/>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10" name="Rubrik 1">
            <a:extLst>
              <a:ext uri="{FF2B5EF4-FFF2-40B4-BE49-F238E27FC236}">
                <a16:creationId xmlns:a16="http://schemas.microsoft.com/office/drawing/2014/main" id="{AFD60736-3E70-42D0-999E-FF602D664A75}"/>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A413195B-B990-3639-16A7-D235B9249981}"/>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40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Kapitelindelare 3">
    <p:bg>
      <p:bgPr>
        <a:solidFill>
          <a:schemeClr val="accent3"/>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Underrubrik 2">
            <a:extLst>
              <a:ext uri="{FF2B5EF4-FFF2-40B4-BE49-F238E27FC236}">
                <a16:creationId xmlns:a16="http://schemas.microsoft.com/office/drawing/2014/main" id="{E84A9E22-4FE9-46C9-BBBC-735197E01E70}"/>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074A74E5-A46B-47D2-8B3A-B968C5948ADB}"/>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BD5DCBFF-BCC5-B7AA-E1BC-440BC5BD2A01}"/>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08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Kapitelindelare 4">
    <p:bg>
      <p:bgPr>
        <a:solidFill>
          <a:schemeClr val="accent4"/>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Underrubrik 2">
            <a:extLst>
              <a:ext uri="{FF2B5EF4-FFF2-40B4-BE49-F238E27FC236}">
                <a16:creationId xmlns:a16="http://schemas.microsoft.com/office/drawing/2014/main" id="{6BBA7EA3-8DB3-40A1-8DB7-02D3311CC0AF}"/>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94C4EBC9-1802-4F1E-BA22-F92D989E705F}"/>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C3E67481-7FC4-01BE-F274-61A76C359E0C}"/>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2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bild 7">
    <p:bg>
      <p:bgPr>
        <a:solidFill>
          <a:schemeClr val="tx2"/>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4536"/>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0" name="Picture 14">
            <a:extLst>
              <a:ext uri="{FF2B5EF4-FFF2-40B4-BE49-F238E27FC236}">
                <a16:creationId xmlns:a16="http://schemas.microsoft.com/office/drawing/2014/main" id="{79503D5A-B9D0-48BF-9C30-EC011CF5CA8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Rubrik 1">
            <a:extLst>
              <a:ext uri="{FF2B5EF4-FFF2-40B4-BE49-F238E27FC236}">
                <a16:creationId xmlns:a16="http://schemas.microsoft.com/office/drawing/2014/main" id="{2E4E8D4F-E69B-473D-8DBF-C5F5D734DEA9}"/>
              </a:ext>
            </a:extLst>
          </p:cNvPr>
          <p:cNvSpPr>
            <a:spLocks noGrp="1"/>
          </p:cNvSpPr>
          <p:nvPr>
            <p:ph type="title" hasCustomPrompt="1"/>
          </p:nvPr>
        </p:nvSpPr>
        <p:spPr>
          <a:xfrm>
            <a:off x="678691" y="797010"/>
            <a:ext cx="7492852" cy="290262"/>
          </a:xfrm>
        </p:spPr>
        <p:txBody>
          <a:bodyPr/>
          <a:lstStyle>
            <a:lvl1pPr>
              <a:defRPr sz="2000">
                <a:solidFill>
                  <a:schemeClr val="tx1"/>
                </a:solidFill>
              </a:defRPr>
            </a:lvl1pPr>
          </a:lstStyle>
          <a:p>
            <a:r>
              <a:rPr lang="sv-SE"/>
              <a:t>Agenda</a:t>
            </a:r>
          </a:p>
        </p:txBody>
      </p:sp>
      <p:sp>
        <p:nvSpPr>
          <p:cNvPr id="15" name="Platshållare för text 4">
            <a:extLst>
              <a:ext uri="{FF2B5EF4-FFF2-40B4-BE49-F238E27FC236}">
                <a16:creationId xmlns:a16="http://schemas.microsoft.com/office/drawing/2014/main" id="{1F762AAD-DB42-41A1-B528-C2B9F1260719}"/>
              </a:ext>
            </a:extLst>
          </p:cNvPr>
          <p:cNvSpPr>
            <a:spLocks noGrp="1"/>
          </p:cNvSpPr>
          <p:nvPr>
            <p:ph type="body" sz="quarter" idx="11" hasCustomPrompt="1"/>
          </p:nvPr>
        </p:nvSpPr>
        <p:spPr>
          <a:xfrm>
            <a:off x="678503" y="1221794"/>
            <a:ext cx="7492852" cy="707090"/>
          </a:xfrm>
        </p:spPr>
        <p:txBody>
          <a:bodyPr/>
          <a:lstStyle>
            <a:lvl1pPr marL="0" indent="0">
              <a:buFontTx/>
              <a:buNone/>
              <a:defRPr>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6" name="Platshållare för text 3">
            <a:extLst>
              <a:ext uri="{FF2B5EF4-FFF2-40B4-BE49-F238E27FC236}">
                <a16:creationId xmlns:a16="http://schemas.microsoft.com/office/drawing/2014/main" id="{9C9E7D47-DD0F-C1BA-5BB2-270445A3DB60}"/>
              </a:ext>
            </a:extLst>
          </p:cNvPr>
          <p:cNvSpPr>
            <a:spLocks noGrp="1"/>
          </p:cNvSpPr>
          <p:nvPr>
            <p:ph type="body" sz="quarter" idx="13" hasCustomPrompt="1"/>
          </p:nvPr>
        </p:nvSpPr>
        <p:spPr>
          <a:xfrm>
            <a:off x="679449"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7" name="Platshållare för text 3">
            <a:extLst>
              <a:ext uri="{FF2B5EF4-FFF2-40B4-BE49-F238E27FC236}">
                <a16:creationId xmlns:a16="http://schemas.microsoft.com/office/drawing/2014/main" id="{2035ECF0-3A86-3DAA-D66E-EADC9B25565C}"/>
              </a:ext>
            </a:extLst>
          </p:cNvPr>
          <p:cNvSpPr>
            <a:spLocks noGrp="1"/>
          </p:cNvSpPr>
          <p:nvPr>
            <p:ph type="body" sz="quarter" idx="14" hasCustomPrompt="1"/>
          </p:nvPr>
        </p:nvSpPr>
        <p:spPr>
          <a:xfrm>
            <a:off x="4593657" y="2230437"/>
            <a:ext cx="3580493" cy="2739289"/>
          </a:xfrm>
        </p:spPr>
        <p:txBody>
          <a:bodyPr/>
          <a:lstStyle>
            <a:lvl1pPr marL="268288" indent="-268288">
              <a:spcBef>
                <a:spcPts val="0"/>
              </a:spcBef>
              <a:defRPr sz="1200">
                <a:solidFill>
                  <a:schemeClr val="tx1"/>
                </a:solidFill>
                <a:latin typeface="+mj-lt"/>
              </a:defRPr>
            </a:lvl1pPr>
            <a:lvl2pPr>
              <a:defRPr sz="1000">
                <a:solidFill>
                  <a:schemeClr val="tx1"/>
                </a:solidFill>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452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Kapitelindelare 5">
    <p:bg>
      <p:bgPr>
        <a:solidFill>
          <a:schemeClr val="accent5"/>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Underrubrik 2">
            <a:extLst>
              <a:ext uri="{FF2B5EF4-FFF2-40B4-BE49-F238E27FC236}">
                <a16:creationId xmlns:a16="http://schemas.microsoft.com/office/drawing/2014/main" id="{EF34E09F-676F-479E-9122-EB461ADF3D72}"/>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590DE3E5-7DF8-4DA1-8C8A-92902D22D714}"/>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2342D117-26ED-1EB8-0EB2-5631E7827D94}"/>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75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Kapitelindelare 6">
    <p:bg>
      <p:bgPr>
        <a:solidFill>
          <a:schemeClr val="accent6"/>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8" name="Picture 11">
            <a:extLst>
              <a:ext uri="{FF2B5EF4-FFF2-40B4-BE49-F238E27FC236}">
                <a16:creationId xmlns:a16="http://schemas.microsoft.com/office/drawing/2014/main" id="{E18F5F96-F5EF-4307-9468-17F46639F7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2" name="Underrubrik 2">
            <a:extLst>
              <a:ext uri="{FF2B5EF4-FFF2-40B4-BE49-F238E27FC236}">
                <a16:creationId xmlns:a16="http://schemas.microsoft.com/office/drawing/2014/main" id="{5B60E47A-EFF6-43B4-8EAB-3726005F498A}"/>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E0F21C53-689F-4A17-99CC-5AC4CB530A93}"/>
              </a:ext>
            </a:extLst>
          </p:cNvPr>
          <p:cNvSpPr>
            <a:spLocks noGrp="1"/>
          </p:cNvSpPr>
          <p:nvPr>
            <p:ph type="ctrTitle" hasCustomPrompt="1"/>
          </p:nvPr>
        </p:nvSpPr>
        <p:spPr>
          <a:xfrm>
            <a:off x="660969" y="1376072"/>
            <a:ext cx="6858000" cy="1182643"/>
          </a:xfrm>
        </p:spPr>
        <p:txBody>
          <a:bodyPr anchor="b"/>
          <a:lstStyle>
            <a:lvl1pPr algn="l">
              <a:defRPr sz="4000">
                <a:solidFill>
                  <a:schemeClr val="tx1"/>
                </a:solidFill>
                <a:latin typeface="+mn-lt"/>
              </a:defRPr>
            </a:lvl1pPr>
          </a:lstStyle>
          <a:p>
            <a:r>
              <a:rPr lang="sv-SE"/>
              <a:t>Kapitel</a:t>
            </a:r>
          </a:p>
        </p:txBody>
      </p:sp>
      <p:cxnSp>
        <p:nvCxnSpPr>
          <p:cNvPr id="7" name="Rak koppling 6">
            <a:extLst>
              <a:ext uri="{FF2B5EF4-FFF2-40B4-BE49-F238E27FC236}">
                <a16:creationId xmlns:a16="http://schemas.microsoft.com/office/drawing/2014/main" id="{19BEFB37-F6C2-2CBB-5A2D-87AF1D8DF7B8}"/>
              </a:ext>
            </a:extLst>
          </p:cNvPr>
          <p:cNvCxnSpPr/>
          <p:nvPr userDrawn="1"/>
        </p:nvCxnSpPr>
        <p:spPr>
          <a:xfrm>
            <a:off x="695092" y="3044284"/>
            <a:ext cx="464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05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apitelindelare 7">
    <p:bg>
      <p:bgPr>
        <a:solidFill>
          <a:schemeClr val="tx2"/>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8" name="Picture 11">
            <a:extLst>
              <a:ext uri="{FF2B5EF4-FFF2-40B4-BE49-F238E27FC236}">
                <a16:creationId xmlns:a16="http://schemas.microsoft.com/office/drawing/2014/main" id="{E18F5F96-F5EF-4307-9468-17F46639F7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2" name="Underrubrik 2">
            <a:extLst>
              <a:ext uri="{FF2B5EF4-FFF2-40B4-BE49-F238E27FC236}">
                <a16:creationId xmlns:a16="http://schemas.microsoft.com/office/drawing/2014/main" id="{AACFCD10-06F7-4AF0-9138-1AB4F342A11C}"/>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6FE51ED2-D679-4290-BD8B-97203BA5CD35}"/>
              </a:ext>
            </a:extLst>
          </p:cNvPr>
          <p:cNvSpPr>
            <a:spLocks noGrp="1"/>
          </p:cNvSpPr>
          <p:nvPr>
            <p:ph type="ctrTitle" hasCustomPrompt="1"/>
          </p:nvPr>
        </p:nvSpPr>
        <p:spPr>
          <a:xfrm>
            <a:off x="660969" y="1376072"/>
            <a:ext cx="6858000" cy="1182643"/>
          </a:xfrm>
        </p:spPr>
        <p:txBody>
          <a:bodyPr anchor="b"/>
          <a:lstStyle>
            <a:lvl1pPr algn="l">
              <a:defRPr sz="4000">
                <a:solidFill>
                  <a:schemeClr val="tx1"/>
                </a:solidFill>
                <a:latin typeface="+mn-lt"/>
              </a:defRPr>
            </a:lvl1pPr>
          </a:lstStyle>
          <a:p>
            <a:r>
              <a:rPr lang="sv-SE"/>
              <a:t>Kapitel</a:t>
            </a:r>
          </a:p>
        </p:txBody>
      </p:sp>
      <p:cxnSp>
        <p:nvCxnSpPr>
          <p:cNvPr id="7" name="Rak koppling 6">
            <a:extLst>
              <a:ext uri="{FF2B5EF4-FFF2-40B4-BE49-F238E27FC236}">
                <a16:creationId xmlns:a16="http://schemas.microsoft.com/office/drawing/2014/main" id="{0095E1F5-0B4C-4019-D090-CB84484B6B67}"/>
              </a:ext>
            </a:extLst>
          </p:cNvPr>
          <p:cNvCxnSpPr/>
          <p:nvPr userDrawn="1"/>
        </p:nvCxnSpPr>
        <p:spPr>
          <a:xfrm>
            <a:off x="695092" y="3044284"/>
            <a:ext cx="464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5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vbrytare 1">
    <p:bg>
      <p:bgPr>
        <a:solidFill>
          <a:schemeClr val="accent1"/>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86257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Avbrytare 2">
    <p:bg>
      <p:bgPr>
        <a:solidFill>
          <a:schemeClr val="accent2"/>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150039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vbrytare 3">
    <p:bg>
      <p:bgPr>
        <a:solidFill>
          <a:schemeClr val="accent3"/>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223183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Avbrytare 4">
    <p:bg>
      <p:bgPr>
        <a:solidFill>
          <a:schemeClr val="accent4"/>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7543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Avbrytare 5">
    <p:bg>
      <p:bgPr>
        <a:solidFill>
          <a:schemeClr val="accent5"/>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12967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vbrytare 6">
    <p:bg>
      <p:bgPr>
        <a:solidFill>
          <a:schemeClr val="accent6"/>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tx1"/>
                </a:solidFill>
                <a:latin typeface="+mn-lt"/>
              </a:defRPr>
            </a:lvl1pPr>
          </a:lstStyle>
          <a:p>
            <a:r>
              <a:rPr lang="sv-SE"/>
              <a:t>Avbrytare</a:t>
            </a:r>
          </a:p>
        </p:txBody>
      </p:sp>
      <p:pic>
        <p:nvPicPr>
          <p:cNvPr id="6" name="Partsrådet_Logo_LeftAligned-White.png" descr="Partsrådet_Logo_LeftAligned-White.png">
            <a:extLst>
              <a:ext uri="{FF2B5EF4-FFF2-40B4-BE49-F238E27FC236}">
                <a16:creationId xmlns:a16="http://schemas.microsoft.com/office/drawing/2014/main" id="{0D2C5ABC-00D7-453C-9066-2628544E1A79}"/>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79000"/>
                    </a14:imgEffect>
                  </a14:imgLayer>
                </a14:imgProps>
              </a:ext>
            </a:extLst>
          </a:blip>
          <a:srcRect r="79113"/>
          <a:stretch/>
        </p:blipFill>
        <p:spPr>
          <a:xfrm>
            <a:off x="8321329" y="404877"/>
            <a:ext cx="436591" cy="407348"/>
          </a:xfrm>
          <a:prstGeom prst="rect">
            <a:avLst/>
          </a:prstGeom>
          <a:ln w="12700">
            <a:miter lim="400000"/>
          </a:ln>
        </p:spPr>
      </p:pic>
    </p:spTree>
    <p:extLst>
      <p:ext uri="{BB962C8B-B14F-4D97-AF65-F5344CB8AC3E}">
        <p14:creationId xmlns:p14="http://schemas.microsoft.com/office/powerpoint/2010/main" val="289310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vbrytare 7">
    <p:bg>
      <p:bgPr>
        <a:solidFill>
          <a:schemeClr val="tx2"/>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tx1"/>
                </a:solidFill>
                <a:latin typeface="+mn-lt"/>
              </a:defRPr>
            </a:lvl1pPr>
          </a:lstStyle>
          <a:p>
            <a:r>
              <a:rPr lang="sv-SE"/>
              <a:t>Avbrytare</a:t>
            </a:r>
          </a:p>
        </p:txBody>
      </p:sp>
      <p:pic>
        <p:nvPicPr>
          <p:cNvPr id="6" name="Partsrådet_Logo_LeftAligned-White.png" descr="Partsrådet_Logo_LeftAligned-White.png">
            <a:extLst>
              <a:ext uri="{FF2B5EF4-FFF2-40B4-BE49-F238E27FC236}">
                <a16:creationId xmlns:a16="http://schemas.microsoft.com/office/drawing/2014/main" id="{C81053A6-3B6D-4D39-97B3-B9C9D9D45281}"/>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79000"/>
                    </a14:imgEffect>
                  </a14:imgLayer>
                </a14:imgProps>
              </a:ext>
            </a:extLst>
          </a:blip>
          <a:srcRect r="79113"/>
          <a:stretch/>
        </p:blipFill>
        <p:spPr>
          <a:xfrm>
            <a:off x="8321329" y="404877"/>
            <a:ext cx="436591" cy="407348"/>
          </a:xfrm>
          <a:prstGeom prst="rect">
            <a:avLst/>
          </a:prstGeom>
          <a:ln w="12700">
            <a:miter lim="400000"/>
          </a:ln>
        </p:spPr>
      </p:pic>
    </p:spTree>
    <p:extLst>
      <p:ext uri="{BB962C8B-B14F-4D97-AF65-F5344CB8AC3E}">
        <p14:creationId xmlns:p14="http://schemas.microsoft.com/office/powerpoint/2010/main" val="119256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typbild 2">
    <p:bg>
      <p:bgPr>
        <a:solidFill>
          <a:schemeClr val="accent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102253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Innehåll i punktform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8" y="683279"/>
            <a:ext cx="7491011"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1010"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87475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itatbild 1">
    <p:bg>
      <p:bgPr>
        <a:solidFill>
          <a:schemeClr val="accent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9" name="Platshållare för text 2">
            <a:extLst>
              <a:ext uri="{FF2B5EF4-FFF2-40B4-BE49-F238E27FC236}">
                <a16:creationId xmlns:a16="http://schemas.microsoft.com/office/drawing/2014/main" id="{3E29A2F4-7F84-4ECF-A578-A920BE002EA4}"/>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13" name="Platshållare för text 2">
            <a:extLst>
              <a:ext uri="{FF2B5EF4-FFF2-40B4-BE49-F238E27FC236}">
                <a16:creationId xmlns:a16="http://schemas.microsoft.com/office/drawing/2014/main" id="{D5909679-0598-4A07-BD5F-51F3EE5CD6D0}"/>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31194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itatbild 2">
    <p:bg>
      <p:bgPr>
        <a:solidFill>
          <a:schemeClr val="accent2"/>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A2D9DF19-7FE1-4C9A-A701-CEE557174965}"/>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C5E76910-A05C-416D-92C6-9374781F1790}"/>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20322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itatbild 3">
    <p:bg>
      <p:bgPr>
        <a:solidFill>
          <a:schemeClr val="accent3"/>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23D23DE5-6E57-46B2-BD40-5D625660CCC3}"/>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489CF1CB-8891-4D17-A776-85D8C1C32E9F}"/>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6038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itatbild 4">
    <p:bg>
      <p:bgPr>
        <a:solidFill>
          <a:schemeClr val="accent4"/>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3A70012C-7E3E-4FDC-83AE-87DB0503AD32}"/>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7FE8000D-C76C-4B09-9D84-78E4E37DB042}"/>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42667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itatbild 5">
    <p:bg>
      <p:bgPr>
        <a:solidFill>
          <a:schemeClr val="accent5"/>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9F2C7526-F385-47F5-A928-EEC81EAB69A3}"/>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B529E9F4-7E8B-4FF9-A864-B5E38BD8667C}"/>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349809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itatbild 6">
    <p:bg>
      <p:bgPr>
        <a:solidFill>
          <a:schemeClr val="accent6"/>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DC4574C-0880-4191-8113-FA7E050F7C68}"/>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tx1"/>
                </a:solidFill>
                <a:latin typeface="+mn-lt"/>
              </a:defRPr>
            </a:lvl1pPr>
          </a:lstStyle>
          <a:p>
            <a:r>
              <a:rPr lang="sv-SE"/>
              <a:t>Citat</a:t>
            </a:r>
          </a:p>
        </p:txBody>
      </p:sp>
      <p:pic>
        <p:nvPicPr>
          <p:cNvPr id="8" name="Picture 5">
            <a:extLst>
              <a:ext uri="{FF2B5EF4-FFF2-40B4-BE49-F238E27FC236}">
                <a16:creationId xmlns:a16="http://schemas.microsoft.com/office/drawing/2014/main" id="{854575EE-B171-45C7-9DD1-FF25DCCB9F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text 2">
            <a:extLst>
              <a:ext uri="{FF2B5EF4-FFF2-40B4-BE49-F238E27FC236}">
                <a16:creationId xmlns:a16="http://schemas.microsoft.com/office/drawing/2014/main" id="{C5C68474-8AEB-48E8-AD1F-1AA13AB62C2C}"/>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tx1"/>
                </a:solidFill>
                <a:latin typeface="+mj-lt"/>
              </a:defRPr>
            </a:lvl1pPr>
          </a:lstStyle>
          <a:p>
            <a:pPr lvl="0"/>
            <a:r>
              <a:rPr lang="sv-SE"/>
              <a:t>Namn</a:t>
            </a:r>
          </a:p>
        </p:txBody>
      </p:sp>
      <p:sp>
        <p:nvSpPr>
          <p:cNvPr id="10" name="Platshållare för text 2">
            <a:extLst>
              <a:ext uri="{FF2B5EF4-FFF2-40B4-BE49-F238E27FC236}">
                <a16:creationId xmlns:a16="http://schemas.microsoft.com/office/drawing/2014/main" id="{EB1366B7-7F06-446E-BC7D-CA63689238AB}"/>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tx1"/>
                </a:solidFill>
                <a:latin typeface="+mj-lt"/>
              </a:defRPr>
            </a:lvl1pPr>
          </a:lstStyle>
          <a:p>
            <a:pPr lvl="0"/>
            <a:r>
              <a:rPr lang="sv-SE"/>
              <a:t>Titel</a:t>
            </a:r>
          </a:p>
        </p:txBody>
      </p:sp>
    </p:spTree>
    <p:extLst>
      <p:ext uri="{BB962C8B-B14F-4D97-AF65-F5344CB8AC3E}">
        <p14:creationId xmlns:p14="http://schemas.microsoft.com/office/powerpoint/2010/main" val="428015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itatbild 7">
    <p:bg>
      <p:bgPr>
        <a:solidFill>
          <a:schemeClr val="tx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1E78EF1-091D-4471-AA10-8FEF554E1030}"/>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tx1"/>
                </a:solidFill>
                <a:latin typeface="+mn-lt"/>
              </a:defRPr>
            </a:lvl1pPr>
          </a:lstStyle>
          <a:p>
            <a:r>
              <a:rPr lang="sv-SE"/>
              <a:t>Citat</a:t>
            </a:r>
          </a:p>
        </p:txBody>
      </p:sp>
      <p:pic>
        <p:nvPicPr>
          <p:cNvPr id="8" name="Picture 5">
            <a:extLst>
              <a:ext uri="{FF2B5EF4-FFF2-40B4-BE49-F238E27FC236}">
                <a16:creationId xmlns:a16="http://schemas.microsoft.com/office/drawing/2014/main" id="{854575EE-B171-45C7-9DD1-FF25DCCB9F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9" name="Platshållare för text 2">
            <a:extLst>
              <a:ext uri="{FF2B5EF4-FFF2-40B4-BE49-F238E27FC236}">
                <a16:creationId xmlns:a16="http://schemas.microsoft.com/office/drawing/2014/main" id="{0BDE95DF-0F7F-462B-B904-079393947398}"/>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tx1"/>
                </a:solidFill>
                <a:latin typeface="+mj-lt"/>
              </a:defRPr>
            </a:lvl1pPr>
          </a:lstStyle>
          <a:p>
            <a:pPr lvl="0"/>
            <a:r>
              <a:rPr lang="sv-SE"/>
              <a:t>Namn</a:t>
            </a:r>
          </a:p>
        </p:txBody>
      </p:sp>
      <p:sp>
        <p:nvSpPr>
          <p:cNvPr id="10" name="Platshållare för text 2">
            <a:extLst>
              <a:ext uri="{FF2B5EF4-FFF2-40B4-BE49-F238E27FC236}">
                <a16:creationId xmlns:a16="http://schemas.microsoft.com/office/drawing/2014/main" id="{BF0277F7-D9AF-44B8-95F9-06F26C0D441A}"/>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tx1"/>
                </a:solidFill>
                <a:latin typeface="+mj-lt"/>
              </a:defRPr>
            </a:lvl1pPr>
          </a:lstStyle>
          <a:p>
            <a:pPr lvl="0"/>
            <a:r>
              <a:rPr lang="sv-SE"/>
              <a:t>Titel</a:t>
            </a:r>
          </a:p>
        </p:txBody>
      </p:sp>
    </p:spTree>
    <p:extLst>
      <p:ext uri="{BB962C8B-B14F-4D97-AF65-F5344CB8AC3E}">
        <p14:creationId xmlns:p14="http://schemas.microsoft.com/office/powerpoint/2010/main" val="233319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vslutningsbild 1">
    <p:bg>
      <p:bgPr>
        <a:solidFill>
          <a:schemeClr val="accent1"/>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3852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vslutningsbild 2">
    <p:bg>
      <p:bgPr>
        <a:solidFill>
          <a:schemeClr val="accent2"/>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38939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vslutningsbild 3">
    <p:bg>
      <p:bgPr>
        <a:solidFill>
          <a:schemeClr val="accent3"/>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325986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Innehåll i punktform 2">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8268"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8268"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266193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vslutningsbild 4">
    <p:bg>
      <p:bgPr>
        <a:solidFill>
          <a:schemeClr val="accent4"/>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6474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vslutningsbild 5">
    <p:bg>
      <p:bgPr>
        <a:solidFill>
          <a:schemeClr val="accent5"/>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3586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vslutningsbild 6">
    <p:bg>
      <p:bgPr>
        <a:solidFill>
          <a:schemeClr val="accent6"/>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D85ABBC8-B596-40D3-94A0-87B2E45AD2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118957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Innehåll i punktform 3">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0125"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80125"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34121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Innehåll i punktform 4">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7382"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87382"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344409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Innehåll i punktform 5">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3754" cy="994172"/>
          </a:xfrm>
        </p:spPr>
        <p:txBody>
          <a:bodyPr anchor="ctr"/>
          <a:lstStyle>
            <a:lvl1pPr>
              <a:defRPr>
                <a:solidFill>
                  <a:schemeClr val="bg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83754"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47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Innehåll i punktform 6">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1011" cy="994172"/>
          </a:xfrm>
        </p:spPr>
        <p:txBody>
          <a:bodyPr anchor="ctr"/>
          <a:lstStyle>
            <a:lvl1pPr>
              <a:defRPr>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1011"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5" name="Picture 9">
            <a:extLst>
              <a:ext uri="{FF2B5EF4-FFF2-40B4-BE49-F238E27FC236}">
                <a16:creationId xmlns:a16="http://schemas.microsoft.com/office/drawing/2014/main" id="{8A26E607-06BB-4F44-83AB-2BBE829140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Tree>
    <p:extLst>
      <p:ext uri="{BB962C8B-B14F-4D97-AF65-F5344CB8AC3E}">
        <p14:creationId xmlns:p14="http://schemas.microsoft.com/office/powerpoint/2010/main" val="34937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Innehåll i punktform 7">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4640" cy="994172"/>
          </a:xfrm>
        </p:spPr>
        <p:txBody>
          <a:bodyPr anchor="ctr"/>
          <a:lstStyle>
            <a:lvl1pPr>
              <a:defRPr>
                <a:solidFill>
                  <a:schemeClr val="tx1"/>
                </a:solidFill>
              </a:defRPr>
            </a:lvl1pPr>
          </a:lstStyle>
          <a:p>
            <a:r>
              <a:rPr lang="sv-SE"/>
              <a:t>Rubrik</a:t>
            </a:r>
          </a:p>
        </p:txBody>
      </p:sp>
      <p:sp>
        <p:nvSpPr>
          <p:cNvPr id="3" name="Platshållare för innehåll 2">
            <a:extLst>
              <a:ext uri="{FF2B5EF4-FFF2-40B4-BE49-F238E27FC236}">
                <a16:creationId xmlns:a16="http://schemas.microsoft.com/office/drawing/2014/main" id="{1E4FFB13-B459-4D9E-B1D0-B6A4F89ABE26}"/>
              </a:ext>
            </a:extLst>
          </p:cNvPr>
          <p:cNvSpPr>
            <a:spLocks noGrp="1"/>
          </p:cNvSpPr>
          <p:nvPr>
            <p:ph idx="1" hasCustomPrompt="1"/>
          </p:nvPr>
        </p:nvSpPr>
        <p:spPr>
          <a:xfrm>
            <a:off x="687789" y="1942428"/>
            <a:ext cx="7494640"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pic>
        <p:nvPicPr>
          <p:cNvPr id="5" name="Picture 9">
            <a:extLst>
              <a:ext uri="{FF2B5EF4-FFF2-40B4-BE49-F238E27FC236}">
                <a16:creationId xmlns:a16="http://schemas.microsoft.com/office/drawing/2014/main" id="{8A26E607-06BB-4F44-83AB-2BBE829140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Tree>
    <p:extLst>
      <p:ext uri="{BB962C8B-B14F-4D97-AF65-F5344CB8AC3E}">
        <p14:creationId xmlns:p14="http://schemas.microsoft.com/office/powerpoint/2010/main" val="30158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i två spalter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90" y="683279"/>
            <a:ext cx="7498267"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6" name="Platshållare för innehåll 2">
            <a:extLst>
              <a:ext uri="{FF2B5EF4-FFF2-40B4-BE49-F238E27FC236}">
                <a16:creationId xmlns:a16="http://schemas.microsoft.com/office/drawing/2014/main" id="{4A5F81A6-FB1F-29E7-9B13-4ACD92A21516}"/>
              </a:ext>
            </a:extLst>
          </p:cNvPr>
          <p:cNvSpPr>
            <a:spLocks noGrp="1"/>
          </p:cNvSpPr>
          <p:nvPr>
            <p:ph idx="12" hasCustomPrompt="1"/>
          </p:nvPr>
        </p:nvSpPr>
        <p:spPr>
          <a:xfrm>
            <a:off x="4572000"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a:extLst>
              <a:ext uri="{FF2B5EF4-FFF2-40B4-BE49-F238E27FC236}">
                <a16:creationId xmlns:a16="http://schemas.microsoft.com/office/drawing/2014/main" id="{B79067EC-B557-D450-F8C3-AF3AFCF30714}"/>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339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 i två spalter 2">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8268"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74B805D6-070A-D420-E245-491E5FF29B08}"/>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3704D6DE-8C13-2967-5A32-832D4B991552}"/>
              </a:ext>
            </a:extLst>
          </p:cNvPr>
          <p:cNvSpPr>
            <a:spLocks noGrp="1"/>
          </p:cNvSpPr>
          <p:nvPr>
            <p:ph idx="14" hasCustomPrompt="1"/>
          </p:nvPr>
        </p:nvSpPr>
        <p:spPr>
          <a:xfrm>
            <a:off x="4572000"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698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 i två spalter 3">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8268"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11BB40EC-C930-ADD5-0A28-BEC53803A975}"/>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ACF8998C-5271-7B42-E9EF-7328ABDADCA5}"/>
              </a:ext>
            </a:extLst>
          </p:cNvPr>
          <p:cNvSpPr>
            <a:spLocks noGrp="1"/>
          </p:cNvSpPr>
          <p:nvPr>
            <p:ph idx="14" hasCustomPrompt="1"/>
          </p:nvPr>
        </p:nvSpPr>
        <p:spPr>
          <a:xfrm>
            <a:off x="4572000" y="1943570"/>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7404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typbild 3">
    <p:bg>
      <p:bgPr>
        <a:solidFill>
          <a:schemeClr val="accent3"/>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299162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nehåll i två spalter 4">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1011"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F8D93A10-392A-DD94-BC7F-0DBC127BDEB5}"/>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480B9779-323F-73EE-1C1D-7C37DF542279}"/>
              </a:ext>
            </a:extLst>
          </p:cNvPr>
          <p:cNvSpPr>
            <a:spLocks noGrp="1"/>
          </p:cNvSpPr>
          <p:nvPr>
            <p:ph idx="14" hasCustomPrompt="1"/>
          </p:nvPr>
        </p:nvSpPr>
        <p:spPr>
          <a:xfrm>
            <a:off x="4564743"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9213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ehåll i två spalter 5">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94640" cy="994172"/>
          </a:xfrm>
        </p:spPr>
        <p:txBody>
          <a:bodyPr anchor="ctr"/>
          <a:lstStyle>
            <a:lvl1pPr>
              <a:defRPr>
                <a:solidFill>
                  <a:schemeClr val="bg1"/>
                </a:solidFill>
              </a:defRPr>
            </a:lvl1pPr>
          </a:lstStyle>
          <a:p>
            <a:r>
              <a:rPr lang="sv-SE"/>
              <a:t>Rubrik</a:t>
            </a:r>
          </a:p>
        </p:txBody>
      </p:sp>
      <p:pic>
        <p:nvPicPr>
          <p:cNvPr id="9" name="Picture 8">
            <a:extLst>
              <a:ext uri="{FF2B5EF4-FFF2-40B4-BE49-F238E27FC236}">
                <a16:creationId xmlns:a16="http://schemas.microsoft.com/office/drawing/2014/main" id="{CD42DF80-2D07-4E2B-A2D5-4FFA816C7E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7" name="Platshållare för innehåll 2">
            <a:extLst>
              <a:ext uri="{FF2B5EF4-FFF2-40B4-BE49-F238E27FC236}">
                <a16:creationId xmlns:a16="http://schemas.microsoft.com/office/drawing/2014/main" id="{CF4E035E-F148-2D46-04CB-5B5973FC3367}"/>
              </a:ext>
            </a:extLst>
          </p:cNvPr>
          <p:cNvSpPr>
            <a:spLocks noGrp="1"/>
          </p:cNvSpPr>
          <p:nvPr>
            <p:ph idx="13" hasCustomPrompt="1"/>
          </p:nvPr>
        </p:nvSpPr>
        <p:spPr>
          <a:xfrm>
            <a:off x="691418"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66FFF63B-E940-D2B9-BA6C-4BBF8A523055}"/>
              </a:ext>
            </a:extLst>
          </p:cNvPr>
          <p:cNvSpPr>
            <a:spLocks noGrp="1"/>
          </p:cNvSpPr>
          <p:nvPr>
            <p:ph idx="14" hasCustomPrompt="1"/>
          </p:nvPr>
        </p:nvSpPr>
        <p:spPr>
          <a:xfrm>
            <a:off x="4568372" y="1942428"/>
            <a:ext cx="3614057" cy="288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87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ehåll i två spalter 6">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3754"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innehåll 2">
            <a:extLst>
              <a:ext uri="{FF2B5EF4-FFF2-40B4-BE49-F238E27FC236}">
                <a16:creationId xmlns:a16="http://schemas.microsoft.com/office/drawing/2014/main" id="{B0EA98A1-32C5-321E-29A9-65D94A6BEFD8}"/>
              </a:ext>
            </a:extLst>
          </p:cNvPr>
          <p:cNvSpPr>
            <a:spLocks noGrp="1"/>
          </p:cNvSpPr>
          <p:nvPr>
            <p:ph idx="13" hasCustomPrompt="1"/>
          </p:nvPr>
        </p:nvSpPr>
        <p:spPr>
          <a:xfrm>
            <a:off x="691418"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163C369F-16A1-9797-83B6-1BCAD6373661}"/>
              </a:ext>
            </a:extLst>
          </p:cNvPr>
          <p:cNvSpPr>
            <a:spLocks noGrp="1"/>
          </p:cNvSpPr>
          <p:nvPr>
            <p:ph idx="14" hasCustomPrompt="1"/>
          </p:nvPr>
        </p:nvSpPr>
        <p:spPr>
          <a:xfrm>
            <a:off x="4557486"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401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i två spalter 7">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687789" y="683279"/>
            <a:ext cx="7483754"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innehåll 2">
            <a:extLst>
              <a:ext uri="{FF2B5EF4-FFF2-40B4-BE49-F238E27FC236}">
                <a16:creationId xmlns:a16="http://schemas.microsoft.com/office/drawing/2014/main" id="{097EA422-C8A6-E433-3EAE-10D7A2886FA6}"/>
              </a:ext>
            </a:extLst>
          </p:cNvPr>
          <p:cNvSpPr>
            <a:spLocks noGrp="1"/>
          </p:cNvSpPr>
          <p:nvPr>
            <p:ph idx="13" hasCustomPrompt="1"/>
          </p:nvPr>
        </p:nvSpPr>
        <p:spPr>
          <a:xfrm>
            <a:off x="691418"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5492681E-B8AF-C9B5-3290-26AAEA4A870C}"/>
              </a:ext>
            </a:extLst>
          </p:cNvPr>
          <p:cNvSpPr>
            <a:spLocks noGrp="1"/>
          </p:cNvSpPr>
          <p:nvPr>
            <p:ph idx="14" hasCustomPrompt="1"/>
          </p:nvPr>
        </p:nvSpPr>
        <p:spPr>
          <a:xfrm>
            <a:off x="4557486" y="1942428"/>
            <a:ext cx="3614057" cy="288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8909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to- och illustrationsbild 1">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5141"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10" name="Platshållare för innehåll 2">
            <a:extLst>
              <a:ext uri="{FF2B5EF4-FFF2-40B4-BE49-F238E27FC236}">
                <a16:creationId xmlns:a16="http://schemas.microsoft.com/office/drawing/2014/main" id="{2B8098BD-2A4B-9070-3837-235A8CEED23D}"/>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593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to- och illustrationsbild 2">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788770"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34BC6958-31AC-09B9-5476-88ADA5BA47E9}"/>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999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to- och illustrationsbild 3">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1513"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78DD352B-1DB3-F949-535A-E7EEACE3ADF3}"/>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07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to- och illustrationsbild 4">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1513"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F58421C9-4371-0685-7701-E2517891F690}"/>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11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to- och illustrationsbild 5">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29" y="683279"/>
            <a:ext cx="3785141"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B5C150B0-1BE7-DB09-B512-9BF99A0BE910}"/>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0536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to- och illustrationsbild 6">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FE847-BE27-41D1-928A-B450E16FABB3}"/>
              </a:ext>
            </a:extLst>
          </p:cNvPr>
          <p:cNvSpPr>
            <a:spLocks noGrp="1"/>
          </p:cNvSpPr>
          <p:nvPr>
            <p:ph type="title" hasCustomPrompt="1"/>
          </p:nvPr>
        </p:nvSpPr>
        <p:spPr>
          <a:xfrm>
            <a:off x="4390030" y="683279"/>
            <a:ext cx="3777884" cy="994172"/>
          </a:xfrm>
        </p:spPr>
        <p:txBody>
          <a:bodyPr anchor="ctr"/>
          <a:lstStyle>
            <a:lvl1pPr>
              <a:defRPr>
                <a:solidFill>
                  <a:schemeClr val="tx1"/>
                </a:solidFill>
              </a:defRPr>
            </a:lvl1pPr>
          </a:lstStyle>
          <a:p>
            <a:r>
              <a:rPr lang="sv-SE"/>
              <a:t>Rubrik</a:t>
            </a:r>
          </a:p>
        </p:txBody>
      </p:sp>
      <p:pic>
        <p:nvPicPr>
          <p:cNvPr id="6" name="Picture 8">
            <a:extLst>
              <a:ext uri="{FF2B5EF4-FFF2-40B4-BE49-F238E27FC236}">
                <a16:creationId xmlns:a16="http://schemas.microsoft.com/office/drawing/2014/main" id="{9D867053-CF61-4AD5-9D63-5006E6EF66B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1" name="Platshållare för bild 4">
            <a:extLst>
              <a:ext uri="{FF2B5EF4-FFF2-40B4-BE49-F238E27FC236}">
                <a16:creationId xmlns:a16="http://schemas.microsoft.com/office/drawing/2014/main" id="{45B2A4E5-9798-42B9-A004-FA6B31257FDA}"/>
              </a:ext>
            </a:extLst>
          </p:cNvPr>
          <p:cNvSpPr>
            <a:spLocks noGrp="1"/>
          </p:cNvSpPr>
          <p:nvPr>
            <p:ph type="pic" sz="quarter" idx="11"/>
          </p:nvPr>
        </p:nvSpPr>
        <p:spPr>
          <a:xfrm>
            <a:off x="1" y="0"/>
            <a:ext cx="3989696" cy="5143500"/>
          </a:xfrm>
          <a:blipFill>
            <a:blip r:embed="rId3"/>
            <a:stretch>
              <a:fillRect/>
            </a:stretch>
          </a:blipFill>
        </p:spPr>
        <p:txBody>
          <a:bodyPr tIns="1224000"/>
          <a:lstStyle>
            <a:lvl1pPr marL="0" indent="0" algn="ctr">
              <a:buNone/>
              <a:defRPr sz="1200"/>
            </a:lvl1pPr>
          </a:lstStyle>
          <a:p>
            <a:r>
              <a:rPr lang="sv-SE"/>
              <a:t>Klicka på ikonen för att lägga till en bild</a:t>
            </a:r>
          </a:p>
        </p:txBody>
      </p:sp>
      <p:sp>
        <p:nvSpPr>
          <p:cNvPr id="8" name="Platshållare för innehåll 2">
            <a:extLst>
              <a:ext uri="{FF2B5EF4-FFF2-40B4-BE49-F238E27FC236}">
                <a16:creationId xmlns:a16="http://schemas.microsoft.com/office/drawing/2014/main" id="{346FFD18-FDAB-1286-8B5C-A996BC3713E7}"/>
              </a:ext>
            </a:extLst>
          </p:cNvPr>
          <p:cNvSpPr>
            <a:spLocks noGrp="1"/>
          </p:cNvSpPr>
          <p:nvPr>
            <p:ph idx="12" hasCustomPrompt="1"/>
          </p:nvPr>
        </p:nvSpPr>
        <p:spPr>
          <a:xfrm>
            <a:off x="4390117" y="2001899"/>
            <a:ext cx="4503511" cy="2886051"/>
          </a:xfrm>
        </p:spPr>
        <p:txBody>
          <a:bodyPr/>
          <a:lstStyle>
            <a:lvl1pPr>
              <a:spcBef>
                <a:spcPts val="0"/>
              </a:spcBef>
              <a:defRPr sz="140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6709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typbild 4">
    <p:bg>
      <p:bgPr>
        <a:solidFill>
          <a:schemeClr val="accent4"/>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39658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indelare 1">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22" name="Rubrik 1">
            <a:extLst>
              <a:ext uri="{FF2B5EF4-FFF2-40B4-BE49-F238E27FC236}">
                <a16:creationId xmlns:a16="http://schemas.microsoft.com/office/drawing/2014/main" id="{F1F557EB-2552-414A-BB55-BAF72CAEA463}"/>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sp>
        <p:nvSpPr>
          <p:cNvPr id="23" name="Underrubrik 2">
            <a:extLst>
              <a:ext uri="{FF2B5EF4-FFF2-40B4-BE49-F238E27FC236}">
                <a16:creationId xmlns:a16="http://schemas.microsoft.com/office/drawing/2014/main" id="{AAC1B2C8-C476-4905-9F7A-103E5FF0D595}"/>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cxnSp>
        <p:nvCxnSpPr>
          <p:cNvPr id="9" name="Rak koppling 8">
            <a:extLst>
              <a:ext uri="{FF2B5EF4-FFF2-40B4-BE49-F238E27FC236}">
                <a16:creationId xmlns:a16="http://schemas.microsoft.com/office/drawing/2014/main" id="{33960DC2-A84F-97A4-8461-C4ADD7433F33}"/>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5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indelare 2">
    <p:bg>
      <p:bgPr>
        <a:solidFill>
          <a:schemeClr val="accent2"/>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Underrubrik 2">
            <a:extLst>
              <a:ext uri="{FF2B5EF4-FFF2-40B4-BE49-F238E27FC236}">
                <a16:creationId xmlns:a16="http://schemas.microsoft.com/office/drawing/2014/main" id="{110DA491-AD5E-4039-91A8-66F5B9405440}"/>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10" name="Rubrik 1">
            <a:extLst>
              <a:ext uri="{FF2B5EF4-FFF2-40B4-BE49-F238E27FC236}">
                <a16:creationId xmlns:a16="http://schemas.microsoft.com/office/drawing/2014/main" id="{AFD60736-3E70-42D0-999E-FF602D664A75}"/>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A413195B-B990-3639-16A7-D235B9249981}"/>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6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indelare 3">
    <p:bg>
      <p:bgPr>
        <a:solidFill>
          <a:schemeClr val="accent3"/>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Underrubrik 2">
            <a:extLst>
              <a:ext uri="{FF2B5EF4-FFF2-40B4-BE49-F238E27FC236}">
                <a16:creationId xmlns:a16="http://schemas.microsoft.com/office/drawing/2014/main" id="{E84A9E22-4FE9-46C9-BBBC-735197E01E70}"/>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074A74E5-A46B-47D2-8B3A-B968C5948ADB}"/>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BD5DCBFF-BCC5-B7AA-E1BC-440BC5BD2A01}"/>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7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indelare 4">
    <p:bg>
      <p:bgPr>
        <a:solidFill>
          <a:schemeClr val="accent4"/>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Underrubrik 2">
            <a:extLst>
              <a:ext uri="{FF2B5EF4-FFF2-40B4-BE49-F238E27FC236}">
                <a16:creationId xmlns:a16="http://schemas.microsoft.com/office/drawing/2014/main" id="{6BBA7EA3-8DB3-40A1-8DB7-02D3311CC0AF}"/>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94C4EBC9-1802-4F1E-BA22-F92D989E705F}"/>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C3E67481-7FC4-01BE-F274-61A76C359E0C}"/>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71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indelare 5">
    <p:bg>
      <p:bgPr>
        <a:solidFill>
          <a:schemeClr val="accent5"/>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Underrubrik 2">
            <a:extLst>
              <a:ext uri="{FF2B5EF4-FFF2-40B4-BE49-F238E27FC236}">
                <a16:creationId xmlns:a16="http://schemas.microsoft.com/office/drawing/2014/main" id="{EF34E09F-676F-479E-9122-EB461ADF3D72}"/>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590DE3E5-7DF8-4DA1-8C8A-92902D22D714}"/>
              </a:ext>
            </a:extLst>
          </p:cNvPr>
          <p:cNvSpPr>
            <a:spLocks noGrp="1"/>
          </p:cNvSpPr>
          <p:nvPr>
            <p:ph type="ctrTitle" hasCustomPrompt="1"/>
          </p:nvPr>
        </p:nvSpPr>
        <p:spPr>
          <a:xfrm>
            <a:off x="660969" y="1376072"/>
            <a:ext cx="6858000" cy="1182643"/>
          </a:xfrm>
        </p:spPr>
        <p:txBody>
          <a:bodyPr anchor="b"/>
          <a:lstStyle>
            <a:lvl1pPr algn="l">
              <a:defRPr sz="4000">
                <a:solidFill>
                  <a:schemeClr val="bg1"/>
                </a:solidFill>
                <a:latin typeface="+mn-lt"/>
              </a:defRPr>
            </a:lvl1pPr>
          </a:lstStyle>
          <a:p>
            <a:r>
              <a:rPr lang="sv-SE"/>
              <a:t>Kapitel</a:t>
            </a:r>
          </a:p>
        </p:txBody>
      </p:sp>
      <p:cxnSp>
        <p:nvCxnSpPr>
          <p:cNvPr id="8" name="Rak koppling 7">
            <a:extLst>
              <a:ext uri="{FF2B5EF4-FFF2-40B4-BE49-F238E27FC236}">
                <a16:creationId xmlns:a16="http://schemas.microsoft.com/office/drawing/2014/main" id="{2342D117-26ED-1EB8-0EB2-5631E7827D94}"/>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6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indelare 6">
    <p:bg>
      <p:bgPr>
        <a:solidFill>
          <a:schemeClr val="accent6"/>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8" name="Picture 11">
            <a:extLst>
              <a:ext uri="{FF2B5EF4-FFF2-40B4-BE49-F238E27FC236}">
                <a16:creationId xmlns:a16="http://schemas.microsoft.com/office/drawing/2014/main" id="{E18F5F96-F5EF-4307-9468-17F46639F7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2" name="Underrubrik 2">
            <a:extLst>
              <a:ext uri="{FF2B5EF4-FFF2-40B4-BE49-F238E27FC236}">
                <a16:creationId xmlns:a16="http://schemas.microsoft.com/office/drawing/2014/main" id="{5B60E47A-EFF6-43B4-8EAB-3726005F498A}"/>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E0F21C53-689F-4A17-99CC-5AC4CB530A93}"/>
              </a:ext>
            </a:extLst>
          </p:cNvPr>
          <p:cNvSpPr>
            <a:spLocks noGrp="1"/>
          </p:cNvSpPr>
          <p:nvPr>
            <p:ph type="ctrTitle" hasCustomPrompt="1"/>
          </p:nvPr>
        </p:nvSpPr>
        <p:spPr>
          <a:xfrm>
            <a:off x="660969" y="1376072"/>
            <a:ext cx="6858000" cy="1182643"/>
          </a:xfrm>
        </p:spPr>
        <p:txBody>
          <a:bodyPr anchor="b"/>
          <a:lstStyle>
            <a:lvl1pPr algn="l">
              <a:defRPr sz="4000">
                <a:solidFill>
                  <a:schemeClr val="tx1"/>
                </a:solidFill>
                <a:latin typeface="+mn-lt"/>
              </a:defRPr>
            </a:lvl1pPr>
          </a:lstStyle>
          <a:p>
            <a:r>
              <a:rPr lang="sv-SE"/>
              <a:t>Kapitel</a:t>
            </a:r>
          </a:p>
        </p:txBody>
      </p:sp>
      <p:cxnSp>
        <p:nvCxnSpPr>
          <p:cNvPr id="7" name="Rak koppling 6">
            <a:extLst>
              <a:ext uri="{FF2B5EF4-FFF2-40B4-BE49-F238E27FC236}">
                <a16:creationId xmlns:a16="http://schemas.microsoft.com/office/drawing/2014/main" id="{19BEFB37-F6C2-2CBB-5A2D-87AF1D8DF7B8}"/>
              </a:ext>
            </a:extLst>
          </p:cNvPr>
          <p:cNvCxnSpPr/>
          <p:nvPr userDrawn="1"/>
        </p:nvCxnSpPr>
        <p:spPr>
          <a:xfrm>
            <a:off x="695092" y="3044284"/>
            <a:ext cx="464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elindelare 7">
    <p:bg>
      <p:bgPr>
        <a:solidFill>
          <a:schemeClr val="tx2"/>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FBA17746-C696-4540-81F3-B05C5A8BD3E1}"/>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1"/>
            <a:ext cx="9143999" cy="5137915"/>
          </a:xfrm>
          <a:prstGeom prst="rect">
            <a:avLst/>
          </a:prstGeom>
        </p:spPr>
      </p:pic>
      <p:pic>
        <p:nvPicPr>
          <p:cNvPr id="8" name="Picture 11">
            <a:extLst>
              <a:ext uri="{FF2B5EF4-FFF2-40B4-BE49-F238E27FC236}">
                <a16:creationId xmlns:a16="http://schemas.microsoft.com/office/drawing/2014/main" id="{E18F5F96-F5EF-4307-9468-17F46639F7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2" name="Underrubrik 2">
            <a:extLst>
              <a:ext uri="{FF2B5EF4-FFF2-40B4-BE49-F238E27FC236}">
                <a16:creationId xmlns:a16="http://schemas.microsoft.com/office/drawing/2014/main" id="{AACFCD10-06F7-4AF0-9138-1AB4F342A11C}"/>
              </a:ext>
            </a:extLst>
          </p:cNvPr>
          <p:cNvSpPr>
            <a:spLocks noGrp="1"/>
          </p:cNvSpPr>
          <p:nvPr>
            <p:ph type="subTitle" idx="1" hasCustomPrompt="1"/>
          </p:nvPr>
        </p:nvSpPr>
        <p:spPr>
          <a:xfrm>
            <a:off x="676273" y="3384107"/>
            <a:ext cx="6858000" cy="628525"/>
          </a:xfrm>
        </p:spPr>
        <p:txBody>
          <a:bodyPr/>
          <a:lstStyle>
            <a:lvl1pPr marL="0" indent="0" algn="l">
              <a:buNone/>
              <a:defRPr sz="22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sp>
        <p:nvSpPr>
          <p:cNvPr id="9" name="Rubrik 1">
            <a:extLst>
              <a:ext uri="{FF2B5EF4-FFF2-40B4-BE49-F238E27FC236}">
                <a16:creationId xmlns:a16="http://schemas.microsoft.com/office/drawing/2014/main" id="{6FE51ED2-D679-4290-BD8B-97203BA5CD35}"/>
              </a:ext>
            </a:extLst>
          </p:cNvPr>
          <p:cNvSpPr>
            <a:spLocks noGrp="1"/>
          </p:cNvSpPr>
          <p:nvPr>
            <p:ph type="ctrTitle" hasCustomPrompt="1"/>
          </p:nvPr>
        </p:nvSpPr>
        <p:spPr>
          <a:xfrm>
            <a:off x="660969" y="1376072"/>
            <a:ext cx="6858000" cy="1182643"/>
          </a:xfrm>
        </p:spPr>
        <p:txBody>
          <a:bodyPr anchor="b"/>
          <a:lstStyle>
            <a:lvl1pPr algn="l">
              <a:defRPr sz="4000">
                <a:solidFill>
                  <a:schemeClr val="tx1"/>
                </a:solidFill>
                <a:latin typeface="+mn-lt"/>
              </a:defRPr>
            </a:lvl1pPr>
          </a:lstStyle>
          <a:p>
            <a:r>
              <a:rPr lang="sv-SE"/>
              <a:t>Kapitel</a:t>
            </a:r>
          </a:p>
        </p:txBody>
      </p:sp>
      <p:cxnSp>
        <p:nvCxnSpPr>
          <p:cNvPr id="7" name="Rak koppling 6">
            <a:extLst>
              <a:ext uri="{FF2B5EF4-FFF2-40B4-BE49-F238E27FC236}">
                <a16:creationId xmlns:a16="http://schemas.microsoft.com/office/drawing/2014/main" id="{0095E1F5-0B4C-4019-D090-CB84484B6B67}"/>
              </a:ext>
            </a:extLst>
          </p:cNvPr>
          <p:cNvCxnSpPr/>
          <p:nvPr userDrawn="1"/>
        </p:nvCxnSpPr>
        <p:spPr>
          <a:xfrm>
            <a:off x="695092" y="3044284"/>
            <a:ext cx="4646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brytare 1">
    <p:bg>
      <p:bgPr>
        <a:solidFill>
          <a:schemeClr val="accent1"/>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4022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vbrytare 2">
    <p:bg>
      <p:bgPr>
        <a:solidFill>
          <a:schemeClr val="accent2"/>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88664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vbrytare 3">
    <p:bg>
      <p:bgPr>
        <a:solidFill>
          <a:schemeClr val="accent3"/>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225443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typbild 5">
    <p:bg>
      <p:bgPr>
        <a:solidFill>
          <a:schemeClr val="accent5"/>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36328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vbrytare 4">
    <p:bg>
      <p:bgPr>
        <a:solidFill>
          <a:schemeClr val="accent4"/>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18015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vbrytare 5">
    <p:bg>
      <p:bgPr>
        <a:solidFill>
          <a:schemeClr val="accent5"/>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bg1"/>
                </a:solidFill>
                <a:latin typeface="+mn-lt"/>
              </a:defRPr>
            </a:lvl1pPr>
          </a:lstStyle>
          <a:p>
            <a:r>
              <a:rPr lang="sv-SE"/>
              <a:t>Avbrytare</a:t>
            </a:r>
          </a:p>
        </p:txBody>
      </p:sp>
    </p:spTree>
    <p:extLst>
      <p:ext uri="{BB962C8B-B14F-4D97-AF65-F5344CB8AC3E}">
        <p14:creationId xmlns:p14="http://schemas.microsoft.com/office/powerpoint/2010/main" val="36018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brytare 6">
    <p:bg>
      <p:bgPr>
        <a:solidFill>
          <a:schemeClr val="accent6"/>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tx1"/>
                </a:solidFill>
                <a:latin typeface="+mn-lt"/>
              </a:defRPr>
            </a:lvl1pPr>
          </a:lstStyle>
          <a:p>
            <a:r>
              <a:rPr lang="sv-SE"/>
              <a:t>Avbrytare</a:t>
            </a:r>
          </a:p>
        </p:txBody>
      </p:sp>
      <p:pic>
        <p:nvPicPr>
          <p:cNvPr id="6" name="Partsrådet_Logo_LeftAligned-White.png" descr="Partsrådet_Logo_LeftAligned-White.png">
            <a:extLst>
              <a:ext uri="{FF2B5EF4-FFF2-40B4-BE49-F238E27FC236}">
                <a16:creationId xmlns:a16="http://schemas.microsoft.com/office/drawing/2014/main" id="{0D2C5ABC-00D7-453C-9066-2628544E1A79}"/>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79000"/>
                    </a14:imgEffect>
                  </a14:imgLayer>
                </a14:imgProps>
              </a:ext>
            </a:extLst>
          </a:blip>
          <a:srcRect r="79113"/>
          <a:stretch/>
        </p:blipFill>
        <p:spPr>
          <a:xfrm>
            <a:off x="8321329" y="404877"/>
            <a:ext cx="436591" cy="407348"/>
          </a:xfrm>
          <a:prstGeom prst="rect">
            <a:avLst/>
          </a:prstGeom>
          <a:ln w="12700">
            <a:miter lim="400000"/>
          </a:ln>
        </p:spPr>
      </p:pic>
    </p:spTree>
    <p:extLst>
      <p:ext uri="{BB962C8B-B14F-4D97-AF65-F5344CB8AC3E}">
        <p14:creationId xmlns:p14="http://schemas.microsoft.com/office/powerpoint/2010/main" val="245531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vbrytare 7">
    <p:bg>
      <p:bgPr>
        <a:solidFill>
          <a:schemeClr val="tx2"/>
        </a:solidFill>
        <a:effectLst/>
      </p:bgPr>
    </p:bg>
    <p:spTree>
      <p:nvGrpSpPr>
        <p:cNvPr id="1" name=""/>
        <p:cNvGrpSpPr/>
        <p:nvPr/>
      </p:nvGrpSpPr>
      <p:grpSpPr>
        <a:xfrm>
          <a:off x="0" y="0"/>
          <a:ext cx="0" cy="0"/>
          <a:chOff x="0" y="0"/>
          <a:chExt cx="0" cy="0"/>
        </a:xfrm>
      </p:grpSpPr>
      <p:pic>
        <p:nvPicPr>
          <p:cNvPr id="10" name="Partsradet_national_museum__DSF0863.jpg" descr="Partsradet_national_museum__DSF0863.jpg">
            <a:extLst>
              <a:ext uri="{FF2B5EF4-FFF2-40B4-BE49-F238E27FC236}">
                <a16:creationId xmlns:a16="http://schemas.microsoft.com/office/drawing/2014/main" id="{CC05954A-3EB9-45EE-9A57-AF4F8E630916}"/>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9144000" cy="5143501"/>
          </a:xfrm>
          <a:prstGeom prst="rect">
            <a:avLst/>
          </a:prstGeom>
          <a:ln w="12700">
            <a:miter lim="400000"/>
          </a:ln>
        </p:spPr>
      </p:pic>
      <p:sp>
        <p:nvSpPr>
          <p:cNvPr id="9" name="Rubrik 1">
            <a:extLst>
              <a:ext uri="{FF2B5EF4-FFF2-40B4-BE49-F238E27FC236}">
                <a16:creationId xmlns:a16="http://schemas.microsoft.com/office/drawing/2014/main" id="{552F24B9-4E31-4CEA-8012-E282CFD7A4E3}"/>
              </a:ext>
            </a:extLst>
          </p:cNvPr>
          <p:cNvSpPr>
            <a:spLocks noGrp="1"/>
          </p:cNvSpPr>
          <p:nvPr>
            <p:ph type="ctrTitle" hasCustomPrompt="1"/>
          </p:nvPr>
        </p:nvSpPr>
        <p:spPr>
          <a:xfrm>
            <a:off x="1143000" y="1980429"/>
            <a:ext cx="6858000" cy="1182643"/>
          </a:xfrm>
        </p:spPr>
        <p:txBody>
          <a:bodyPr anchor="ctr"/>
          <a:lstStyle>
            <a:lvl1pPr algn="ctr">
              <a:defRPr sz="3000">
                <a:solidFill>
                  <a:schemeClr val="tx1"/>
                </a:solidFill>
                <a:latin typeface="+mn-lt"/>
              </a:defRPr>
            </a:lvl1pPr>
          </a:lstStyle>
          <a:p>
            <a:r>
              <a:rPr lang="sv-SE"/>
              <a:t>Avbrytare</a:t>
            </a:r>
          </a:p>
        </p:txBody>
      </p:sp>
      <p:pic>
        <p:nvPicPr>
          <p:cNvPr id="6" name="Partsrådet_Logo_LeftAligned-White.png" descr="Partsrådet_Logo_LeftAligned-White.png">
            <a:extLst>
              <a:ext uri="{FF2B5EF4-FFF2-40B4-BE49-F238E27FC236}">
                <a16:creationId xmlns:a16="http://schemas.microsoft.com/office/drawing/2014/main" id="{C81053A6-3B6D-4D39-97B3-B9C9D9D45281}"/>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79000"/>
                    </a14:imgEffect>
                  </a14:imgLayer>
                </a14:imgProps>
              </a:ext>
            </a:extLst>
          </a:blip>
          <a:srcRect r="79113"/>
          <a:stretch/>
        </p:blipFill>
        <p:spPr>
          <a:xfrm>
            <a:off x="8321329" y="404877"/>
            <a:ext cx="436591" cy="407348"/>
          </a:xfrm>
          <a:prstGeom prst="rect">
            <a:avLst/>
          </a:prstGeom>
          <a:ln w="12700">
            <a:miter lim="400000"/>
          </a:ln>
        </p:spPr>
      </p:pic>
    </p:spTree>
    <p:extLst>
      <p:ext uri="{BB962C8B-B14F-4D97-AF65-F5344CB8AC3E}">
        <p14:creationId xmlns:p14="http://schemas.microsoft.com/office/powerpoint/2010/main" val="3776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itatbild 1">
    <p:bg>
      <p:bgPr>
        <a:solidFill>
          <a:schemeClr val="accent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9" name="Platshållare för text 2">
            <a:extLst>
              <a:ext uri="{FF2B5EF4-FFF2-40B4-BE49-F238E27FC236}">
                <a16:creationId xmlns:a16="http://schemas.microsoft.com/office/drawing/2014/main" id="{3E29A2F4-7F84-4ECF-A578-A920BE002EA4}"/>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13" name="Platshållare för text 2">
            <a:extLst>
              <a:ext uri="{FF2B5EF4-FFF2-40B4-BE49-F238E27FC236}">
                <a16:creationId xmlns:a16="http://schemas.microsoft.com/office/drawing/2014/main" id="{D5909679-0598-4A07-BD5F-51F3EE5CD6D0}"/>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307213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itatbild 2">
    <p:bg>
      <p:bgPr>
        <a:solidFill>
          <a:schemeClr val="accent2"/>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A2D9DF19-7FE1-4C9A-A701-CEE557174965}"/>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C5E76910-A05C-416D-92C6-9374781F1790}"/>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61418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tatbild 3">
    <p:bg>
      <p:bgPr>
        <a:solidFill>
          <a:schemeClr val="accent3"/>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23D23DE5-6E57-46B2-BD40-5D625660CCC3}"/>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489CF1CB-8891-4D17-A776-85D8C1C32E9F}"/>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152222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itatbild 4">
    <p:bg>
      <p:bgPr>
        <a:solidFill>
          <a:schemeClr val="accent4"/>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3A70012C-7E3E-4FDC-83AE-87DB0503AD32}"/>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7FE8000D-C76C-4B09-9D84-78E4E37DB042}"/>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287455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itatbild 5">
    <p:bg>
      <p:bgPr>
        <a:solidFill>
          <a:schemeClr val="accent5"/>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A868234-1414-4447-94FC-3E0D50AE09A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pic>
        <p:nvPicPr>
          <p:cNvPr id="7" name="Picture 11">
            <a:extLst>
              <a:ext uri="{FF2B5EF4-FFF2-40B4-BE49-F238E27FC236}">
                <a16:creationId xmlns:a16="http://schemas.microsoft.com/office/drawing/2014/main" id="{65B4F114-6C2C-489F-8305-4A27488285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bg1"/>
                </a:solidFill>
                <a:latin typeface="+mn-lt"/>
              </a:defRPr>
            </a:lvl1pPr>
          </a:lstStyle>
          <a:p>
            <a:r>
              <a:rPr lang="sv-SE"/>
              <a:t>Citat</a:t>
            </a:r>
          </a:p>
        </p:txBody>
      </p:sp>
      <p:sp>
        <p:nvSpPr>
          <p:cNvPr id="8" name="Platshållare för text 2">
            <a:extLst>
              <a:ext uri="{FF2B5EF4-FFF2-40B4-BE49-F238E27FC236}">
                <a16:creationId xmlns:a16="http://schemas.microsoft.com/office/drawing/2014/main" id="{9F2C7526-F385-47F5-A928-EEC81EAB69A3}"/>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bg1"/>
                </a:solidFill>
                <a:latin typeface="+mj-lt"/>
              </a:defRPr>
            </a:lvl1pPr>
          </a:lstStyle>
          <a:p>
            <a:pPr lvl="0"/>
            <a:r>
              <a:rPr lang="sv-SE"/>
              <a:t>Namn</a:t>
            </a:r>
          </a:p>
        </p:txBody>
      </p:sp>
      <p:sp>
        <p:nvSpPr>
          <p:cNvPr id="9" name="Platshållare för text 2">
            <a:extLst>
              <a:ext uri="{FF2B5EF4-FFF2-40B4-BE49-F238E27FC236}">
                <a16:creationId xmlns:a16="http://schemas.microsoft.com/office/drawing/2014/main" id="{B529E9F4-7E8B-4FF9-A864-B5E38BD8667C}"/>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bg1"/>
                </a:solidFill>
                <a:latin typeface="+mj-lt"/>
              </a:defRPr>
            </a:lvl1pPr>
          </a:lstStyle>
          <a:p>
            <a:pPr lvl="0"/>
            <a:r>
              <a:rPr lang="sv-SE"/>
              <a:t>Titel</a:t>
            </a:r>
          </a:p>
        </p:txBody>
      </p:sp>
    </p:spTree>
    <p:extLst>
      <p:ext uri="{BB962C8B-B14F-4D97-AF65-F5344CB8AC3E}">
        <p14:creationId xmlns:p14="http://schemas.microsoft.com/office/powerpoint/2010/main" val="277136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itatbild 6">
    <p:bg>
      <p:bgPr>
        <a:solidFill>
          <a:schemeClr val="accent6"/>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DC4574C-0880-4191-8113-FA7E050F7C68}"/>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tx1"/>
                </a:solidFill>
                <a:latin typeface="+mn-lt"/>
              </a:defRPr>
            </a:lvl1pPr>
          </a:lstStyle>
          <a:p>
            <a:r>
              <a:rPr lang="sv-SE"/>
              <a:t>Citat</a:t>
            </a:r>
          </a:p>
        </p:txBody>
      </p:sp>
      <p:pic>
        <p:nvPicPr>
          <p:cNvPr id="8" name="Picture 5">
            <a:extLst>
              <a:ext uri="{FF2B5EF4-FFF2-40B4-BE49-F238E27FC236}">
                <a16:creationId xmlns:a16="http://schemas.microsoft.com/office/drawing/2014/main" id="{854575EE-B171-45C7-9DD1-FF25DCCB9F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7" name="Platshållare för text 2">
            <a:extLst>
              <a:ext uri="{FF2B5EF4-FFF2-40B4-BE49-F238E27FC236}">
                <a16:creationId xmlns:a16="http://schemas.microsoft.com/office/drawing/2014/main" id="{C5C68474-8AEB-48E8-AD1F-1AA13AB62C2C}"/>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tx1"/>
                </a:solidFill>
                <a:latin typeface="+mj-lt"/>
              </a:defRPr>
            </a:lvl1pPr>
          </a:lstStyle>
          <a:p>
            <a:pPr lvl="0"/>
            <a:r>
              <a:rPr lang="sv-SE"/>
              <a:t>Namn</a:t>
            </a:r>
          </a:p>
        </p:txBody>
      </p:sp>
      <p:sp>
        <p:nvSpPr>
          <p:cNvPr id="10" name="Platshållare för text 2">
            <a:extLst>
              <a:ext uri="{FF2B5EF4-FFF2-40B4-BE49-F238E27FC236}">
                <a16:creationId xmlns:a16="http://schemas.microsoft.com/office/drawing/2014/main" id="{EB1366B7-7F06-446E-BC7D-CA63689238AB}"/>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tx1"/>
                </a:solidFill>
                <a:latin typeface="+mj-lt"/>
              </a:defRPr>
            </a:lvl1pPr>
          </a:lstStyle>
          <a:p>
            <a:pPr lvl="0"/>
            <a:r>
              <a:rPr lang="sv-SE"/>
              <a:t>Titel</a:t>
            </a:r>
          </a:p>
        </p:txBody>
      </p:sp>
    </p:spTree>
    <p:extLst>
      <p:ext uri="{BB962C8B-B14F-4D97-AF65-F5344CB8AC3E}">
        <p14:creationId xmlns:p14="http://schemas.microsoft.com/office/powerpoint/2010/main" val="98232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typbild 6">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70473-8F35-4252-89F7-905051186CD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17475" y="1974551"/>
            <a:ext cx="2291382" cy="1194398"/>
          </a:xfrm>
          <a:prstGeom prst="rect">
            <a:avLst/>
          </a:prstGeom>
        </p:spPr>
      </p:pic>
    </p:spTree>
    <p:extLst>
      <p:ext uri="{BB962C8B-B14F-4D97-AF65-F5344CB8AC3E}">
        <p14:creationId xmlns:p14="http://schemas.microsoft.com/office/powerpoint/2010/main" val="32506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itatbild 7">
    <p:bg>
      <p:bgPr>
        <a:solidFill>
          <a:schemeClr val="tx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1E78EF1-091D-4471-AA10-8FEF554E1030}"/>
              </a:ext>
            </a:extLst>
          </p:cNvPr>
          <p:cNvPicPr>
            <a:picLocks noChangeAspect="1"/>
          </p:cNvPicPr>
          <p:nvPr userDrawn="1"/>
        </p:nvPicPr>
        <p:blipFill>
          <a:blip r:embed="rId2">
            <a:alphaModFix amt="10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4040" y="395421"/>
            <a:ext cx="3467100" cy="5143500"/>
          </a:xfrm>
          <a:prstGeom prst="rect">
            <a:avLst/>
          </a:prstGeom>
        </p:spPr>
      </p:pic>
      <p:sp>
        <p:nvSpPr>
          <p:cNvPr id="12" name="Rubrik 1">
            <a:extLst>
              <a:ext uri="{FF2B5EF4-FFF2-40B4-BE49-F238E27FC236}">
                <a16:creationId xmlns:a16="http://schemas.microsoft.com/office/drawing/2014/main" id="{369B8E43-0359-43CD-A047-150F35C4C102}"/>
              </a:ext>
            </a:extLst>
          </p:cNvPr>
          <p:cNvSpPr>
            <a:spLocks noGrp="1"/>
          </p:cNvSpPr>
          <p:nvPr>
            <p:ph type="ctrTitle" hasCustomPrompt="1"/>
          </p:nvPr>
        </p:nvSpPr>
        <p:spPr>
          <a:xfrm>
            <a:off x="3193575" y="1170662"/>
            <a:ext cx="4804013" cy="2809935"/>
          </a:xfrm>
        </p:spPr>
        <p:txBody>
          <a:bodyPr anchor="ctr"/>
          <a:lstStyle>
            <a:lvl1pPr algn="ctr">
              <a:lnSpc>
                <a:spcPct val="100000"/>
              </a:lnSpc>
              <a:defRPr sz="3000">
                <a:solidFill>
                  <a:schemeClr val="tx1"/>
                </a:solidFill>
                <a:latin typeface="+mn-lt"/>
              </a:defRPr>
            </a:lvl1pPr>
          </a:lstStyle>
          <a:p>
            <a:r>
              <a:rPr lang="sv-SE"/>
              <a:t>Citat</a:t>
            </a:r>
          </a:p>
        </p:txBody>
      </p:sp>
      <p:pic>
        <p:nvPicPr>
          <p:cNvPr id="8" name="Picture 5">
            <a:extLst>
              <a:ext uri="{FF2B5EF4-FFF2-40B4-BE49-F238E27FC236}">
                <a16:creationId xmlns:a16="http://schemas.microsoft.com/office/drawing/2014/main" id="{854575EE-B171-45C7-9DD1-FF25DCCB9F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9" name="Platshållare för text 2">
            <a:extLst>
              <a:ext uri="{FF2B5EF4-FFF2-40B4-BE49-F238E27FC236}">
                <a16:creationId xmlns:a16="http://schemas.microsoft.com/office/drawing/2014/main" id="{0BDE95DF-0F7F-462B-B904-079393947398}"/>
              </a:ext>
            </a:extLst>
          </p:cNvPr>
          <p:cNvSpPr>
            <a:spLocks noGrp="1"/>
          </p:cNvSpPr>
          <p:nvPr>
            <p:ph type="body" sz="quarter" idx="10" hasCustomPrompt="1"/>
          </p:nvPr>
        </p:nvSpPr>
        <p:spPr>
          <a:xfrm>
            <a:off x="756746" y="4227552"/>
            <a:ext cx="2629212" cy="341312"/>
          </a:xfrm>
        </p:spPr>
        <p:txBody>
          <a:bodyPr anchor="b"/>
          <a:lstStyle>
            <a:lvl1pPr marL="0" indent="0">
              <a:buNone/>
              <a:defRPr sz="1200" b="1">
                <a:solidFill>
                  <a:schemeClr val="tx1"/>
                </a:solidFill>
                <a:latin typeface="+mj-lt"/>
              </a:defRPr>
            </a:lvl1pPr>
          </a:lstStyle>
          <a:p>
            <a:pPr lvl="0"/>
            <a:r>
              <a:rPr lang="sv-SE"/>
              <a:t>Namn</a:t>
            </a:r>
          </a:p>
        </p:txBody>
      </p:sp>
      <p:sp>
        <p:nvSpPr>
          <p:cNvPr id="10" name="Platshållare för text 2">
            <a:extLst>
              <a:ext uri="{FF2B5EF4-FFF2-40B4-BE49-F238E27FC236}">
                <a16:creationId xmlns:a16="http://schemas.microsoft.com/office/drawing/2014/main" id="{BF0277F7-D9AF-44B8-95F9-06F26C0D441A}"/>
              </a:ext>
            </a:extLst>
          </p:cNvPr>
          <p:cNvSpPr>
            <a:spLocks noGrp="1"/>
          </p:cNvSpPr>
          <p:nvPr>
            <p:ph type="body" sz="quarter" idx="11" hasCustomPrompt="1"/>
          </p:nvPr>
        </p:nvSpPr>
        <p:spPr>
          <a:xfrm>
            <a:off x="756746" y="4577064"/>
            <a:ext cx="2629212" cy="341312"/>
          </a:xfrm>
        </p:spPr>
        <p:txBody>
          <a:bodyPr anchor="t"/>
          <a:lstStyle>
            <a:lvl1pPr marL="0" indent="0">
              <a:buNone/>
              <a:defRPr sz="1000" b="0">
                <a:solidFill>
                  <a:schemeClr val="tx1"/>
                </a:solidFill>
                <a:latin typeface="+mj-lt"/>
              </a:defRPr>
            </a:lvl1pPr>
          </a:lstStyle>
          <a:p>
            <a:pPr lvl="0"/>
            <a:r>
              <a:rPr lang="sv-SE"/>
              <a:t>Titel</a:t>
            </a:r>
          </a:p>
        </p:txBody>
      </p:sp>
    </p:spTree>
    <p:extLst>
      <p:ext uri="{BB962C8B-B14F-4D97-AF65-F5344CB8AC3E}">
        <p14:creationId xmlns:p14="http://schemas.microsoft.com/office/powerpoint/2010/main" val="425944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lutningsbild 1">
    <p:bg>
      <p:bgPr>
        <a:solidFill>
          <a:schemeClr val="accent1"/>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91850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lutningsbild 2">
    <p:bg>
      <p:bgPr>
        <a:solidFill>
          <a:schemeClr val="accent2"/>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360113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slutningsbild 3">
    <p:bg>
      <p:bgPr>
        <a:solidFill>
          <a:schemeClr val="accent3"/>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154050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vslutningsbild 4">
    <p:bg>
      <p:bgPr>
        <a:solidFill>
          <a:schemeClr val="accent4"/>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380053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vslutningsbild 5">
    <p:bg>
      <p:bgPr>
        <a:solidFill>
          <a:schemeClr val="accent5"/>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2C64B793-A689-445A-A60E-4E397FD681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21857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vslutningsbild 6">
    <p:bg>
      <p:bgPr>
        <a:solidFill>
          <a:schemeClr val="accent6"/>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D85ABBC8-B596-40D3-94A0-87B2E45AD2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23" y="1444773"/>
            <a:ext cx="2253954" cy="2253954"/>
          </a:xfrm>
          <a:prstGeom prst="rect">
            <a:avLst/>
          </a:prstGeom>
        </p:spPr>
      </p:pic>
    </p:spTree>
    <p:extLst>
      <p:ext uri="{BB962C8B-B14F-4D97-AF65-F5344CB8AC3E}">
        <p14:creationId xmlns:p14="http://schemas.microsoft.com/office/powerpoint/2010/main" val="387749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880851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252413"/>
            <a:ext cx="6800850" cy="3276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602903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09698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bild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06F60-04BA-4E77-A665-7B1883C6BFF1}"/>
              </a:ext>
            </a:extLst>
          </p:cNvPr>
          <p:cNvSpPr>
            <a:spLocks noGrp="1"/>
          </p:cNvSpPr>
          <p:nvPr>
            <p:ph type="ctrTitle" hasCustomPrompt="1"/>
          </p:nvPr>
        </p:nvSpPr>
        <p:spPr>
          <a:xfrm>
            <a:off x="665327" y="1518894"/>
            <a:ext cx="7850929" cy="1085272"/>
          </a:xfrm>
        </p:spPr>
        <p:txBody>
          <a:bodyPr anchor="b"/>
          <a:lstStyle>
            <a:lvl1pPr algn="l">
              <a:defRPr sz="4000">
                <a:solidFill>
                  <a:schemeClr val="bg1"/>
                </a:solidFill>
              </a:defRPr>
            </a:lvl1pPr>
          </a:lstStyle>
          <a:p>
            <a:r>
              <a:rPr lang="sv-SE"/>
              <a:t>Presentationens titel</a:t>
            </a:r>
          </a:p>
        </p:txBody>
      </p:sp>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7850928"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cxnSp>
        <p:nvCxnSpPr>
          <p:cNvPr id="11" name="Rak koppling 10">
            <a:extLst>
              <a:ext uri="{FF2B5EF4-FFF2-40B4-BE49-F238E27FC236}">
                <a16:creationId xmlns:a16="http://schemas.microsoft.com/office/drawing/2014/main" id="{04A55836-6FCB-25C0-7D88-F4CFA798ABEF}"/>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74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937243" y="357187"/>
            <a:ext cx="3571875" cy="430053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952662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647823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060277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938713" y="1181100"/>
            <a:ext cx="357187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322366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107100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5910262" y="2643187"/>
            <a:ext cx="2776538" cy="2081213"/>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5910262" y="423862"/>
            <a:ext cx="2776538" cy="2081213"/>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452438" y="423862"/>
            <a:ext cx="5314950"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559849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14"/>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5305932"/>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9144000" cy="51435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627372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74790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66750" y="862013"/>
            <a:ext cx="7810500" cy="1743075"/>
          </a:xfrm>
          <a:prstGeom prst="rect">
            <a:avLst/>
          </a:prstGeom>
        </p:spPr>
        <p:txBody>
          <a:bodyPr anchor="b"/>
          <a:lstStyle>
            <a:lvl1pPr>
              <a:defRPr>
                <a:solidFill>
                  <a:srgbClr val="FFFFFF"/>
                </a:solidFill>
              </a:defRPr>
            </a:lvl1pPr>
          </a:lstStyle>
          <a:p>
            <a:r>
              <a:t>Title Text</a:t>
            </a:r>
          </a:p>
        </p:txBody>
      </p:sp>
      <p:sp>
        <p:nvSpPr>
          <p:cNvPr id="118"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solidFill>
                  <a:srgbClr val="FFFFFF"/>
                </a:solidFill>
              </a:defRPr>
            </a:lvl1pPr>
            <a:lvl2pPr marL="0" indent="0" algn="ctr">
              <a:spcBef>
                <a:spcPts val="0"/>
              </a:spcBef>
              <a:buSzTx/>
              <a:buNone/>
              <a:defRPr sz="2025">
                <a:solidFill>
                  <a:srgbClr val="FFFFFF"/>
                </a:solidFill>
              </a:defRPr>
            </a:lvl2pPr>
            <a:lvl3pPr marL="0" indent="0" algn="ctr">
              <a:spcBef>
                <a:spcPts val="0"/>
              </a:spcBef>
              <a:buSzTx/>
              <a:buNone/>
              <a:defRPr sz="2025">
                <a:solidFill>
                  <a:srgbClr val="FFFFFF"/>
                </a:solidFill>
              </a:defRPr>
            </a:lvl3pPr>
            <a:lvl4pPr marL="0" indent="0" algn="ctr">
              <a:spcBef>
                <a:spcPts val="0"/>
              </a:spcBef>
              <a:buSzTx/>
              <a:buNone/>
              <a:defRPr sz="2025">
                <a:solidFill>
                  <a:srgbClr val="FFFFFF"/>
                </a:solidFill>
              </a:defRPr>
            </a:lvl4pPr>
            <a:lvl5pPr marL="0" indent="0" algn="ctr">
              <a:spcBef>
                <a:spcPts val="0"/>
              </a:spcBef>
              <a:buSzTx/>
              <a:buNone/>
              <a:defRPr sz="2025">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548386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bild 2">
    <p:bg>
      <p:bgPr>
        <a:solidFill>
          <a:schemeClr val="accent2"/>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58A23576-70FA-417E-948F-08DB3C8AEFC1}"/>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14224C93-ECDC-F34D-8B2C-2FCF902B5213}"/>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96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_Title &amp; Subtitl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666750" y="862013"/>
            <a:ext cx="7810500" cy="1743075"/>
          </a:xfrm>
          <a:prstGeom prst="rect">
            <a:avLst/>
          </a:prstGeom>
        </p:spPr>
        <p:txBody>
          <a:bodyPr anchor="b"/>
          <a:lstStyle>
            <a:lvl1pPr algn="l" defTabSz="308074">
              <a:lnSpc>
                <a:spcPct val="80000"/>
              </a:lnSpc>
              <a:defRPr>
                <a:latin typeface="Volte Medium"/>
                <a:ea typeface="Volte Medium"/>
                <a:cs typeface="Volte Medium"/>
                <a:sym typeface="Volte Medium"/>
              </a:defRPr>
            </a:lvl1pPr>
          </a:lstStyle>
          <a:p>
            <a:r>
              <a:t>Title Text</a:t>
            </a:r>
          </a:p>
        </p:txBody>
      </p:sp>
      <p:sp>
        <p:nvSpPr>
          <p:cNvPr id="127"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atin typeface="Volte"/>
                <a:ea typeface="Volte"/>
                <a:cs typeface="Volte"/>
                <a:sym typeface="Volte"/>
              </a:defRPr>
            </a:lvl1pPr>
            <a:lvl2pPr marL="0" indent="0" algn="ctr">
              <a:spcBef>
                <a:spcPts val="0"/>
              </a:spcBef>
              <a:buSzTx/>
              <a:buNone/>
              <a:defRPr sz="2025">
                <a:latin typeface="Volte"/>
                <a:ea typeface="Volte"/>
                <a:cs typeface="Volte"/>
                <a:sym typeface="Volte"/>
              </a:defRPr>
            </a:lvl2pPr>
            <a:lvl3pPr marL="0" indent="0" algn="ctr">
              <a:spcBef>
                <a:spcPts val="0"/>
              </a:spcBef>
              <a:buSzTx/>
              <a:buNone/>
              <a:defRPr sz="2025">
                <a:latin typeface="Volte"/>
                <a:ea typeface="Volte"/>
                <a:cs typeface="Volte"/>
                <a:sym typeface="Volte"/>
              </a:defRPr>
            </a:lvl3pPr>
            <a:lvl4pPr marL="0" indent="0" algn="ctr">
              <a:spcBef>
                <a:spcPts val="0"/>
              </a:spcBef>
              <a:buSzTx/>
              <a:buNone/>
              <a:defRPr sz="2025">
                <a:latin typeface="Volte"/>
                <a:ea typeface="Volte"/>
                <a:cs typeface="Volte"/>
                <a:sym typeface="Volte"/>
              </a:defRPr>
            </a:lvl4pPr>
            <a:lvl5pPr marL="0" indent="0" algn="ctr">
              <a:spcBef>
                <a:spcPts val="0"/>
              </a:spcBef>
              <a:buSzTx/>
              <a:buNone/>
              <a:defRPr sz="2025">
                <a:latin typeface="Volte"/>
                <a:ea typeface="Volte"/>
                <a:cs typeface="Volte"/>
                <a:sym typeface="Volte"/>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4490866" y="4905375"/>
            <a:ext cx="237244" cy="241092"/>
          </a:xfrm>
          <a:prstGeom prst="rect">
            <a:avLst/>
          </a:prstGeom>
        </p:spPr>
        <p:txBody>
          <a:bodyPr/>
          <a:lstStyle>
            <a:lvl1pPr>
              <a:defRPr>
                <a:latin typeface="Volte Light"/>
                <a:ea typeface="Volte Light"/>
                <a:cs typeface="Volte Light"/>
                <a:sym typeface="Volte Light"/>
              </a:defRPr>
            </a:lvl1pPr>
          </a:lstStyle>
          <a:p>
            <a:fld id="{86CB4B4D-7CA3-9044-876B-883B54F8677D}" type="slidenum">
              <a:t>‹#›</a:t>
            </a:fld>
            <a:endParaRPr/>
          </a:p>
        </p:txBody>
      </p:sp>
    </p:spTree>
    <p:extLst>
      <p:ext uri="{BB962C8B-B14F-4D97-AF65-F5344CB8AC3E}">
        <p14:creationId xmlns:p14="http://schemas.microsoft.com/office/powerpoint/2010/main" val="131219484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typbild 1">
    <p:bg>
      <p:bgPr>
        <a:solidFill>
          <a:schemeClr val="accent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38324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ogotypbild 2">
    <p:bg>
      <p:bgPr>
        <a:solidFill>
          <a:schemeClr val="accent2"/>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363128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gotypbild 3">
    <p:bg>
      <p:bgPr>
        <a:solidFill>
          <a:schemeClr val="accent3"/>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409015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ogotypbild 4">
    <p:bg>
      <p:bgPr>
        <a:solidFill>
          <a:schemeClr val="accent4"/>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218022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ogotypbild 5">
    <p:bg>
      <p:bgPr>
        <a:solidFill>
          <a:schemeClr val="accent5"/>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3CC7B-1DE9-46F0-85EC-58C5536D5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7475" y="1979155"/>
            <a:ext cx="2282546" cy="1189794"/>
          </a:xfrm>
          <a:prstGeom prst="rect">
            <a:avLst/>
          </a:prstGeom>
          <a:noFill/>
        </p:spPr>
      </p:pic>
    </p:spTree>
    <p:extLst>
      <p:ext uri="{BB962C8B-B14F-4D97-AF65-F5344CB8AC3E}">
        <p14:creationId xmlns:p14="http://schemas.microsoft.com/office/powerpoint/2010/main" val="16152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gotypbild 6">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70473-8F35-4252-89F7-905051186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7475" y="1974551"/>
            <a:ext cx="2291382" cy="1194398"/>
          </a:xfrm>
          <a:prstGeom prst="rect">
            <a:avLst/>
          </a:prstGeom>
        </p:spPr>
      </p:pic>
    </p:spTree>
    <p:extLst>
      <p:ext uri="{BB962C8B-B14F-4D97-AF65-F5344CB8AC3E}">
        <p14:creationId xmlns:p14="http://schemas.microsoft.com/office/powerpoint/2010/main" val="155299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bild 1">
    <p:bg>
      <p:bgPr>
        <a:solidFill>
          <a:schemeClr val="accent1"/>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8" name="Line">
            <a:extLst>
              <a:ext uri="{FF2B5EF4-FFF2-40B4-BE49-F238E27FC236}">
                <a16:creationId xmlns:a16="http://schemas.microsoft.com/office/drawing/2014/main" id="{752E95EE-36FC-438F-A8A1-25A463B56CEE}"/>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A00CF32E-C6B1-4A09-95B3-5E01A8B67C50}"/>
              </a:ext>
            </a:extLst>
          </p:cNvPr>
          <p:cNvSpPr>
            <a:spLocks noGrp="1"/>
          </p:cNvSpPr>
          <p:nvPr>
            <p:ph type="ctrTitle"/>
          </p:nvPr>
        </p:nvSpPr>
        <p:spPr>
          <a:xfrm>
            <a:off x="665328" y="1518894"/>
            <a:ext cx="6858000" cy="1085272"/>
          </a:xfrm>
        </p:spPr>
        <p:txBody>
          <a:bodyPr anchor="b"/>
          <a:lstStyle>
            <a:lvl1pPr algn="l">
              <a:defRPr sz="4000">
                <a:solidFill>
                  <a:schemeClr val="bg1"/>
                </a:solidFill>
              </a:defRPr>
            </a:lvl1pPr>
          </a:lstStyle>
          <a:p>
            <a:r>
              <a:rPr lang="en-GB"/>
              <a:t>Click to edit Master title style</a:t>
            </a:r>
            <a:endParaRPr lang="sv-SE"/>
          </a:p>
        </p:txBody>
      </p:sp>
    </p:spTree>
    <p:extLst>
      <p:ext uri="{BB962C8B-B14F-4D97-AF65-F5344CB8AC3E}">
        <p14:creationId xmlns:p14="http://schemas.microsoft.com/office/powerpoint/2010/main" val="101917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bild 2">
    <p:bg>
      <p:bgPr>
        <a:solidFill>
          <a:schemeClr val="accent2"/>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8" name="Line">
            <a:extLst>
              <a:ext uri="{FF2B5EF4-FFF2-40B4-BE49-F238E27FC236}">
                <a16:creationId xmlns:a16="http://schemas.microsoft.com/office/drawing/2014/main" id="{752E95EE-36FC-438F-A8A1-25A463B56CEE}"/>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40011C94-AFCF-4736-A989-31E97D375A9B}"/>
              </a:ext>
            </a:extLst>
          </p:cNvPr>
          <p:cNvSpPr>
            <a:spLocks noGrp="1"/>
          </p:cNvSpPr>
          <p:nvPr>
            <p:ph type="ctrTitle"/>
          </p:nvPr>
        </p:nvSpPr>
        <p:spPr>
          <a:xfrm>
            <a:off x="665328" y="1518894"/>
            <a:ext cx="6858000" cy="1085272"/>
          </a:xfrm>
        </p:spPr>
        <p:txBody>
          <a:bodyPr anchor="b"/>
          <a:lstStyle>
            <a:lvl1pPr algn="l">
              <a:defRPr sz="4000">
                <a:solidFill>
                  <a:schemeClr val="bg1"/>
                </a:solidFill>
              </a:defRPr>
            </a:lvl1pPr>
          </a:lstStyle>
          <a:p>
            <a:r>
              <a:rPr lang="en-GB"/>
              <a:t>Click to edit Master title style</a:t>
            </a:r>
            <a:endParaRPr lang="sv-SE"/>
          </a:p>
        </p:txBody>
      </p:sp>
    </p:spTree>
    <p:extLst>
      <p:ext uri="{BB962C8B-B14F-4D97-AF65-F5344CB8AC3E}">
        <p14:creationId xmlns:p14="http://schemas.microsoft.com/office/powerpoint/2010/main" val="4691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bild 3">
    <p:bg>
      <p:bgPr>
        <a:solidFill>
          <a:schemeClr val="accent3"/>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8" name="Line">
            <a:extLst>
              <a:ext uri="{FF2B5EF4-FFF2-40B4-BE49-F238E27FC236}">
                <a16:creationId xmlns:a16="http://schemas.microsoft.com/office/drawing/2014/main" id="{752E95EE-36FC-438F-A8A1-25A463B56CEE}"/>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5993CACA-6BBF-40E2-88D1-29CB212CCABE}"/>
              </a:ext>
            </a:extLst>
          </p:cNvPr>
          <p:cNvSpPr>
            <a:spLocks noGrp="1"/>
          </p:cNvSpPr>
          <p:nvPr>
            <p:ph type="ctrTitle"/>
          </p:nvPr>
        </p:nvSpPr>
        <p:spPr>
          <a:xfrm>
            <a:off x="665328" y="1518894"/>
            <a:ext cx="6858000" cy="1085272"/>
          </a:xfrm>
        </p:spPr>
        <p:txBody>
          <a:bodyPr anchor="b"/>
          <a:lstStyle>
            <a:lvl1pPr algn="l">
              <a:defRPr sz="4000">
                <a:solidFill>
                  <a:schemeClr val="bg1"/>
                </a:solidFill>
              </a:defRPr>
            </a:lvl1pPr>
          </a:lstStyle>
          <a:p>
            <a:r>
              <a:rPr lang="en-GB"/>
              <a:t>Click to edit Master title style</a:t>
            </a:r>
            <a:endParaRPr lang="sv-SE"/>
          </a:p>
        </p:txBody>
      </p:sp>
    </p:spTree>
    <p:extLst>
      <p:ext uri="{BB962C8B-B14F-4D97-AF65-F5344CB8AC3E}">
        <p14:creationId xmlns:p14="http://schemas.microsoft.com/office/powerpoint/2010/main" val="35582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bild 3">
    <p:bg>
      <p:bgPr>
        <a:solidFill>
          <a:schemeClr val="accent3"/>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och/eller datum</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7" name="Rubrik 1">
            <a:extLst>
              <a:ext uri="{FF2B5EF4-FFF2-40B4-BE49-F238E27FC236}">
                <a16:creationId xmlns:a16="http://schemas.microsoft.com/office/drawing/2014/main" id="{6CD3601A-D0BC-4FB3-90BE-B3B5948910B9}"/>
              </a:ext>
            </a:extLst>
          </p:cNvPr>
          <p:cNvSpPr>
            <a:spLocks noGrp="1"/>
          </p:cNvSpPr>
          <p:nvPr>
            <p:ph type="ctrTitle" hasCustomPrompt="1"/>
          </p:nvPr>
        </p:nvSpPr>
        <p:spPr>
          <a:xfrm>
            <a:off x="665328" y="1518894"/>
            <a:ext cx="6858000" cy="1085272"/>
          </a:xfrm>
        </p:spPr>
        <p:txBody>
          <a:bodyPr anchor="b"/>
          <a:lstStyle>
            <a:lvl1pPr algn="l">
              <a:defRPr sz="4000">
                <a:solidFill>
                  <a:schemeClr val="bg1"/>
                </a:solidFill>
              </a:defRPr>
            </a:lvl1pPr>
          </a:lstStyle>
          <a:p>
            <a:r>
              <a:rPr lang="sv-SE"/>
              <a:t>Presentationens titel</a:t>
            </a:r>
          </a:p>
        </p:txBody>
      </p:sp>
      <p:cxnSp>
        <p:nvCxnSpPr>
          <p:cNvPr id="9" name="Rak koppling 8">
            <a:extLst>
              <a:ext uri="{FF2B5EF4-FFF2-40B4-BE49-F238E27FC236}">
                <a16:creationId xmlns:a16="http://schemas.microsoft.com/office/drawing/2014/main" id="{E67FC6AA-A795-741D-1862-D8411AB187F5}"/>
              </a:ext>
            </a:extLst>
          </p:cNvPr>
          <p:cNvCxnSpPr/>
          <p:nvPr userDrawn="1"/>
        </p:nvCxnSpPr>
        <p:spPr>
          <a:xfrm>
            <a:off x="695092" y="3044284"/>
            <a:ext cx="4646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bild 4">
    <p:bg>
      <p:bgPr>
        <a:solidFill>
          <a:schemeClr val="accent4"/>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8" name="Line">
            <a:extLst>
              <a:ext uri="{FF2B5EF4-FFF2-40B4-BE49-F238E27FC236}">
                <a16:creationId xmlns:a16="http://schemas.microsoft.com/office/drawing/2014/main" id="{752E95EE-36FC-438F-A8A1-25A463B56CEE}"/>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E2D50213-7BA4-458F-9DE3-3E25C60897B8}"/>
              </a:ext>
            </a:extLst>
          </p:cNvPr>
          <p:cNvSpPr>
            <a:spLocks noGrp="1"/>
          </p:cNvSpPr>
          <p:nvPr>
            <p:ph type="ctrTitle"/>
          </p:nvPr>
        </p:nvSpPr>
        <p:spPr>
          <a:xfrm>
            <a:off x="665328" y="1518894"/>
            <a:ext cx="6858000" cy="1085272"/>
          </a:xfrm>
        </p:spPr>
        <p:txBody>
          <a:bodyPr anchor="b"/>
          <a:lstStyle>
            <a:lvl1pPr algn="l">
              <a:defRPr sz="4000">
                <a:solidFill>
                  <a:schemeClr val="bg1"/>
                </a:solidFill>
              </a:defRPr>
            </a:lvl1pPr>
          </a:lstStyle>
          <a:p>
            <a:r>
              <a:rPr lang="en-GB"/>
              <a:t>Click to edit Master title style</a:t>
            </a:r>
            <a:endParaRPr lang="sv-SE"/>
          </a:p>
        </p:txBody>
      </p:sp>
    </p:spTree>
    <p:extLst>
      <p:ext uri="{BB962C8B-B14F-4D97-AF65-F5344CB8AC3E}">
        <p14:creationId xmlns:p14="http://schemas.microsoft.com/office/powerpoint/2010/main" val="248413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bild 5">
    <p:bg>
      <p:bgPr>
        <a:solidFill>
          <a:schemeClr val="accent5"/>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latin typeface="+mn-lt"/>
                <a:cs typeface="Arial" panose="020B0604020202020204" pitchFamily="34" charset="0"/>
              </a:rPr>
              <a:t>© www.partsradet.se</a:t>
            </a:r>
          </a:p>
        </p:txBody>
      </p:sp>
      <p:pic>
        <p:nvPicPr>
          <p:cNvPr id="5" name="Partsrådet_Logo_LeftAligned-White.png" descr="Partsrådet_Logo_LeftAligned-White.png">
            <a:extLst>
              <a:ext uri="{FF2B5EF4-FFF2-40B4-BE49-F238E27FC236}">
                <a16:creationId xmlns:a16="http://schemas.microsoft.com/office/drawing/2014/main" id="{0A07C72F-5102-4FD4-ACAC-4F43F743EC3F}"/>
              </a:ext>
            </a:extLst>
          </p:cNvPr>
          <p:cNvPicPr>
            <a:picLocks noChangeAspect="1"/>
          </p:cNvPicPr>
          <p:nvPr userDrawn="1"/>
        </p:nvPicPr>
        <p:blipFill>
          <a:blip r:embed="rId2"/>
          <a:stretch>
            <a:fillRect/>
          </a:stretch>
        </p:blipFill>
        <p:spPr>
          <a:xfrm>
            <a:off x="696249" y="477608"/>
            <a:ext cx="2090230" cy="407348"/>
          </a:xfrm>
          <a:prstGeom prst="rect">
            <a:avLst/>
          </a:prstGeom>
          <a:ln w="12700">
            <a:miter lim="400000"/>
          </a:ln>
        </p:spPr>
      </p:pic>
      <p:sp>
        <p:nvSpPr>
          <p:cNvPr id="8" name="Line">
            <a:extLst>
              <a:ext uri="{FF2B5EF4-FFF2-40B4-BE49-F238E27FC236}">
                <a16:creationId xmlns:a16="http://schemas.microsoft.com/office/drawing/2014/main" id="{752E95EE-36FC-438F-A8A1-25A463B56CEE}"/>
              </a:ext>
            </a:extLst>
          </p:cNvPr>
          <p:cNvSpPr/>
          <p:nvPr userDrawn="1"/>
        </p:nvSpPr>
        <p:spPr>
          <a:xfrm flipV="1">
            <a:off x="693920" y="3040718"/>
            <a:ext cx="471163" cy="1"/>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0E398ECC-949D-4111-B3DD-B57084664CA7}"/>
              </a:ext>
            </a:extLst>
          </p:cNvPr>
          <p:cNvSpPr>
            <a:spLocks noGrp="1"/>
          </p:cNvSpPr>
          <p:nvPr>
            <p:ph type="ctrTitle"/>
          </p:nvPr>
        </p:nvSpPr>
        <p:spPr>
          <a:xfrm>
            <a:off x="665328" y="1518894"/>
            <a:ext cx="6858000" cy="1085272"/>
          </a:xfrm>
        </p:spPr>
        <p:txBody>
          <a:bodyPr anchor="b"/>
          <a:lstStyle>
            <a:lvl1pPr algn="l">
              <a:defRPr sz="4000">
                <a:solidFill>
                  <a:schemeClr val="bg1"/>
                </a:solidFill>
              </a:defRPr>
            </a:lvl1pPr>
          </a:lstStyle>
          <a:p>
            <a:r>
              <a:rPr lang="en-GB"/>
              <a:t>Click to edit Master title style</a:t>
            </a:r>
            <a:endParaRPr lang="sv-SE"/>
          </a:p>
        </p:txBody>
      </p:sp>
    </p:spTree>
    <p:extLst>
      <p:ext uri="{BB962C8B-B14F-4D97-AF65-F5344CB8AC3E}">
        <p14:creationId xmlns:p14="http://schemas.microsoft.com/office/powerpoint/2010/main" val="151911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bild 6">
    <p:bg>
      <p:bgPr>
        <a:solidFill>
          <a:schemeClr val="accent6"/>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998C148-B933-42EC-A4BE-2D0FD5D7EB99}"/>
              </a:ext>
            </a:extLst>
          </p:cNvPr>
          <p:cNvSpPr>
            <a:spLocks noGrp="1"/>
          </p:cNvSpPr>
          <p:nvPr>
            <p:ph type="subTitle" idx="1" hasCustomPrompt="1"/>
          </p:nvPr>
        </p:nvSpPr>
        <p:spPr>
          <a:xfrm>
            <a:off x="665328" y="3383917"/>
            <a:ext cx="6858000" cy="628525"/>
          </a:xfrm>
        </p:spPr>
        <p:txBody>
          <a:bodyPr/>
          <a:lstStyle>
            <a:lvl1pPr marL="0" indent="0" algn="l">
              <a:buNone/>
              <a:defRPr sz="22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a:t>
            </a:r>
          </a:p>
        </p:txBody>
      </p:sp>
      <p:sp>
        <p:nvSpPr>
          <p:cNvPr id="4" name="© www.partsradet.se">
            <a:extLst>
              <a:ext uri="{FF2B5EF4-FFF2-40B4-BE49-F238E27FC236}">
                <a16:creationId xmlns:a16="http://schemas.microsoft.com/office/drawing/2014/main" id="{99453514-7F6E-4460-A86A-F3CD53C65AAF}"/>
              </a:ext>
            </a:extLst>
          </p:cNvPr>
          <p:cNvSpPr txBox="1"/>
          <p:nvPr userDrawn="1"/>
        </p:nvSpPr>
        <p:spPr>
          <a:xfrm>
            <a:off x="700607" y="4571747"/>
            <a:ext cx="880049" cy="12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sz="525">
                <a:solidFill>
                  <a:schemeClr val="tx1"/>
                </a:solidFill>
                <a:latin typeface="+mn-lt"/>
                <a:cs typeface="Arial" panose="020B0604020202020204" pitchFamily="34" charset="0"/>
              </a:rPr>
              <a:t>© www.partsradet.se</a:t>
            </a:r>
          </a:p>
        </p:txBody>
      </p:sp>
      <p:sp>
        <p:nvSpPr>
          <p:cNvPr id="8" name="Line">
            <a:extLst>
              <a:ext uri="{FF2B5EF4-FFF2-40B4-BE49-F238E27FC236}">
                <a16:creationId xmlns:a16="http://schemas.microsoft.com/office/drawing/2014/main" id="{752E95EE-36FC-438F-A8A1-25A463B56CEE}"/>
              </a:ext>
            </a:extLst>
          </p:cNvPr>
          <p:cNvSpPr/>
          <p:nvPr userDrawn="1"/>
        </p:nvSpPr>
        <p:spPr>
          <a:xfrm flipV="1">
            <a:off x="693920" y="3040718"/>
            <a:ext cx="471163" cy="1"/>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7" name="Partsrådet_Logo_LeftAligned-White.png" descr="Partsrådet_Logo_LeftAligned-White.png">
            <a:extLst>
              <a:ext uri="{FF2B5EF4-FFF2-40B4-BE49-F238E27FC236}">
                <a16:creationId xmlns:a16="http://schemas.microsoft.com/office/drawing/2014/main" id="{8CED32C5-CFD3-40B3-AEE7-6A6CE0EEB74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696249" y="477608"/>
            <a:ext cx="2090230" cy="407348"/>
          </a:xfrm>
          <a:prstGeom prst="rect">
            <a:avLst/>
          </a:prstGeom>
          <a:ln w="12700">
            <a:miter lim="400000"/>
          </a:ln>
        </p:spPr>
      </p:pic>
      <p:sp>
        <p:nvSpPr>
          <p:cNvPr id="9" name="Rubrik 1">
            <a:extLst>
              <a:ext uri="{FF2B5EF4-FFF2-40B4-BE49-F238E27FC236}">
                <a16:creationId xmlns:a16="http://schemas.microsoft.com/office/drawing/2014/main" id="{3C6816D9-B5BE-40DD-825E-506D46A107BA}"/>
              </a:ext>
            </a:extLst>
          </p:cNvPr>
          <p:cNvSpPr>
            <a:spLocks noGrp="1"/>
          </p:cNvSpPr>
          <p:nvPr>
            <p:ph type="ctrTitle"/>
          </p:nvPr>
        </p:nvSpPr>
        <p:spPr>
          <a:xfrm>
            <a:off x="665328" y="1518894"/>
            <a:ext cx="6858000" cy="1085272"/>
          </a:xfrm>
        </p:spPr>
        <p:txBody>
          <a:bodyPr anchor="b"/>
          <a:lstStyle>
            <a:lvl1pPr algn="l">
              <a:defRPr sz="4000">
                <a:solidFill>
                  <a:schemeClr val="tx1"/>
                </a:solidFill>
              </a:defRPr>
            </a:lvl1pPr>
          </a:lstStyle>
          <a:p>
            <a:r>
              <a:rPr lang="en-GB"/>
              <a:t>Click to edit Master title style</a:t>
            </a:r>
            <a:endParaRPr lang="sv-SE"/>
          </a:p>
        </p:txBody>
      </p:sp>
    </p:spTree>
    <p:extLst>
      <p:ext uri="{BB962C8B-B14F-4D97-AF65-F5344CB8AC3E}">
        <p14:creationId xmlns:p14="http://schemas.microsoft.com/office/powerpoint/2010/main" val="35255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bild 1">
    <p:bg>
      <p:bgPr>
        <a:solidFill>
          <a:schemeClr val="accent1"/>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4C8DA97C-7FBC-4A43-BF94-9CA988742F3A}"/>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a:solidFill>
            <a:srgbClr val="33336B"/>
          </a:solidFill>
        </p:spPr>
      </p:pic>
      <p:sp>
        <p:nvSpPr>
          <p:cNvPr id="2" name="Rubrik 1">
            <a:extLst>
              <a:ext uri="{FF2B5EF4-FFF2-40B4-BE49-F238E27FC236}">
                <a16:creationId xmlns:a16="http://schemas.microsoft.com/office/drawing/2014/main" id="{DE7FE847-BE27-41D1-928A-B450E16FABB3}"/>
              </a:ext>
            </a:extLst>
          </p:cNvPr>
          <p:cNvSpPr>
            <a:spLocks noGrp="1"/>
          </p:cNvSpPr>
          <p:nvPr>
            <p:ph type="title"/>
          </p:nvPr>
        </p:nvSpPr>
        <p:spPr>
          <a:xfrm>
            <a:off x="678691" y="797010"/>
            <a:ext cx="6138798" cy="290262"/>
          </a:xfrm>
        </p:spPr>
        <p:txBody>
          <a:bodyPr/>
          <a:lstStyle>
            <a:lvl1pPr>
              <a:defRPr sz="2000">
                <a:solidFill>
                  <a:schemeClr val="bg1"/>
                </a:solidFill>
              </a:defRPr>
            </a:lvl1pPr>
          </a:lstStyle>
          <a:p>
            <a:r>
              <a:rPr lang="en-GB"/>
              <a:t>Click to edit Master title style</a:t>
            </a:r>
            <a:endParaRPr lang="sv-SE"/>
          </a:p>
        </p:txBody>
      </p:sp>
      <p:sp>
        <p:nvSpPr>
          <p:cNvPr id="5" name="Platshållare för text 4">
            <a:extLst>
              <a:ext uri="{FF2B5EF4-FFF2-40B4-BE49-F238E27FC236}">
                <a16:creationId xmlns:a16="http://schemas.microsoft.com/office/drawing/2014/main" id="{ABBE5ED4-FAEF-4350-97DF-E417BA1C532A}"/>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Platshållare för text 4">
            <a:extLst>
              <a:ext uri="{FF2B5EF4-FFF2-40B4-BE49-F238E27FC236}">
                <a16:creationId xmlns:a16="http://schemas.microsoft.com/office/drawing/2014/main" id="{05529A7F-A6A9-43F3-AD17-6FC52C2504E6}"/>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
        <p:nvSpPr>
          <p:cNvPr id="11" name="Platshållare för text 4">
            <a:extLst>
              <a:ext uri="{FF2B5EF4-FFF2-40B4-BE49-F238E27FC236}">
                <a16:creationId xmlns:a16="http://schemas.microsoft.com/office/drawing/2014/main" id="{700F1E69-6C43-44A6-BD5A-41A1A5995A24}"/>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Tree>
    <p:extLst>
      <p:ext uri="{BB962C8B-B14F-4D97-AF65-F5344CB8AC3E}">
        <p14:creationId xmlns:p14="http://schemas.microsoft.com/office/powerpoint/2010/main" val="1547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gendabild 2">
    <p:bg>
      <p:bgPr>
        <a:solidFill>
          <a:schemeClr val="accent2"/>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Platshållare för text 4">
            <a:extLst>
              <a:ext uri="{FF2B5EF4-FFF2-40B4-BE49-F238E27FC236}">
                <a16:creationId xmlns:a16="http://schemas.microsoft.com/office/drawing/2014/main" id="{11E5891D-B64A-4328-A98D-24A550A8AD60}"/>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text 4">
            <a:extLst>
              <a:ext uri="{FF2B5EF4-FFF2-40B4-BE49-F238E27FC236}">
                <a16:creationId xmlns:a16="http://schemas.microsoft.com/office/drawing/2014/main" id="{DBB7E347-EBF5-4DFE-A0DC-56A1973A5340}"/>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Rubrik 1">
            <a:extLst>
              <a:ext uri="{FF2B5EF4-FFF2-40B4-BE49-F238E27FC236}">
                <a16:creationId xmlns:a16="http://schemas.microsoft.com/office/drawing/2014/main" id="{0A3E5216-4152-4E1E-8C8E-A6D70C5EF358}"/>
              </a:ext>
            </a:extLst>
          </p:cNvPr>
          <p:cNvSpPr>
            <a:spLocks noGrp="1"/>
          </p:cNvSpPr>
          <p:nvPr>
            <p:ph type="title"/>
          </p:nvPr>
        </p:nvSpPr>
        <p:spPr>
          <a:xfrm>
            <a:off x="678691" y="797010"/>
            <a:ext cx="6138798" cy="290262"/>
          </a:xfrm>
        </p:spPr>
        <p:txBody>
          <a:bodyPr/>
          <a:lstStyle>
            <a:lvl1pPr>
              <a:defRPr sz="2000">
                <a:solidFill>
                  <a:schemeClr val="bg1"/>
                </a:solidFill>
              </a:defRPr>
            </a:lvl1pPr>
          </a:lstStyle>
          <a:p>
            <a:r>
              <a:rPr lang="en-GB"/>
              <a:t>Click to edit Master title style</a:t>
            </a:r>
            <a:endParaRPr lang="sv-SE"/>
          </a:p>
        </p:txBody>
      </p:sp>
      <p:sp>
        <p:nvSpPr>
          <p:cNvPr id="14" name="Platshållare för text 4">
            <a:extLst>
              <a:ext uri="{FF2B5EF4-FFF2-40B4-BE49-F238E27FC236}">
                <a16:creationId xmlns:a16="http://schemas.microsoft.com/office/drawing/2014/main" id="{6F6CC3BF-5764-490C-88B2-B574A024956B}"/>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Tree>
    <p:extLst>
      <p:ext uri="{BB962C8B-B14F-4D97-AF65-F5344CB8AC3E}">
        <p14:creationId xmlns:p14="http://schemas.microsoft.com/office/powerpoint/2010/main" val="302922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bild 3">
    <p:bg>
      <p:bgPr>
        <a:solidFill>
          <a:schemeClr val="accent3"/>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Platshållare för text 4">
            <a:extLst>
              <a:ext uri="{FF2B5EF4-FFF2-40B4-BE49-F238E27FC236}">
                <a16:creationId xmlns:a16="http://schemas.microsoft.com/office/drawing/2014/main" id="{F4152595-7A49-4070-91CA-40FED2F57331}"/>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text 4">
            <a:extLst>
              <a:ext uri="{FF2B5EF4-FFF2-40B4-BE49-F238E27FC236}">
                <a16:creationId xmlns:a16="http://schemas.microsoft.com/office/drawing/2014/main" id="{EBCF76C3-9BC8-4F89-8456-F351726F48D9}"/>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Rubrik 1">
            <a:extLst>
              <a:ext uri="{FF2B5EF4-FFF2-40B4-BE49-F238E27FC236}">
                <a16:creationId xmlns:a16="http://schemas.microsoft.com/office/drawing/2014/main" id="{E8659532-71D9-4C2A-BEB4-6E83742EBC3A}"/>
              </a:ext>
            </a:extLst>
          </p:cNvPr>
          <p:cNvSpPr>
            <a:spLocks noGrp="1"/>
          </p:cNvSpPr>
          <p:nvPr>
            <p:ph type="title"/>
          </p:nvPr>
        </p:nvSpPr>
        <p:spPr>
          <a:xfrm>
            <a:off x="678691" y="797010"/>
            <a:ext cx="6138798" cy="290262"/>
          </a:xfrm>
        </p:spPr>
        <p:txBody>
          <a:bodyPr/>
          <a:lstStyle>
            <a:lvl1pPr>
              <a:defRPr sz="2000">
                <a:solidFill>
                  <a:schemeClr val="bg1"/>
                </a:solidFill>
              </a:defRPr>
            </a:lvl1pPr>
          </a:lstStyle>
          <a:p>
            <a:r>
              <a:rPr lang="en-GB"/>
              <a:t>Click to edit Master title style</a:t>
            </a:r>
            <a:endParaRPr lang="sv-SE"/>
          </a:p>
        </p:txBody>
      </p:sp>
      <p:sp>
        <p:nvSpPr>
          <p:cNvPr id="14" name="Platshållare för text 4">
            <a:extLst>
              <a:ext uri="{FF2B5EF4-FFF2-40B4-BE49-F238E27FC236}">
                <a16:creationId xmlns:a16="http://schemas.microsoft.com/office/drawing/2014/main" id="{B6833E3C-7433-41E0-A555-C8652BBAC4B5}"/>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Tree>
    <p:extLst>
      <p:ext uri="{BB962C8B-B14F-4D97-AF65-F5344CB8AC3E}">
        <p14:creationId xmlns:p14="http://schemas.microsoft.com/office/powerpoint/2010/main" val="109678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bild 4">
    <p:bg>
      <p:bgPr>
        <a:solidFill>
          <a:schemeClr val="accent4"/>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Platshållare för text 4">
            <a:extLst>
              <a:ext uri="{FF2B5EF4-FFF2-40B4-BE49-F238E27FC236}">
                <a16:creationId xmlns:a16="http://schemas.microsoft.com/office/drawing/2014/main" id="{59E4E48E-AA63-4348-944C-6D40370E5CAC}"/>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text 4">
            <a:extLst>
              <a:ext uri="{FF2B5EF4-FFF2-40B4-BE49-F238E27FC236}">
                <a16:creationId xmlns:a16="http://schemas.microsoft.com/office/drawing/2014/main" id="{572BB5EC-D7FD-4B24-B5D2-F1E73E76CEFA}"/>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Rubrik 1">
            <a:extLst>
              <a:ext uri="{FF2B5EF4-FFF2-40B4-BE49-F238E27FC236}">
                <a16:creationId xmlns:a16="http://schemas.microsoft.com/office/drawing/2014/main" id="{DF8F2E47-A9F2-4AA1-8F0A-13BE59D4E113}"/>
              </a:ext>
            </a:extLst>
          </p:cNvPr>
          <p:cNvSpPr>
            <a:spLocks noGrp="1"/>
          </p:cNvSpPr>
          <p:nvPr>
            <p:ph type="title"/>
          </p:nvPr>
        </p:nvSpPr>
        <p:spPr>
          <a:xfrm>
            <a:off x="678691" y="797010"/>
            <a:ext cx="6138798" cy="290262"/>
          </a:xfrm>
        </p:spPr>
        <p:txBody>
          <a:bodyPr/>
          <a:lstStyle>
            <a:lvl1pPr>
              <a:defRPr sz="2000">
                <a:solidFill>
                  <a:schemeClr val="bg1"/>
                </a:solidFill>
              </a:defRPr>
            </a:lvl1pPr>
          </a:lstStyle>
          <a:p>
            <a:r>
              <a:rPr lang="en-GB"/>
              <a:t>Click to edit Master title style</a:t>
            </a:r>
            <a:endParaRPr lang="sv-SE"/>
          </a:p>
        </p:txBody>
      </p:sp>
      <p:sp>
        <p:nvSpPr>
          <p:cNvPr id="14" name="Platshållare för text 4">
            <a:extLst>
              <a:ext uri="{FF2B5EF4-FFF2-40B4-BE49-F238E27FC236}">
                <a16:creationId xmlns:a16="http://schemas.microsoft.com/office/drawing/2014/main" id="{03C5C7EE-04E4-4188-BAB0-D393FDEFABCB}"/>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Tree>
    <p:extLst>
      <p:ext uri="{BB962C8B-B14F-4D97-AF65-F5344CB8AC3E}">
        <p14:creationId xmlns:p14="http://schemas.microsoft.com/office/powerpoint/2010/main" val="36574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gendabild 5">
    <p:bg>
      <p:bgPr>
        <a:solidFill>
          <a:schemeClr val="accent5"/>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5" name="Picture 8">
            <a:extLst>
              <a:ext uri="{FF2B5EF4-FFF2-40B4-BE49-F238E27FC236}">
                <a16:creationId xmlns:a16="http://schemas.microsoft.com/office/drawing/2014/main" id="{E6EBDE2B-C057-4431-8D4E-EEAD93B513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8878" y="404876"/>
            <a:ext cx="407349" cy="407349"/>
          </a:xfrm>
          <a:prstGeom prst="rect">
            <a:avLst/>
          </a:prstGeom>
        </p:spPr>
      </p:pic>
      <p:sp>
        <p:nvSpPr>
          <p:cNvPr id="10" name="Platshållare för text 4">
            <a:extLst>
              <a:ext uri="{FF2B5EF4-FFF2-40B4-BE49-F238E27FC236}">
                <a16:creationId xmlns:a16="http://schemas.microsoft.com/office/drawing/2014/main" id="{4078FEE8-F3F9-4FED-A5FE-AB06FED31B49}"/>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text 4">
            <a:extLst>
              <a:ext uri="{FF2B5EF4-FFF2-40B4-BE49-F238E27FC236}">
                <a16:creationId xmlns:a16="http://schemas.microsoft.com/office/drawing/2014/main" id="{1C65BFFC-AC90-47CD-8F77-1A2A345D68DA}"/>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bg1"/>
                </a:solidFill>
              </a:defRPr>
            </a:lvl1pPr>
            <a:lvl2pPr marL="430213" indent="-171450">
              <a:buFont typeface="Arial" panose="020B0604020202020204" pitchFamily="34" charset="0"/>
              <a:buChar char="•"/>
              <a:defRPr sz="800">
                <a:solidFill>
                  <a:schemeClr val="bg1"/>
                </a:solidFill>
              </a:defRPr>
            </a:lvl2pPr>
            <a:lvl3pPr marL="430213" indent="-171450">
              <a:buFont typeface="Arial" panose="020B0604020202020204" pitchFamily="34" charset="0"/>
              <a:buChar char="•"/>
              <a:defRPr sz="800">
                <a:solidFill>
                  <a:schemeClr val="bg1"/>
                </a:solidFill>
              </a:defRPr>
            </a:lvl3pPr>
            <a:lvl4pPr marL="430213" indent="-171450">
              <a:buFont typeface="Arial" panose="020B0604020202020204" pitchFamily="34" charset="0"/>
              <a:buChar char="•"/>
              <a:defRPr sz="800">
                <a:solidFill>
                  <a:schemeClr val="bg1"/>
                </a:solidFill>
              </a:defRPr>
            </a:lvl4pPr>
            <a:lvl5pPr marL="430213" indent="-171450">
              <a:buFont typeface="Arial" panose="020B0604020202020204" pitchFamily="34" charset="0"/>
              <a:buChar char="•"/>
              <a:defRPr sz="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Rubrik 1">
            <a:extLst>
              <a:ext uri="{FF2B5EF4-FFF2-40B4-BE49-F238E27FC236}">
                <a16:creationId xmlns:a16="http://schemas.microsoft.com/office/drawing/2014/main" id="{C301280B-A3EA-4073-8ECA-7ECB79108667}"/>
              </a:ext>
            </a:extLst>
          </p:cNvPr>
          <p:cNvSpPr>
            <a:spLocks noGrp="1"/>
          </p:cNvSpPr>
          <p:nvPr>
            <p:ph type="title"/>
          </p:nvPr>
        </p:nvSpPr>
        <p:spPr>
          <a:xfrm>
            <a:off x="678691" y="797010"/>
            <a:ext cx="6138798" cy="290262"/>
          </a:xfrm>
        </p:spPr>
        <p:txBody>
          <a:bodyPr/>
          <a:lstStyle>
            <a:lvl1pPr>
              <a:defRPr sz="2000">
                <a:solidFill>
                  <a:schemeClr val="bg1"/>
                </a:solidFill>
              </a:defRPr>
            </a:lvl1pPr>
          </a:lstStyle>
          <a:p>
            <a:r>
              <a:rPr lang="en-GB"/>
              <a:t>Click to edit Master title style</a:t>
            </a:r>
            <a:endParaRPr lang="sv-SE"/>
          </a:p>
        </p:txBody>
      </p:sp>
      <p:sp>
        <p:nvSpPr>
          <p:cNvPr id="14" name="Platshållare för text 4">
            <a:extLst>
              <a:ext uri="{FF2B5EF4-FFF2-40B4-BE49-F238E27FC236}">
                <a16:creationId xmlns:a16="http://schemas.microsoft.com/office/drawing/2014/main" id="{8D0B9D92-F0A9-4C9C-8269-C42D09043B39}"/>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Tree>
    <p:extLst>
      <p:ext uri="{BB962C8B-B14F-4D97-AF65-F5344CB8AC3E}">
        <p14:creationId xmlns:p14="http://schemas.microsoft.com/office/powerpoint/2010/main" val="26993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bild 6">
    <p:bg>
      <p:bgPr>
        <a:solidFill>
          <a:schemeClr val="accent6"/>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0" name="Picture 14">
            <a:extLst>
              <a:ext uri="{FF2B5EF4-FFF2-40B4-BE49-F238E27FC236}">
                <a16:creationId xmlns:a16="http://schemas.microsoft.com/office/drawing/2014/main" id="{79503D5A-B9D0-48BF-9C30-EC011CF5CA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3" name="Platshållare för text 4">
            <a:extLst>
              <a:ext uri="{FF2B5EF4-FFF2-40B4-BE49-F238E27FC236}">
                <a16:creationId xmlns:a16="http://schemas.microsoft.com/office/drawing/2014/main" id="{E445C424-F469-4E8C-81E3-84C2AE10A662}"/>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tx1"/>
                </a:solidFill>
              </a:defRPr>
            </a:lvl1pPr>
            <a:lvl2pPr marL="430213" indent="-171450">
              <a:buFont typeface="Arial" panose="020B0604020202020204" pitchFamily="34" charset="0"/>
              <a:buChar char="•"/>
              <a:defRPr sz="800">
                <a:solidFill>
                  <a:schemeClr val="tx1"/>
                </a:solidFill>
              </a:defRPr>
            </a:lvl2pPr>
            <a:lvl3pPr marL="430213" indent="-171450">
              <a:buFont typeface="Arial" panose="020B0604020202020204" pitchFamily="34" charset="0"/>
              <a:buChar char="•"/>
              <a:defRPr sz="800">
                <a:solidFill>
                  <a:schemeClr val="tx1"/>
                </a:solidFill>
              </a:defRPr>
            </a:lvl3pPr>
            <a:lvl4pPr marL="430213" indent="-171450">
              <a:buFont typeface="Arial" panose="020B0604020202020204" pitchFamily="34" charset="0"/>
              <a:buChar char="•"/>
              <a:defRPr sz="800">
                <a:solidFill>
                  <a:schemeClr val="tx1"/>
                </a:solidFill>
              </a:defRPr>
            </a:lvl4pPr>
            <a:lvl5pPr marL="430213" indent="-171450">
              <a:buFont typeface="Arial" panose="020B0604020202020204" pitchFamily="34" charset="0"/>
              <a:buChar char="•"/>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4" name="Platshållare för text 4">
            <a:extLst>
              <a:ext uri="{FF2B5EF4-FFF2-40B4-BE49-F238E27FC236}">
                <a16:creationId xmlns:a16="http://schemas.microsoft.com/office/drawing/2014/main" id="{D922A7B2-AC94-46D5-A20E-BCA4AF00A75E}"/>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tx1"/>
                </a:solidFill>
              </a:defRPr>
            </a:lvl1pPr>
            <a:lvl2pPr marL="430213" indent="-171450">
              <a:buFont typeface="Arial" panose="020B0604020202020204" pitchFamily="34" charset="0"/>
              <a:buChar char="•"/>
              <a:defRPr sz="800">
                <a:solidFill>
                  <a:schemeClr val="tx1"/>
                </a:solidFill>
              </a:defRPr>
            </a:lvl2pPr>
            <a:lvl3pPr marL="430213" indent="-171450">
              <a:buFont typeface="Arial" panose="020B0604020202020204" pitchFamily="34" charset="0"/>
              <a:buChar char="•"/>
              <a:defRPr sz="800">
                <a:solidFill>
                  <a:schemeClr val="tx1"/>
                </a:solidFill>
              </a:defRPr>
            </a:lvl3pPr>
            <a:lvl4pPr marL="430213" indent="-171450">
              <a:buFont typeface="Arial" panose="020B0604020202020204" pitchFamily="34" charset="0"/>
              <a:buChar char="•"/>
              <a:defRPr sz="800">
                <a:solidFill>
                  <a:schemeClr val="tx1"/>
                </a:solidFill>
              </a:defRPr>
            </a:lvl4pPr>
            <a:lvl5pPr marL="430213" indent="-171450">
              <a:buFont typeface="Arial" panose="020B0604020202020204" pitchFamily="34" charset="0"/>
              <a:buChar char="•"/>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Rubrik 1">
            <a:extLst>
              <a:ext uri="{FF2B5EF4-FFF2-40B4-BE49-F238E27FC236}">
                <a16:creationId xmlns:a16="http://schemas.microsoft.com/office/drawing/2014/main" id="{032AB630-6C83-40FB-8F89-4BD261A2D260}"/>
              </a:ext>
            </a:extLst>
          </p:cNvPr>
          <p:cNvSpPr>
            <a:spLocks noGrp="1"/>
          </p:cNvSpPr>
          <p:nvPr>
            <p:ph type="title"/>
          </p:nvPr>
        </p:nvSpPr>
        <p:spPr>
          <a:xfrm>
            <a:off x="678691" y="797010"/>
            <a:ext cx="6138798" cy="290262"/>
          </a:xfrm>
        </p:spPr>
        <p:txBody>
          <a:bodyPr/>
          <a:lstStyle>
            <a:lvl1pPr>
              <a:defRPr sz="2000">
                <a:solidFill>
                  <a:schemeClr val="tx1"/>
                </a:solidFill>
              </a:defRPr>
            </a:lvl1pPr>
          </a:lstStyle>
          <a:p>
            <a:r>
              <a:rPr lang="en-GB"/>
              <a:t>Click to edit Master title style</a:t>
            </a:r>
            <a:endParaRPr lang="sv-SE"/>
          </a:p>
        </p:txBody>
      </p:sp>
      <p:sp>
        <p:nvSpPr>
          <p:cNvPr id="15" name="Platshållare för text 4">
            <a:extLst>
              <a:ext uri="{FF2B5EF4-FFF2-40B4-BE49-F238E27FC236}">
                <a16:creationId xmlns:a16="http://schemas.microsoft.com/office/drawing/2014/main" id="{789AF464-376E-4204-8AA6-7DB34DC43C87}"/>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Tree>
    <p:extLst>
      <p:ext uri="{BB962C8B-B14F-4D97-AF65-F5344CB8AC3E}">
        <p14:creationId xmlns:p14="http://schemas.microsoft.com/office/powerpoint/2010/main" val="249435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bild 7">
    <p:bg>
      <p:bgPr>
        <a:solidFill>
          <a:schemeClr val="tx2"/>
        </a:solidFill>
        <a:effectLst/>
      </p:bgPr>
    </p:bg>
    <p:spTree>
      <p:nvGrpSpPr>
        <p:cNvPr id="1" name=""/>
        <p:cNvGrpSpPr/>
        <p:nvPr/>
      </p:nvGrpSpPr>
      <p:grpSpPr>
        <a:xfrm>
          <a:off x="0" y="0"/>
          <a:ext cx="0" cy="0"/>
          <a:chOff x="0" y="0"/>
          <a:chExt cx="0" cy="0"/>
        </a:xfrm>
      </p:grpSpPr>
      <p:pic>
        <p:nvPicPr>
          <p:cNvPr id="9" name="Picture 16">
            <a:extLst>
              <a:ext uri="{FF2B5EF4-FFF2-40B4-BE49-F238E27FC236}">
                <a16:creationId xmlns:a16="http://schemas.microsoft.com/office/drawing/2014/main" id="{9A4614F2-746F-409C-B68D-4E90704344C6}"/>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0"/>
            <a:ext cx="9153939" cy="5143500"/>
          </a:xfrm>
          <a:prstGeom prst="rect">
            <a:avLst/>
          </a:prstGeom>
        </p:spPr>
      </p:pic>
      <p:sp>
        <p:nvSpPr>
          <p:cNvPr id="12" name="Line">
            <a:extLst>
              <a:ext uri="{FF2B5EF4-FFF2-40B4-BE49-F238E27FC236}">
                <a16:creationId xmlns:a16="http://schemas.microsoft.com/office/drawing/2014/main" id="{4989F6FC-34DF-4E28-9F1C-069DDF79A4E1}"/>
              </a:ext>
            </a:extLst>
          </p:cNvPr>
          <p:cNvSpPr/>
          <p:nvPr userDrawn="1"/>
        </p:nvSpPr>
        <p:spPr>
          <a:xfrm flipV="1">
            <a:off x="693920" y="1142135"/>
            <a:ext cx="855605" cy="0"/>
          </a:xfrm>
          <a:prstGeom prst="line">
            <a:avLst/>
          </a:prstGeom>
          <a:ln w="38100">
            <a:solidFill>
              <a:schemeClr val="tx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Arial" panose="020B0604020202020204" pitchFamily="34" charset="0"/>
              <a:cs typeface="Arial" panose="020B0604020202020204" pitchFamily="34" charset="0"/>
            </a:endParaRPr>
          </a:p>
        </p:txBody>
      </p:sp>
      <p:pic>
        <p:nvPicPr>
          <p:cNvPr id="10" name="Picture 14">
            <a:extLst>
              <a:ext uri="{FF2B5EF4-FFF2-40B4-BE49-F238E27FC236}">
                <a16:creationId xmlns:a16="http://schemas.microsoft.com/office/drawing/2014/main" id="{79503D5A-B9D0-48BF-9C30-EC011CF5CA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31775" y="404877"/>
            <a:ext cx="407348" cy="407348"/>
          </a:xfrm>
          <a:prstGeom prst="rect">
            <a:avLst/>
          </a:prstGeom>
        </p:spPr>
      </p:pic>
      <p:sp>
        <p:nvSpPr>
          <p:cNvPr id="13" name="Platshållare för text 4">
            <a:extLst>
              <a:ext uri="{FF2B5EF4-FFF2-40B4-BE49-F238E27FC236}">
                <a16:creationId xmlns:a16="http://schemas.microsoft.com/office/drawing/2014/main" id="{29FB99C1-A9F9-4CA6-8E1A-54C7F04A09A6}"/>
              </a:ext>
            </a:extLst>
          </p:cNvPr>
          <p:cNvSpPr>
            <a:spLocks noGrp="1"/>
          </p:cNvSpPr>
          <p:nvPr>
            <p:ph type="body" sz="quarter" idx="10"/>
          </p:nvPr>
        </p:nvSpPr>
        <p:spPr>
          <a:xfrm>
            <a:off x="678503" y="2228352"/>
            <a:ext cx="2921708" cy="2743200"/>
          </a:xfrm>
        </p:spPr>
        <p:txBody>
          <a:bodyPr/>
          <a:lstStyle>
            <a:lvl1pPr marL="258763" indent="-258763">
              <a:spcBef>
                <a:spcPts val="600"/>
              </a:spcBef>
              <a:spcAft>
                <a:spcPts val="0"/>
              </a:spcAft>
              <a:buFont typeface="Arial" panose="020B0604020202020204" pitchFamily="34" charset="0"/>
              <a:buChar char="•"/>
              <a:defRPr sz="1200">
                <a:solidFill>
                  <a:schemeClr val="tx1"/>
                </a:solidFill>
              </a:defRPr>
            </a:lvl1pPr>
            <a:lvl2pPr marL="430213" indent="-171450">
              <a:buFont typeface="Arial" panose="020B0604020202020204" pitchFamily="34" charset="0"/>
              <a:buChar char="•"/>
              <a:defRPr sz="800">
                <a:solidFill>
                  <a:schemeClr val="tx1"/>
                </a:solidFill>
              </a:defRPr>
            </a:lvl2pPr>
            <a:lvl3pPr marL="430213" indent="-171450">
              <a:buFont typeface="Arial" panose="020B0604020202020204" pitchFamily="34" charset="0"/>
              <a:buChar char="•"/>
              <a:defRPr sz="800">
                <a:solidFill>
                  <a:schemeClr val="tx1"/>
                </a:solidFill>
              </a:defRPr>
            </a:lvl3pPr>
            <a:lvl4pPr marL="430213" indent="-171450">
              <a:buFont typeface="Arial" panose="020B0604020202020204" pitchFamily="34" charset="0"/>
              <a:buChar char="•"/>
              <a:defRPr sz="800">
                <a:solidFill>
                  <a:schemeClr val="tx1"/>
                </a:solidFill>
              </a:defRPr>
            </a:lvl4pPr>
            <a:lvl5pPr marL="430213" indent="-171450">
              <a:buFont typeface="Arial" panose="020B0604020202020204" pitchFamily="34" charset="0"/>
              <a:buChar char="•"/>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4" name="Platshållare för text 4">
            <a:extLst>
              <a:ext uri="{FF2B5EF4-FFF2-40B4-BE49-F238E27FC236}">
                <a16:creationId xmlns:a16="http://schemas.microsoft.com/office/drawing/2014/main" id="{16F400FD-1545-4E95-B8ED-FAA8B2A6DD36}"/>
              </a:ext>
            </a:extLst>
          </p:cNvPr>
          <p:cNvSpPr>
            <a:spLocks noGrp="1"/>
          </p:cNvSpPr>
          <p:nvPr>
            <p:ph type="body" sz="quarter" idx="12"/>
          </p:nvPr>
        </p:nvSpPr>
        <p:spPr>
          <a:xfrm>
            <a:off x="4133194" y="2228352"/>
            <a:ext cx="2933320" cy="2743200"/>
          </a:xfrm>
        </p:spPr>
        <p:txBody>
          <a:bodyPr/>
          <a:lstStyle>
            <a:lvl1pPr marL="258763" indent="-258763">
              <a:spcBef>
                <a:spcPts val="600"/>
              </a:spcBef>
              <a:spcAft>
                <a:spcPts val="0"/>
              </a:spcAft>
              <a:buFont typeface="Arial" panose="020B0604020202020204" pitchFamily="34" charset="0"/>
              <a:buChar char="•"/>
              <a:defRPr sz="1200">
                <a:solidFill>
                  <a:schemeClr val="tx1"/>
                </a:solidFill>
              </a:defRPr>
            </a:lvl1pPr>
            <a:lvl2pPr marL="430213" indent="-171450">
              <a:buFont typeface="Arial" panose="020B0604020202020204" pitchFamily="34" charset="0"/>
              <a:buChar char="•"/>
              <a:defRPr sz="800">
                <a:solidFill>
                  <a:schemeClr val="tx1"/>
                </a:solidFill>
              </a:defRPr>
            </a:lvl2pPr>
            <a:lvl3pPr marL="430213" indent="-171450">
              <a:buFont typeface="Arial" panose="020B0604020202020204" pitchFamily="34" charset="0"/>
              <a:buChar char="•"/>
              <a:defRPr sz="800">
                <a:solidFill>
                  <a:schemeClr val="tx1"/>
                </a:solidFill>
              </a:defRPr>
            </a:lvl3pPr>
            <a:lvl4pPr marL="430213" indent="-171450">
              <a:buFont typeface="Arial" panose="020B0604020202020204" pitchFamily="34" charset="0"/>
              <a:buChar char="•"/>
              <a:defRPr sz="800">
                <a:solidFill>
                  <a:schemeClr val="tx1"/>
                </a:solidFill>
              </a:defRPr>
            </a:lvl4pPr>
            <a:lvl5pPr marL="430213" indent="-171450">
              <a:buFont typeface="Arial" panose="020B0604020202020204" pitchFamily="34" charset="0"/>
              <a:buChar char="•"/>
              <a:defRPr sz="8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1" name="Rubrik 1">
            <a:extLst>
              <a:ext uri="{FF2B5EF4-FFF2-40B4-BE49-F238E27FC236}">
                <a16:creationId xmlns:a16="http://schemas.microsoft.com/office/drawing/2014/main" id="{2E4E8D4F-E69B-473D-8DBF-C5F5D734DEA9}"/>
              </a:ext>
            </a:extLst>
          </p:cNvPr>
          <p:cNvSpPr>
            <a:spLocks noGrp="1"/>
          </p:cNvSpPr>
          <p:nvPr>
            <p:ph type="title"/>
          </p:nvPr>
        </p:nvSpPr>
        <p:spPr>
          <a:xfrm>
            <a:off x="678691" y="797010"/>
            <a:ext cx="6138798" cy="290262"/>
          </a:xfrm>
        </p:spPr>
        <p:txBody>
          <a:bodyPr/>
          <a:lstStyle>
            <a:lvl1pPr>
              <a:defRPr sz="2000">
                <a:solidFill>
                  <a:schemeClr val="tx1"/>
                </a:solidFill>
              </a:defRPr>
            </a:lvl1pPr>
          </a:lstStyle>
          <a:p>
            <a:r>
              <a:rPr lang="en-GB"/>
              <a:t>Click to edit Master title style</a:t>
            </a:r>
            <a:endParaRPr lang="sv-SE"/>
          </a:p>
        </p:txBody>
      </p:sp>
      <p:sp>
        <p:nvSpPr>
          <p:cNvPr id="15" name="Platshållare för text 4">
            <a:extLst>
              <a:ext uri="{FF2B5EF4-FFF2-40B4-BE49-F238E27FC236}">
                <a16:creationId xmlns:a16="http://schemas.microsoft.com/office/drawing/2014/main" id="{1F762AAD-DB42-41A1-B528-C2B9F1260719}"/>
              </a:ext>
            </a:extLst>
          </p:cNvPr>
          <p:cNvSpPr>
            <a:spLocks noGrp="1"/>
          </p:cNvSpPr>
          <p:nvPr>
            <p:ph type="body" sz="quarter" idx="11" hasCustomPrompt="1"/>
          </p:nvPr>
        </p:nvSpPr>
        <p:spPr>
          <a:xfrm>
            <a:off x="678503" y="1221794"/>
            <a:ext cx="6143151" cy="707090"/>
          </a:xfrm>
        </p:spPr>
        <p:txBody>
          <a:bodyPr/>
          <a:lstStyle>
            <a:lvl1pPr marL="0" indent="0">
              <a:buFontTx/>
              <a:buNone/>
              <a:defRPr>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Underrubrik</a:t>
            </a:r>
          </a:p>
        </p:txBody>
      </p:sp>
    </p:spTree>
    <p:extLst>
      <p:ext uri="{BB962C8B-B14F-4D97-AF65-F5344CB8AC3E}">
        <p14:creationId xmlns:p14="http://schemas.microsoft.com/office/powerpoint/2010/main" val="3144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2.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06.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slideLayout" Target="../slideLayouts/slideLayout135.xml"/><Relationship Id="rId63" Type="http://schemas.openxmlformats.org/officeDocument/2006/relationships/slideLayout" Target="../slideLayouts/slideLayout14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8" Type="http://schemas.openxmlformats.org/officeDocument/2006/relationships/slideLayout" Target="../slideLayouts/slideLayout138.xml"/><Relationship Id="rId66" Type="http://schemas.openxmlformats.org/officeDocument/2006/relationships/slideLayout" Target="../slideLayouts/slideLayout146.xml"/><Relationship Id="rId5" Type="http://schemas.openxmlformats.org/officeDocument/2006/relationships/slideLayout" Target="../slideLayouts/slideLayout85.xml"/><Relationship Id="rId61" Type="http://schemas.openxmlformats.org/officeDocument/2006/relationships/slideLayout" Target="../slideLayouts/slideLayout141.xml"/><Relationship Id="rId19" Type="http://schemas.openxmlformats.org/officeDocument/2006/relationships/slideLayout" Target="../slideLayouts/slideLayout9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slideLayout" Target="../slideLayouts/slideLayout136.xml"/><Relationship Id="rId64" Type="http://schemas.openxmlformats.org/officeDocument/2006/relationships/slideLayout" Target="../slideLayouts/slideLayout144.xml"/><Relationship Id="rId8" Type="http://schemas.openxmlformats.org/officeDocument/2006/relationships/slideLayout" Target="../slideLayouts/slideLayout88.xml"/><Relationship Id="rId51" Type="http://schemas.openxmlformats.org/officeDocument/2006/relationships/slideLayout" Target="../slideLayouts/slideLayout131.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59" Type="http://schemas.openxmlformats.org/officeDocument/2006/relationships/slideLayout" Target="../slideLayouts/slideLayout139.xml"/><Relationship Id="rId67" Type="http://schemas.openxmlformats.org/officeDocument/2006/relationships/theme" Target="../theme/theme3.xml"/><Relationship Id="rId20" Type="http://schemas.openxmlformats.org/officeDocument/2006/relationships/slideLayout" Target="../slideLayouts/slideLayout100.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62" Type="http://schemas.openxmlformats.org/officeDocument/2006/relationships/slideLayout" Target="../slideLayouts/slideLayout14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57" Type="http://schemas.openxmlformats.org/officeDocument/2006/relationships/slideLayout" Target="../slideLayouts/slideLayout137.xml"/><Relationship Id="rId10" Type="http://schemas.openxmlformats.org/officeDocument/2006/relationships/slideLayout" Target="../slideLayouts/slideLayout90.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60" Type="http://schemas.openxmlformats.org/officeDocument/2006/relationships/slideLayout" Target="../slideLayouts/slideLayout140.xml"/><Relationship Id="rId65" Type="http://schemas.openxmlformats.org/officeDocument/2006/relationships/slideLayout" Target="../slideLayouts/slideLayout145.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9" Type="http://schemas.openxmlformats.org/officeDocument/2006/relationships/slideLayout" Target="../slideLayouts/slideLayout119.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72.xml"/><Relationship Id="rId21" Type="http://schemas.openxmlformats.org/officeDocument/2006/relationships/slideLayout" Target="../slideLayouts/slideLayout167.xml"/><Relationship Id="rId34" Type="http://schemas.openxmlformats.org/officeDocument/2006/relationships/slideLayout" Target="../slideLayouts/slideLayout180.xml"/><Relationship Id="rId42" Type="http://schemas.openxmlformats.org/officeDocument/2006/relationships/slideLayout" Target="../slideLayouts/slideLayout188.xml"/><Relationship Id="rId47" Type="http://schemas.openxmlformats.org/officeDocument/2006/relationships/slideLayout" Target="../slideLayouts/slideLayout193.xml"/><Relationship Id="rId50" Type="http://schemas.openxmlformats.org/officeDocument/2006/relationships/slideLayout" Target="../slideLayouts/slideLayout196.xml"/><Relationship Id="rId55" Type="http://schemas.openxmlformats.org/officeDocument/2006/relationships/slideLayout" Target="../slideLayouts/slideLayout201.xml"/><Relationship Id="rId63" Type="http://schemas.openxmlformats.org/officeDocument/2006/relationships/slideLayout" Target="../slideLayouts/slideLayout20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9" Type="http://schemas.openxmlformats.org/officeDocument/2006/relationships/slideLayout" Target="../slideLayouts/slideLayout175.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45" Type="http://schemas.openxmlformats.org/officeDocument/2006/relationships/slideLayout" Target="../slideLayouts/slideLayout191.xml"/><Relationship Id="rId53" Type="http://schemas.openxmlformats.org/officeDocument/2006/relationships/slideLayout" Target="../slideLayouts/slideLayout199.xml"/><Relationship Id="rId58" Type="http://schemas.openxmlformats.org/officeDocument/2006/relationships/slideLayout" Target="../slideLayouts/slideLayout204.xml"/><Relationship Id="rId66" Type="http://schemas.openxmlformats.org/officeDocument/2006/relationships/slideLayout" Target="../slideLayouts/slideLayout212.xml"/><Relationship Id="rId5" Type="http://schemas.openxmlformats.org/officeDocument/2006/relationships/slideLayout" Target="../slideLayouts/slideLayout151.xml"/><Relationship Id="rId61" Type="http://schemas.openxmlformats.org/officeDocument/2006/relationships/slideLayout" Target="../slideLayouts/slideLayout207.xml"/><Relationship Id="rId19" Type="http://schemas.openxmlformats.org/officeDocument/2006/relationships/slideLayout" Target="../slideLayouts/slideLayout16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slideLayout" Target="../slideLayouts/slideLayout189.xml"/><Relationship Id="rId48" Type="http://schemas.openxmlformats.org/officeDocument/2006/relationships/slideLayout" Target="../slideLayouts/slideLayout194.xml"/><Relationship Id="rId56" Type="http://schemas.openxmlformats.org/officeDocument/2006/relationships/slideLayout" Target="../slideLayouts/slideLayout202.xml"/><Relationship Id="rId64" Type="http://schemas.openxmlformats.org/officeDocument/2006/relationships/slideLayout" Target="../slideLayouts/slideLayout210.xml"/><Relationship Id="rId8" Type="http://schemas.openxmlformats.org/officeDocument/2006/relationships/slideLayout" Target="../slideLayouts/slideLayout154.xml"/><Relationship Id="rId51" Type="http://schemas.openxmlformats.org/officeDocument/2006/relationships/slideLayout" Target="../slideLayouts/slideLayout197.xml"/><Relationship Id="rId3" Type="http://schemas.openxmlformats.org/officeDocument/2006/relationships/slideLayout" Target="../slideLayouts/slideLayout149.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 Id="rId46" Type="http://schemas.openxmlformats.org/officeDocument/2006/relationships/slideLayout" Target="../slideLayouts/slideLayout192.xml"/><Relationship Id="rId59" Type="http://schemas.openxmlformats.org/officeDocument/2006/relationships/slideLayout" Target="../slideLayouts/slideLayout205.xml"/><Relationship Id="rId67" Type="http://schemas.openxmlformats.org/officeDocument/2006/relationships/theme" Target="../theme/theme4.xml"/><Relationship Id="rId20" Type="http://schemas.openxmlformats.org/officeDocument/2006/relationships/slideLayout" Target="../slideLayouts/slideLayout166.xml"/><Relationship Id="rId41" Type="http://schemas.openxmlformats.org/officeDocument/2006/relationships/slideLayout" Target="../slideLayouts/slideLayout187.xml"/><Relationship Id="rId54" Type="http://schemas.openxmlformats.org/officeDocument/2006/relationships/slideLayout" Target="../slideLayouts/slideLayout200.xml"/><Relationship Id="rId62" Type="http://schemas.openxmlformats.org/officeDocument/2006/relationships/slideLayout" Target="../slideLayouts/slideLayout20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49" Type="http://schemas.openxmlformats.org/officeDocument/2006/relationships/slideLayout" Target="../slideLayouts/slideLayout195.xml"/><Relationship Id="rId57" Type="http://schemas.openxmlformats.org/officeDocument/2006/relationships/slideLayout" Target="../slideLayouts/slideLayout203.xml"/><Relationship Id="rId10" Type="http://schemas.openxmlformats.org/officeDocument/2006/relationships/slideLayout" Target="../slideLayouts/slideLayout156.xml"/><Relationship Id="rId31" Type="http://schemas.openxmlformats.org/officeDocument/2006/relationships/slideLayout" Target="../slideLayouts/slideLayout177.xml"/><Relationship Id="rId44" Type="http://schemas.openxmlformats.org/officeDocument/2006/relationships/slideLayout" Target="../slideLayouts/slideLayout190.xml"/><Relationship Id="rId52" Type="http://schemas.openxmlformats.org/officeDocument/2006/relationships/slideLayout" Target="../slideLayouts/slideLayout198.xml"/><Relationship Id="rId60" Type="http://schemas.openxmlformats.org/officeDocument/2006/relationships/slideLayout" Target="../slideLayouts/slideLayout206.xml"/><Relationship Id="rId65" Type="http://schemas.openxmlformats.org/officeDocument/2006/relationships/slideLayout" Target="../slideLayouts/slideLayout211.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9"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4C0050-C61D-43F5-9230-07AFC413E1F6}"/>
              </a:ext>
            </a:extLst>
          </p:cNvPr>
          <p:cNvSpPr>
            <a:spLocks noGrp="1"/>
          </p:cNvSpPr>
          <p:nvPr>
            <p:ph type="title"/>
          </p:nvPr>
        </p:nvSpPr>
        <p:spPr>
          <a:xfrm>
            <a:off x="687789" y="683279"/>
            <a:ext cx="7194149" cy="994172"/>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512770-D37B-4A38-AAAE-C3F38CC509A3}"/>
              </a:ext>
            </a:extLst>
          </p:cNvPr>
          <p:cNvSpPr>
            <a:spLocks noGrp="1"/>
          </p:cNvSpPr>
          <p:nvPr>
            <p:ph type="body" idx="1"/>
          </p:nvPr>
        </p:nvSpPr>
        <p:spPr>
          <a:xfrm>
            <a:off x="687789" y="1942428"/>
            <a:ext cx="7194149" cy="288433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876818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1"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50"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711" r:id="rId34"/>
    <p:sldLayoutId id="2147483712" r:id="rId35"/>
    <p:sldLayoutId id="2147483713" r:id="rId36"/>
    <p:sldLayoutId id="2147483714" r:id="rId37"/>
    <p:sldLayoutId id="2147483715" r:id="rId38"/>
    <p:sldLayoutId id="2147483716" r:id="rId39"/>
    <p:sldLayoutId id="2147483684" r:id="rId40"/>
    <p:sldLayoutId id="2147483685" r:id="rId41"/>
    <p:sldLayoutId id="2147483686" r:id="rId42"/>
    <p:sldLayoutId id="2147483687" r:id="rId43"/>
    <p:sldLayoutId id="2147483688" r:id="rId44"/>
    <p:sldLayoutId id="2147483689" r:id="rId45"/>
    <p:sldLayoutId id="2147483690" r:id="rId46"/>
    <p:sldLayoutId id="2147483691" r:id="rId47"/>
    <p:sldLayoutId id="2147483692" r:id="rId48"/>
    <p:sldLayoutId id="2147483693" r:id="rId49"/>
    <p:sldLayoutId id="2147483694" r:id="rId50"/>
    <p:sldLayoutId id="2147483695" r:id="rId51"/>
    <p:sldLayoutId id="2147483696" r:id="rId52"/>
    <p:sldLayoutId id="2147483697" r:id="rId53"/>
    <p:sldLayoutId id="2147483698" r:id="rId54"/>
    <p:sldLayoutId id="2147483699" r:id="rId55"/>
    <p:sldLayoutId id="2147483700" r:id="rId56"/>
    <p:sldLayoutId id="2147483701" r:id="rId57"/>
    <p:sldLayoutId id="2147483702" r:id="rId58"/>
    <p:sldLayoutId id="2147483703" r:id="rId59"/>
    <p:sldLayoutId id="2147483704" r:id="rId60"/>
    <p:sldLayoutId id="2147483705" r:id="rId61"/>
    <p:sldLayoutId id="2147483706" r:id="rId62"/>
    <p:sldLayoutId id="2147483707" r:id="rId63"/>
    <p:sldLayoutId id="2147483708" r:id="rId64"/>
    <p:sldLayoutId id="2147483709" r:id="rId65"/>
    <p:sldLayoutId id="2147483710" r:id="rId6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84637" y="4905375"/>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2537538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4C0050-C61D-43F5-9230-07AFC413E1F6}"/>
              </a:ext>
            </a:extLst>
          </p:cNvPr>
          <p:cNvSpPr>
            <a:spLocks noGrp="1"/>
          </p:cNvSpPr>
          <p:nvPr>
            <p:ph type="title"/>
          </p:nvPr>
        </p:nvSpPr>
        <p:spPr>
          <a:xfrm>
            <a:off x="687789" y="683279"/>
            <a:ext cx="7194149" cy="994172"/>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512770-D37B-4A38-AAAE-C3F38CC509A3}"/>
              </a:ext>
            </a:extLst>
          </p:cNvPr>
          <p:cNvSpPr>
            <a:spLocks noGrp="1"/>
          </p:cNvSpPr>
          <p:nvPr>
            <p:ph type="body" idx="1"/>
          </p:nvPr>
        </p:nvSpPr>
        <p:spPr>
          <a:xfrm>
            <a:off x="687789" y="1942428"/>
            <a:ext cx="7194149" cy="288433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3729997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39" r:id="rId62"/>
    <p:sldLayoutId id="2147483840" r:id="rId63"/>
    <p:sldLayoutId id="2147483841" r:id="rId64"/>
    <p:sldLayoutId id="2147483842" r:id="rId65"/>
    <p:sldLayoutId id="2147483843" r:id="rId6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4C0050-C61D-43F5-9230-07AFC413E1F6}"/>
              </a:ext>
            </a:extLst>
          </p:cNvPr>
          <p:cNvSpPr>
            <a:spLocks noGrp="1"/>
          </p:cNvSpPr>
          <p:nvPr>
            <p:ph type="title"/>
          </p:nvPr>
        </p:nvSpPr>
        <p:spPr>
          <a:xfrm>
            <a:off x="687789" y="683279"/>
            <a:ext cx="7194149" cy="994172"/>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512770-D37B-4A38-AAAE-C3F38CC509A3}"/>
              </a:ext>
            </a:extLst>
          </p:cNvPr>
          <p:cNvSpPr>
            <a:spLocks noGrp="1"/>
          </p:cNvSpPr>
          <p:nvPr>
            <p:ph type="body" idx="1"/>
          </p:nvPr>
        </p:nvSpPr>
        <p:spPr>
          <a:xfrm>
            <a:off x="687789" y="1942428"/>
            <a:ext cx="7194149" cy="288433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640410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 id="2147483881" r:id="rId37"/>
    <p:sldLayoutId id="2147483882" r:id="rId38"/>
    <p:sldLayoutId id="2147483883" r:id="rId39"/>
    <p:sldLayoutId id="2147483884" r:id="rId40"/>
    <p:sldLayoutId id="2147483885" r:id="rId41"/>
    <p:sldLayoutId id="2147483886" r:id="rId42"/>
    <p:sldLayoutId id="2147483887" r:id="rId43"/>
    <p:sldLayoutId id="2147483888" r:id="rId44"/>
    <p:sldLayoutId id="2147483889" r:id="rId45"/>
    <p:sldLayoutId id="2147483890" r:id="rId46"/>
    <p:sldLayoutId id="2147483891" r:id="rId47"/>
    <p:sldLayoutId id="2147483892" r:id="rId48"/>
    <p:sldLayoutId id="2147483893" r:id="rId49"/>
    <p:sldLayoutId id="2147483894" r:id="rId50"/>
    <p:sldLayoutId id="2147483895" r:id="rId51"/>
    <p:sldLayoutId id="2147483896" r:id="rId52"/>
    <p:sldLayoutId id="2147483897" r:id="rId53"/>
    <p:sldLayoutId id="2147483898" r:id="rId54"/>
    <p:sldLayoutId id="2147483899" r:id="rId55"/>
    <p:sldLayoutId id="2147483900" r:id="rId56"/>
    <p:sldLayoutId id="2147483901" r:id="rId57"/>
    <p:sldLayoutId id="2147483902" r:id="rId58"/>
    <p:sldLayoutId id="2147483903" r:id="rId59"/>
    <p:sldLayoutId id="2147483904" r:id="rId60"/>
    <p:sldLayoutId id="2147483905" r:id="rId61"/>
    <p:sldLayoutId id="2147483906" r:id="rId62"/>
    <p:sldLayoutId id="2147483907" r:id="rId63"/>
    <p:sldLayoutId id="2147483908" r:id="rId64"/>
    <p:sldLayoutId id="2147483909" r:id="rId65"/>
    <p:sldLayoutId id="2147483910" r:id="rId6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94508-617C-75E4-CD3E-DF58B3137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CAB90-CE7C-CEBC-202A-7237A4EFEC83}"/>
              </a:ext>
            </a:extLst>
          </p:cNvPr>
          <p:cNvSpPr>
            <a:spLocks noGrp="1"/>
          </p:cNvSpPr>
          <p:nvPr>
            <p:ph type="ctrTitle"/>
          </p:nvPr>
        </p:nvSpPr>
        <p:spPr>
          <a:xfrm>
            <a:off x="644418" y="1560711"/>
            <a:ext cx="7850929" cy="1085272"/>
          </a:xfrm>
        </p:spPr>
        <p:txBody>
          <a:bodyPr/>
          <a:lstStyle/>
          <a:p>
            <a:pPr>
              <a:lnSpc>
                <a:spcPct val="150000"/>
              </a:lnSpc>
              <a:spcBef>
                <a:spcPts val="0"/>
              </a:spcBef>
            </a:pPr>
            <a:r>
              <a:rPr lang="sv-SE" sz="3200"/>
              <a:t>Det långsiktiga analysarbetet i RALS-T</a:t>
            </a:r>
            <a:endParaRPr lang="en-US" sz="3200">
              <a:cs typeface="Arial"/>
            </a:endParaRPr>
          </a:p>
        </p:txBody>
      </p:sp>
      <p:pic>
        <p:nvPicPr>
          <p:cNvPr id="8" name="Picture 6">
            <a:extLst>
              <a:ext uri="{FF2B5EF4-FFF2-40B4-BE49-F238E27FC236}">
                <a16:creationId xmlns:a16="http://schemas.microsoft.com/office/drawing/2014/main" id="{9DEE4E42-4A34-9209-E184-B32CB2D1809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54417" y="3319639"/>
            <a:ext cx="943547" cy="757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phone&#10;&#10;Description automatically generated">
            <a:extLst>
              <a:ext uri="{FF2B5EF4-FFF2-40B4-BE49-F238E27FC236}">
                <a16:creationId xmlns:a16="http://schemas.microsoft.com/office/drawing/2014/main" id="{4E1DC981-E4B3-2045-EFDF-189AE98EA46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2839" b="24004"/>
          <a:stretch/>
        </p:blipFill>
        <p:spPr>
          <a:xfrm>
            <a:off x="302333" y="3102631"/>
            <a:ext cx="3052084" cy="1191096"/>
          </a:xfrm>
          <a:prstGeom prst="rect">
            <a:avLst/>
          </a:prstGeom>
        </p:spPr>
      </p:pic>
    </p:spTree>
    <p:extLst>
      <p:ext uri="{BB962C8B-B14F-4D97-AF65-F5344CB8AC3E}">
        <p14:creationId xmlns:p14="http://schemas.microsoft.com/office/powerpoint/2010/main" val="141182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tshållare för innehåll 4">
            <a:extLst>
              <a:ext uri="{FF2B5EF4-FFF2-40B4-BE49-F238E27FC236}">
                <a16:creationId xmlns:a16="http://schemas.microsoft.com/office/drawing/2014/main" id="{647C7AB1-E3EE-87CC-5261-BB16628DA471}"/>
              </a:ext>
            </a:extLst>
          </p:cNvPr>
          <p:cNvSpPr txBox="1">
            <a:spLocks/>
          </p:cNvSpPr>
          <p:nvPr/>
        </p:nvSpPr>
        <p:spPr>
          <a:xfrm>
            <a:off x="876953" y="2474105"/>
            <a:ext cx="2412000" cy="1008000"/>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sv-SE">
                <a:solidFill>
                  <a:schemeClr val="bg1"/>
                </a:solidFill>
                <a:latin typeface="+mj-lt"/>
              </a:rPr>
              <a:t>Avstämning / Uppföljning</a:t>
            </a:r>
          </a:p>
        </p:txBody>
      </p:sp>
      <p:sp>
        <p:nvSpPr>
          <p:cNvPr id="25" name="Rektangel: rundade hörn 6">
            <a:extLst>
              <a:ext uri="{FF2B5EF4-FFF2-40B4-BE49-F238E27FC236}">
                <a16:creationId xmlns:a16="http://schemas.microsoft.com/office/drawing/2014/main" id="{E95615DA-41D5-7610-9D0E-102A5F7518DA}"/>
              </a:ext>
            </a:extLst>
          </p:cNvPr>
          <p:cNvSpPr/>
          <p:nvPr/>
        </p:nvSpPr>
        <p:spPr>
          <a:xfrm>
            <a:off x="3374054" y="3718226"/>
            <a:ext cx="2412000" cy="1008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Lönerevision</a:t>
            </a:r>
          </a:p>
        </p:txBody>
      </p:sp>
      <p:sp>
        <p:nvSpPr>
          <p:cNvPr id="26" name="Rektangel: rundade hörn 7">
            <a:extLst>
              <a:ext uri="{FF2B5EF4-FFF2-40B4-BE49-F238E27FC236}">
                <a16:creationId xmlns:a16="http://schemas.microsoft.com/office/drawing/2014/main" id="{CE324F2E-3DD2-D6CD-9C3F-BA92082435A2}"/>
              </a:ext>
            </a:extLst>
          </p:cNvPr>
          <p:cNvSpPr/>
          <p:nvPr/>
        </p:nvSpPr>
        <p:spPr>
          <a:xfrm>
            <a:off x="3372603" y="1210659"/>
            <a:ext cx="2412000" cy="1008000"/>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Gemensamma </a:t>
            </a:r>
            <a:r>
              <a:rPr lang="sv-SE" sz="1800" err="1">
                <a:solidFill>
                  <a:schemeClr val="bg1"/>
                </a:solidFill>
                <a:latin typeface="+mj-lt"/>
              </a:rPr>
              <a:t>löneprinciper</a:t>
            </a:r>
            <a:endParaRPr lang="sv-SE" sz="1800">
              <a:solidFill>
                <a:schemeClr val="bg1"/>
              </a:solidFill>
              <a:latin typeface="+mj-lt"/>
            </a:endParaRPr>
          </a:p>
        </p:txBody>
      </p:sp>
      <p:sp>
        <p:nvSpPr>
          <p:cNvPr id="27" name="Title 1">
            <a:extLst>
              <a:ext uri="{FF2B5EF4-FFF2-40B4-BE49-F238E27FC236}">
                <a16:creationId xmlns:a16="http://schemas.microsoft.com/office/drawing/2014/main" id="{F12C58FF-8125-87DB-B028-77C433C03CC8}"/>
              </a:ext>
            </a:extLst>
          </p:cNvPr>
          <p:cNvSpPr>
            <a:spLocks noGrp="1"/>
          </p:cNvSpPr>
          <p:nvPr>
            <p:ph type="title"/>
          </p:nvPr>
        </p:nvSpPr>
        <p:spPr>
          <a:xfrm>
            <a:off x="687789" y="208800"/>
            <a:ext cx="7483754" cy="994172"/>
          </a:xfrm>
        </p:spPr>
        <p:txBody>
          <a:bodyPr/>
          <a:lstStyle/>
          <a:p>
            <a:r>
              <a:rPr lang="en-US" dirty="0" err="1"/>
              <a:t>Löneprocessen</a:t>
            </a:r>
            <a:endParaRPr lang="en-US" dirty="0"/>
          </a:p>
        </p:txBody>
      </p:sp>
      <p:sp>
        <p:nvSpPr>
          <p:cNvPr id="28" name="Rektangel: rundade hörn 8">
            <a:extLst>
              <a:ext uri="{FF2B5EF4-FFF2-40B4-BE49-F238E27FC236}">
                <a16:creationId xmlns:a16="http://schemas.microsoft.com/office/drawing/2014/main" id="{7997AA6B-1CA2-5BF3-0CE0-17EC64B55E28}"/>
              </a:ext>
            </a:extLst>
          </p:cNvPr>
          <p:cNvSpPr/>
          <p:nvPr/>
        </p:nvSpPr>
        <p:spPr>
          <a:xfrm>
            <a:off x="5864750" y="2474105"/>
            <a:ext cx="2412000" cy="1008000"/>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sv-SE" sz="1800">
                <a:solidFill>
                  <a:schemeClr val="bg1"/>
                </a:solidFill>
                <a:latin typeface="+mj-lt"/>
              </a:rPr>
              <a:t>Förberedande arbete</a:t>
            </a:r>
          </a:p>
        </p:txBody>
      </p:sp>
      <p:sp>
        <p:nvSpPr>
          <p:cNvPr id="29" name="TextBox 3">
            <a:extLst>
              <a:ext uri="{FF2B5EF4-FFF2-40B4-BE49-F238E27FC236}">
                <a16:creationId xmlns:a16="http://schemas.microsoft.com/office/drawing/2014/main" id="{5262CEE0-7CBF-C056-E2F9-E42D90BCE333}"/>
              </a:ext>
            </a:extLst>
          </p:cNvPr>
          <p:cNvSpPr txBox="1"/>
          <p:nvPr/>
        </p:nvSpPr>
        <p:spPr>
          <a:xfrm>
            <a:off x="6078890" y="2857561"/>
            <a:ext cx="1084553" cy="445066"/>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Planering</a:t>
            </a:r>
          </a:p>
          <a:p>
            <a:pPr marL="72000" indent="-72000" algn="l">
              <a:buFont typeface="Arial" panose="020B0604020202020204" pitchFamily="34" charset="0"/>
              <a:buChar char="•"/>
            </a:pPr>
            <a:r>
              <a:rPr lang="en-US" sz="1100">
                <a:solidFill>
                  <a:schemeClr val="bg1"/>
                </a:solidFill>
                <a:latin typeface="+mj-lt"/>
              </a:rPr>
              <a:t>Utgångspunkter</a:t>
            </a:r>
          </a:p>
          <a:p>
            <a:pPr marL="72000" indent="-72000" algn="l">
              <a:buFont typeface="Arial" panose="020B0604020202020204" pitchFamily="34" charset="0"/>
              <a:buChar char="•"/>
            </a:pPr>
            <a:r>
              <a:rPr lang="en-US" sz="1100">
                <a:solidFill>
                  <a:schemeClr val="bg1"/>
                </a:solidFill>
                <a:latin typeface="+mj-lt"/>
              </a:rPr>
              <a:t>Lönebild</a:t>
            </a:r>
          </a:p>
        </p:txBody>
      </p:sp>
      <p:sp>
        <p:nvSpPr>
          <p:cNvPr id="30" name="TextBox 12">
            <a:extLst>
              <a:ext uri="{FF2B5EF4-FFF2-40B4-BE49-F238E27FC236}">
                <a16:creationId xmlns:a16="http://schemas.microsoft.com/office/drawing/2014/main" id="{50783BFE-09E2-9FA5-C05B-EFF9B2F34E0A}"/>
              </a:ext>
            </a:extLst>
          </p:cNvPr>
          <p:cNvSpPr txBox="1"/>
          <p:nvPr/>
        </p:nvSpPr>
        <p:spPr>
          <a:xfrm>
            <a:off x="7227903" y="2857561"/>
            <a:ext cx="849297" cy="565000"/>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Förändring av lönebild</a:t>
            </a:r>
            <a:endParaRPr lang="en-US" sz="1100" err="1">
              <a:solidFill>
                <a:schemeClr val="bg1"/>
              </a:solidFill>
              <a:latin typeface="+mj-lt"/>
            </a:endParaRPr>
          </a:p>
        </p:txBody>
      </p:sp>
      <p:sp>
        <p:nvSpPr>
          <p:cNvPr id="31" name="Arrow: Circular 17">
            <a:extLst>
              <a:ext uri="{FF2B5EF4-FFF2-40B4-BE49-F238E27FC236}">
                <a16:creationId xmlns:a16="http://schemas.microsoft.com/office/drawing/2014/main" id="{FC854775-BF5B-D75C-B924-8AD4038C9C0E}"/>
              </a:ext>
            </a:extLst>
          </p:cNvPr>
          <p:cNvSpPr/>
          <p:nvPr/>
        </p:nvSpPr>
        <p:spPr>
          <a:xfrm rot="2697118">
            <a:off x="4021168" y="1744924"/>
            <a:ext cx="2901600" cy="2901600"/>
          </a:xfrm>
          <a:prstGeom prst="circularArrow">
            <a:avLst>
              <a:gd name="adj1" fmla="val 6898"/>
              <a:gd name="adj2" fmla="val 465012"/>
              <a:gd name="adj3" fmla="val 550847"/>
              <a:gd name="adj4" fmla="val 205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2" name="Arrow: Circular 19">
            <a:extLst>
              <a:ext uri="{FF2B5EF4-FFF2-40B4-BE49-F238E27FC236}">
                <a16:creationId xmlns:a16="http://schemas.microsoft.com/office/drawing/2014/main" id="{6A83AAC1-DD8E-8151-43E5-157BBD140AD5}"/>
              </a:ext>
            </a:extLst>
          </p:cNvPr>
          <p:cNvSpPr/>
          <p:nvPr/>
        </p:nvSpPr>
        <p:spPr>
          <a:xfrm rot="2697118">
            <a:off x="2233531" y="1744924"/>
            <a:ext cx="2901600" cy="2901600"/>
          </a:xfrm>
          <a:prstGeom prst="circularArrow">
            <a:avLst>
              <a:gd name="adj1" fmla="val 6898"/>
              <a:gd name="adj2" fmla="val 465012"/>
              <a:gd name="adj3" fmla="val 5950847"/>
              <a:gd name="adj4" fmla="val 43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Arrow: Circular 21">
            <a:extLst>
              <a:ext uri="{FF2B5EF4-FFF2-40B4-BE49-F238E27FC236}">
                <a16:creationId xmlns:a16="http://schemas.microsoft.com/office/drawing/2014/main" id="{EECE177C-7E2D-1184-1A3A-977923DC0EE4}"/>
              </a:ext>
            </a:extLst>
          </p:cNvPr>
          <p:cNvSpPr/>
          <p:nvPr/>
        </p:nvSpPr>
        <p:spPr>
          <a:xfrm rot="2697118">
            <a:off x="2233257" y="1305996"/>
            <a:ext cx="2900277" cy="2900277"/>
          </a:xfrm>
          <a:prstGeom prst="circularArrow">
            <a:avLst>
              <a:gd name="adj1" fmla="val 6898"/>
              <a:gd name="adj2" fmla="val 465012"/>
              <a:gd name="adj3" fmla="val 11350847"/>
              <a:gd name="adj4" fmla="val 97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Arrow: Circular 23">
            <a:extLst>
              <a:ext uri="{FF2B5EF4-FFF2-40B4-BE49-F238E27FC236}">
                <a16:creationId xmlns:a16="http://schemas.microsoft.com/office/drawing/2014/main" id="{D6D33EAE-00C9-C0DE-3F11-56CA06065961}"/>
              </a:ext>
            </a:extLst>
          </p:cNvPr>
          <p:cNvSpPr/>
          <p:nvPr/>
        </p:nvSpPr>
        <p:spPr>
          <a:xfrm rot="2697118">
            <a:off x="4021168" y="1306270"/>
            <a:ext cx="2901600" cy="2901600"/>
          </a:xfrm>
          <a:prstGeom prst="circularArrow">
            <a:avLst>
              <a:gd name="adj1" fmla="val 6898"/>
              <a:gd name="adj2" fmla="val 465012"/>
              <a:gd name="adj3" fmla="val 16750847"/>
              <a:gd name="adj4" fmla="val 151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81511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EC17D0EF-F84B-415B-1AB2-911DEBF582E9}"/>
              </a:ext>
            </a:extLst>
          </p:cNvPr>
          <p:cNvSpPr txBox="1">
            <a:spLocks/>
          </p:cNvSpPr>
          <p:nvPr/>
        </p:nvSpPr>
        <p:spPr>
          <a:xfrm>
            <a:off x="876953" y="2474105"/>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sv-SE">
                <a:solidFill>
                  <a:schemeClr val="bg1"/>
                </a:solidFill>
                <a:latin typeface="+mj-lt"/>
              </a:rPr>
              <a:t>Avstämning / Uppföljning</a:t>
            </a:r>
          </a:p>
        </p:txBody>
      </p:sp>
      <p:sp>
        <p:nvSpPr>
          <p:cNvPr id="6" name="Rektangel: rundade hörn 6">
            <a:extLst>
              <a:ext uri="{FF2B5EF4-FFF2-40B4-BE49-F238E27FC236}">
                <a16:creationId xmlns:a16="http://schemas.microsoft.com/office/drawing/2014/main" id="{B2D66838-B577-6D01-80B6-6085063D23F8}"/>
              </a:ext>
            </a:extLst>
          </p:cNvPr>
          <p:cNvSpPr/>
          <p:nvPr/>
        </p:nvSpPr>
        <p:spPr>
          <a:xfrm>
            <a:off x="3374054" y="3718226"/>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Lönerevision</a:t>
            </a:r>
          </a:p>
        </p:txBody>
      </p:sp>
      <p:sp>
        <p:nvSpPr>
          <p:cNvPr id="7" name="Rektangel: rundade hörn 7">
            <a:extLst>
              <a:ext uri="{FF2B5EF4-FFF2-40B4-BE49-F238E27FC236}">
                <a16:creationId xmlns:a16="http://schemas.microsoft.com/office/drawing/2014/main" id="{E3A6316E-E79E-7971-293D-0F81273B35C5}"/>
              </a:ext>
            </a:extLst>
          </p:cNvPr>
          <p:cNvSpPr/>
          <p:nvPr/>
        </p:nvSpPr>
        <p:spPr>
          <a:xfrm>
            <a:off x="3372603" y="1210659"/>
            <a:ext cx="2412000" cy="1008000"/>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Gemensamma </a:t>
            </a:r>
            <a:r>
              <a:rPr lang="sv-SE" sz="1800" err="1">
                <a:solidFill>
                  <a:schemeClr val="bg1"/>
                </a:solidFill>
                <a:latin typeface="+mj-lt"/>
              </a:rPr>
              <a:t>löneprinciper</a:t>
            </a:r>
            <a:endParaRPr lang="sv-SE" sz="1800">
              <a:solidFill>
                <a:schemeClr val="bg1"/>
              </a:solidFill>
              <a:latin typeface="+mj-lt"/>
            </a:endParaRPr>
          </a:p>
        </p:txBody>
      </p:sp>
      <p:sp>
        <p:nvSpPr>
          <p:cNvPr id="8" name="Title 1">
            <a:extLst>
              <a:ext uri="{FF2B5EF4-FFF2-40B4-BE49-F238E27FC236}">
                <a16:creationId xmlns:a16="http://schemas.microsoft.com/office/drawing/2014/main" id="{59633178-9CE3-3A3D-F854-D75286F4E705}"/>
              </a:ext>
            </a:extLst>
          </p:cNvPr>
          <p:cNvSpPr txBox="1">
            <a:spLocks/>
          </p:cNvSpPr>
          <p:nvPr/>
        </p:nvSpPr>
        <p:spPr>
          <a:xfrm>
            <a:off x="687789" y="208800"/>
            <a:ext cx="7483754" cy="99417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a:t>Löneprocessen</a:t>
            </a:r>
          </a:p>
        </p:txBody>
      </p:sp>
      <p:sp>
        <p:nvSpPr>
          <p:cNvPr id="9" name="Rektangel: rundade hörn 8">
            <a:extLst>
              <a:ext uri="{FF2B5EF4-FFF2-40B4-BE49-F238E27FC236}">
                <a16:creationId xmlns:a16="http://schemas.microsoft.com/office/drawing/2014/main" id="{1223168A-616E-4D4A-1D14-7F5EB5EC1932}"/>
              </a:ext>
            </a:extLst>
          </p:cNvPr>
          <p:cNvSpPr/>
          <p:nvPr/>
        </p:nvSpPr>
        <p:spPr>
          <a:xfrm>
            <a:off x="5864750" y="2474105"/>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sv-SE" sz="1800">
                <a:solidFill>
                  <a:schemeClr val="bg1"/>
                </a:solidFill>
                <a:latin typeface="+mj-lt"/>
              </a:rPr>
              <a:t>Förberedande arbete</a:t>
            </a:r>
          </a:p>
        </p:txBody>
      </p:sp>
      <p:sp>
        <p:nvSpPr>
          <p:cNvPr id="10" name="TextBox 3">
            <a:extLst>
              <a:ext uri="{FF2B5EF4-FFF2-40B4-BE49-F238E27FC236}">
                <a16:creationId xmlns:a16="http://schemas.microsoft.com/office/drawing/2014/main" id="{B82DB926-0EAE-19A5-B40E-E3AD97791164}"/>
              </a:ext>
            </a:extLst>
          </p:cNvPr>
          <p:cNvSpPr txBox="1"/>
          <p:nvPr/>
        </p:nvSpPr>
        <p:spPr>
          <a:xfrm>
            <a:off x="6078890" y="2857561"/>
            <a:ext cx="1084553" cy="445066"/>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Planering</a:t>
            </a:r>
          </a:p>
          <a:p>
            <a:pPr marL="72000" indent="-72000" algn="l">
              <a:buFont typeface="Arial" panose="020B0604020202020204" pitchFamily="34" charset="0"/>
              <a:buChar char="•"/>
            </a:pPr>
            <a:r>
              <a:rPr lang="en-US" sz="1100">
                <a:solidFill>
                  <a:schemeClr val="bg1"/>
                </a:solidFill>
                <a:latin typeface="+mj-lt"/>
              </a:rPr>
              <a:t>Utgångspunkter</a:t>
            </a:r>
          </a:p>
          <a:p>
            <a:pPr marL="72000" indent="-72000" algn="l">
              <a:buFont typeface="Arial" panose="020B0604020202020204" pitchFamily="34" charset="0"/>
              <a:buChar char="•"/>
            </a:pPr>
            <a:r>
              <a:rPr lang="en-US" sz="1100">
                <a:solidFill>
                  <a:schemeClr val="bg1"/>
                </a:solidFill>
                <a:latin typeface="+mj-lt"/>
              </a:rPr>
              <a:t>Lönebild</a:t>
            </a:r>
          </a:p>
        </p:txBody>
      </p:sp>
      <p:sp>
        <p:nvSpPr>
          <p:cNvPr id="11" name="TextBox 12">
            <a:extLst>
              <a:ext uri="{FF2B5EF4-FFF2-40B4-BE49-F238E27FC236}">
                <a16:creationId xmlns:a16="http://schemas.microsoft.com/office/drawing/2014/main" id="{B9087EFD-A32B-AA0C-8F39-B7AB01AD104D}"/>
              </a:ext>
            </a:extLst>
          </p:cNvPr>
          <p:cNvSpPr txBox="1"/>
          <p:nvPr/>
        </p:nvSpPr>
        <p:spPr>
          <a:xfrm>
            <a:off x="7227903" y="2857561"/>
            <a:ext cx="849297" cy="565000"/>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Förändring av lönebild</a:t>
            </a:r>
            <a:endParaRPr lang="en-US" sz="1100" err="1">
              <a:solidFill>
                <a:schemeClr val="bg1"/>
              </a:solidFill>
              <a:latin typeface="+mj-lt"/>
            </a:endParaRPr>
          </a:p>
        </p:txBody>
      </p:sp>
      <p:sp>
        <p:nvSpPr>
          <p:cNvPr id="12" name="Arrow: Circular 17">
            <a:extLst>
              <a:ext uri="{FF2B5EF4-FFF2-40B4-BE49-F238E27FC236}">
                <a16:creationId xmlns:a16="http://schemas.microsoft.com/office/drawing/2014/main" id="{91B905CE-5E8C-460C-C22B-A03CA19C2B0B}"/>
              </a:ext>
            </a:extLst>
          </p:cNvPr>
          <p:cNvSpPr/>
          <p:nvPr/>
        </p:nvSpPr>
        <p:spPr>
          <a:xfrm rot="2697118">
            <a:off x="4021168" y="1744924"/>
            <a:ext cx="2901600" cy="2901600"/>
          </a:xfrm>
          <a:prstGeom prst="circularArrow">
            <a:avLst>
              <a:gd name="adj1" fmla="val 6898"/>
              <a:gd name="adj2" fmla="val 465012"/>
              <a:gd name="adj3" fmla="val 550847"/>
              <a:gd name="adj4" fmla="val 205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Arrow: Circular 19">
            <a:extLst>
              <a:ext uri="{FF2B5EF4-FFF2-40B4-BE49-F238E27FC236}">
                <a16:creationId xmlns:a16="http://schemas.microsoft.com/office/drawing/2014/main" id="{A3A9F242-E27E-9694-84B1-C61F6B8A1994}"/>
              </a:ext>
            </a:extLst>
          </p:cNvPr>
          <p:cNvSpPr/>
          <p:nvPr/>
        </p:nvSpPr>
        <p:spPr>
          <a:xfrm rot="2697118">
            <a:off x="2233531" y="1744924"/>
            <a:ext cx="2901600" cy="2901600"/>
          </a:xfrm>
          <a:prstGeom prst="circularArrow">
            <a:avLst>
              <a:gd name="adj1" fmla="val 6898"/>
              <a:gd name="adj2" fmla="val 465012"/>
              <a:gd name="adj3" fmla="val 5950847"/>
              <a:gd name="adj4" fmla="val 43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Arrow: Circular 21">
            <a:extLst>
              <a:ext uri="{FF2B5EF4-FFF2-40B4-BE49-F238E27FC236}">
                <a16:creationId xmlns:a16="http://schemas.microsoft.com/office/drawing/2014/main" id="{AD0B85A8-2AD7-12BA-15E3-B76931CEDA80}"/>
              </a:ext>
            </a:extLst>
          </p:cNvPr>
          <p:cNvSpPr/>
          <p:nvPr/>
        </p:nvSpPr>
        <p:spPr>
          <a:xfrm rot="2697118">
            <a:off x="2233257" y="1305996"/>
            <a:ext cx="2900277" cy="2900277"/>
          </a:xfrm>
          <a:prstGeom prst="circularArrow">
            <a:avLst>
              <a:gd name="adj1" fmla="val 6898"/>
              <a:gd name="adj2" fmla="val 465012"/>
              <a:gd name="adj3" fmla="val 11350847"/>
              <a:gd name="adj4" fmla="val 97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Arrow: Circular 23">
            <a:extLst>
              <a:ext uri="{FF2B5EF4-FFF2-40B4-BE49-F238E27FC236}">
                <a16:creationId xmlns:a16="http://schemas.microsoft.com/office/drawing/2014/main" id="{B1605C49-2009-C99F-AC85-5C2B72F935D3}"/>
              </a:ext>
            </a:extLst>
          </p:cNvPr>
          <p:cNvSpPr/>
          <p:nvPr/>
        </p:nvSpPr>
        <p:spPr>
          <a:xfrm rot="2697118">
            <a:off x="4021168" y="1306270"/>
            <a:ext cx="2901600" cy="2901600"/>
          </a:xfrm>
          <a:prstGeom prst="circularArrow">
            <a:avLst>
              <a:gd name="adj1" fmla="val 6898"/>
              <a:gd name="adj2" fmla="val 465012"/>
              <a:gd name="adj3" fmla="val 16750847"/>
              <a:gd name="adj4" fmla="val 151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4977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B851B2-E139-48F7-B10F-51662B10092A}"/>
              </a:ext>
            </a:extLst>
          </p:cNvPr>
          <p:cNvSpPr>
            <a:spLocks noGrp="1"/>
          </p:cNvSpPr>
          <p:nvPr>
            <p:ph type="title"/>
          </p:nvPr>
        </p:nvSpPr>
        <p:spPr/>
        <p:txBody>
          <a:bodyPr/>
          <a:lstStyle/>
          <a:p>
            <a:r>
              <a:rPr lang="sv-SE"/>
              <a:t>De gemensamma löneprinciperna (5 §)</a:t>
            </a:r>
          </a:p>
        </p:txBody>
      </p:sp>
      <p:sp>
        <p:nvSpPr>
          <p:cNvPr id="3" name="Platshållare för innehåll 2">
            <a:extLst>
              <a:ext uri="{FF2B5EF4-FFF2-40B4-BE49-F238E27FC236}">
                <a16:creationId xmlns:a16="http://schemas.microsoft.com/office/drawing/2014/main" id="{3DDD8A1A-F77F-48FA-A8C0-B3B3E61F011C}"/>
              </a:ext>
            </a:extLst>
          </p:cNvPr>
          <p:cNvSpPr>
            <a:spLocks noGrp="1"/>
          </p:cNvSpPr>
          <p:nvPr>
            <p:ph idx="1"/>
          </p:nvPr>
        </p:nvSpPr>
        <p:spPr/>
        <p:txBody>
          <a:bodyPr/>
          <a:lstStyle/>
          <a:p>
            <a:pPr marL="0" indent="0">
              <a:lnSpc>
                <a:spcPct val="110000"/>
              </a:lnSpc>
              <a:spcAft>
                <a:spcPts val="600"/>
              </a:spcAft>
              <a:buNone/>
            </a:pPr>
            <a:r>
              <a:rPr lang="sv-SE">
                <a:latin typeface="+mj-lt"/>
              </a:rPr>
              <a:t>Lönebildning och lönesättning ska medverka till</a:t>
            </a:r>
          </a:p>
          <a:p>
            <a:pPr lvl="1">
              <a:lnSpc>
                <a:spcPct val="110000"/>
              </a:lnSpc>
              <a:spcAft>
                <a:spcPts val="300"/>
              </a:spcAft>
              <a:buFont typeface="Arial" panose="020B0604020202020204" pitchFamily="34" charset="0"/>
              <a:buChar char="•"/>
            </a:pPr>
            <a:r>
              <a:rPr lang="sv-SE">
                <a:latin typeface="+mj-lt"/>
              </a:rPr>
              <a:t>att verksamhetsmålen uppnås</a:t>
            </a:r>
          </a:p>
          <a:p>
            <a:pPr lvl="1">
              <a:lnSpc>
                <a:spcPct val="110000"/>
              </a:lnSpc>
              <a:spcAft>
                <a:spcPts val="1200"/>
              </a:spcAft>
              <a:buFont typeface="Arial" panose="020B0604020202020204" pitchFamily="34" charset="0"/>
              <a:buChar char="•"/>
            </a:pPr>
            <a:r>
              <a:rPr lang="sv-SE">
                <a:latin typeface="+mj-lt"/>
              </a:rPr>
              <a:t>att verksamheten bedrivs effektivt och rationellt</a:t>
            </a:r>
          </a:p>
          <a:p>
            <a:pPr marL="0" indent="0">
              <a:lnSpc>
                <a:spcPct val="110000"/>
              </a:lnSpc>
              <a:spcAft>
                <a:spcPts val="600"/>
              </a:spcAft>
              <a:buNone/>
            </a:pPr>
            <a:r>
              <a:rPr lang="sv-SE">
                <a:latin typeface="+mj-lt"/>
              </a:rPr>
              <a:t>Genom att säkerställa</a:t>
            </a:r>
          </a:p>
          <a:p>
            <a:pPr lvl="1">
              <a:lnSpc>
                <a:spcPct val="110000"/>
              </a:lnSpc>
              <a:spcAft>
                <a:spcPts val="300"/>
              </a:spcAft>
              <a:buFont typeface="Arial" panose="020B0604020202020204" pitchFamily="34" charset="0"/>
              <a:buChar char="•"/>
            </a:pPr>
            <a:r>
              <a:rPr lang="sv-SE">
                <a:latin typeface="+mj-lt"/>
              </a:rPr>
              <a:t>att arbetsgivaren kan rekrytera, motivera, utveckla och behålla nödvändig kompetens</a:t>
            </a:r>
          </a:p>
          <a:p>
            <a:pPr lvl="1">
              <a:lnSpc>
                <a:spcPct val="110000"/>
              </a:lnSpc>
              <a:spcAft>
                <a:spcPts val="300"/>
              </a:spcAft>
              <a:buFont typeface="Arial" panose="020B0604020202020204" pitchFamily="34" charset="0"/>
              <a:buChar char="•"/>
            </a:pPr>
            <a:r>
              <a:rPr lang="sv-SE">
                <a:latin typeface="+mj-lt"/>
              </a:rPr>
              <a:t>att engagemang, motivation och utveckling stimuleras </a:t>
            </a:r>
            <a:br>
              <a:rPr lang="sv-SE">
                <a:latin typeface="+mj-lt"/>
              </a:rPr>
            </a:br>
            <a:endParaRPr lang="sv-SE">
              <a:latin typeface="+mj-lt"/>
            </a:endParaRPr>
          </a:p>
          <a:p>
            <a:pPr marL="342900" lvl="1" indent="0">
              <a:lnSpc>
                <a:spcPct val="110000"/>
              </a:lnSpc>
              <a:spcAft>
                <a:spcPts val="300"/>
              </a:spcAft>
              <a:buNone/>
            </a:pPr>
            <a:endParaRPr lang="sv-SE">
              <a:latin typeface="+mj-lt"/>
            </a:endParaRPr>
          </a:p>
          <a:p>
            <a:pPr marL="342900" lvl="1" indent="0">
              <a:lnSpc>
                <a:spcPct val="110000"/>
              </a:lnSpc>
              <a:spcAft>
                <a:spcPts val="300"/>
              </a:spcAft>
              <a:buNone/>
            </a:pPr>
            <a:br>
              <a:rPr lang="sv-SE">
                <a:latin typeface="+mj-lt"/>
              </a:rPr>
            </a:br>
            <a:endParaRPr lang="sv-SE">
              <a:latin typeface="+mj-lt"/>
            </a:endParaRPr>
          </a:p>
          <a:p>
            <a:pPr>
              <a:lnSpc>
                <a:spcPct val="110000"/>
              </a:lnSpc>
              <a:spcAft>
                <a:spcPts val="300"/>
              </a:spcAft>
              <a:buFont typeface="Wingdings" panose="05000000000000000000" pitchFamily="2" charset="2"/>
              <a:buChar char="Ø"/>
            </a:pPr>
            <a:endParaRPr lang="sv-SE">
              <a:latin typeface="+mj-lt"/>
            </a:endParaRPr>
          </a:p>
        </p:txBody>
      </p:sp>
    </p:spTree>
    <p:extLst>
      <p:ext uri="{BB962C8B-B14F-4D97-AF65-F5344CB8AC3E}">
        <p14:creationId xmlns:p14="http://schemas.microsoft.com/office/powerpoint/2010/main" val="245603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6FBA1-2D3F-5C4C-F428-0D8E09D9EE11}"/>
              </a:ext>
            </a:extLst>
          </p:cNvPr>
          <p:cNvSpPr>
            <a:spLocks noGrp="1"/>
          </p:cNvSpPr>
          <p:nvPr>
            <p:ph type="title"/>
          </p:nvPr>
        </p:nvSpPr>
        <p:spPr/>
        <p:txBody>
          <a:bodyPr/>
          <a:lstStyle/>
          <a:p>
            <a:r>
              <a:rPr lang="sv-SE"/>
              <a:t>Forts. gemensamma löneprinciperna (§ 5) </a:t>
            </a:r>
          </a:p>
        </p:txBody>
      </p:sp>
      <p:sp>
        <p:nvSpPr>
          <p:cNvPr id="3" name="Platshållare för innehåll 2">
            <a:extLst>
              <a:ext uri="{FF2B5EF4-FFF2-40B4-BE49-F238E27FC236}">
                <a16:creationId xmlns:a16="http://schemas.microsoft.com/office/drawing/2014/main" id="{F1B8B7C3-39BD-1606-90CA-AFF8C2738D82}"/>
              </a:ext>
            </a:extLst>
          </p:cNvPr>
          <p:cNvSpPr>
            <a:spLocks noGrp="1"/>
          </p:cNvSpPr>
          <p:nvPr>
            <p:ph idx="1"/>
          </p:nvPr>
        </p:nvSpPr>
        <p:spPr/>
        <p:txBody>
          <a:bodyPr/>
          <a:lstStyle/>
          <a:p>
            <a:pPr marL="0" indent="0">
              <a:lnSpc>
                <a:spcPct val="110000"/>
              </a:lnSpc>
              <a:spcAft>
                <a:spcPts val="1200"/>
              </a:spcAft>
              <a:buNone/>
            </a:pPr>
            <a:r>
              <a:rPr lang="sv-SE" dirty="0">
                <a:latin typeface="+mj-lt"/>
              </a:rPr>
              <a:t>Lönebildning och lönesättning</a:t>
            </a:r>
          </a:p>
          <a:p>
            <a:pPr lvl="1">
              <a:lnSpc>
                <a:spcPct val="110000"/>
              </a:lnSpc>
              <a:spcAft>
                <a:spcPts val="1200"/>
              </a:spcAft>
            </a:pPr>
            <a:r>
              <a:rPr lang="sv-SE" dirty="0">
                <a:latin typeface="+mj-lt"/>
              </a:rPr>
              <a:t>Utifrån sakliga grunder</a:t>
            </a:r>
          </a:p>
          <a:p>
            <a:pPr lvl="1">
              <a:lnSpc>
                <a:spcPct val="110000"/>
              </a:lnSpc>
              <a:spcAft>
                <a:spcPts val="1200"/>
              </a:spcAft>
            </a:pPr>
            <a:r>
              <a:rPr lang="sv-SE" dirty="0">
                <a:latin typeface="+mj-lt"/>
              </a:rPr>
              <a:t>Individuellt bestämd</a:t>
            </a:r>
          </a:p>
          <a:p>
            <a:pPr lvl="1">
              <a:lnSpc>
                <a:spcPct val="110000"/>
              </a:lnSpc>
              <a:spcAft>
                <a:spcPts val="1200"/>
              </a:spcAft>
            </a:pPr>
            <a:r>
              <a:rPr lang="sv-SE" dirty="0">
                <a:latin typeface="+mj-lt"/>
              </a:rPr>
              <a:t>Ändamålsenlig lönedifferentiering</a:t>
            </a:r>
          </a:p>
        </p:txBody>
      </p:sp>
    </p:spTree>
    <p:extLst>
      <p:ext uri="{BB962C8B-B14F-4D97-AF65-F5344CB8AC3E}">
        <p14:creationId xmlns:p14="http://schemas.microsoft.com/office/powerpoint/2010/main" val="277812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4">
            <a:extLst>
              <a:ext uri="{FF2B5EF4-FFF2-40B4-BE49-F238E27FC236}">
                <a16:creationId xmlns:a16="http://schemas.microsoft.com/office/drawing/2014/main" id="{7DE1EFDF-CE8F-95E1-23C4-E2EB6A29A2D7}"/>
              </a:ext>
            </a:extLst>
          </p:cNvPr>
          <p:cNvSpPr txBox="1">
            <a:spLocks/>
          </p:cNvSpPr>
          <p:nvPr/>
        </p:nvSpPr>
        <p:spPr>
          <a:xfrm>
            <a:off x="876953" y="2474105"/>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sv-SE">
                <a:solidFill>
                  <a:schemeClr val="bg1"/>
                </a:solidFill>
                <a:latin typeface="+mj-lt"/>
              </a:rPr>
              <a:t>Avstämning / Uppföljning</a:t>
            </a:r>
          </a:p>
        </p:txBody>
      </p:sp>
      <p:sp>
        <p:nvSpPr>
          <p:cNvPr id="5" name="Rektangel: rundade hörn 6">
            <a:extLst>
              <a:ext uri="{FF2B5EF4-FFF2-40B4-BE49-F238E27FC236}">
                <a16:creationId xmlns:a16="http://schemas.microsoft.com/office/drawing/2014/main" id="{DD5D55BB-B25C-83F5-69F0-9D896353D093}"/>
              </a:ext>
            </a:extLst>
          </p:cNvPr>
          <p:cNvSpPr/>
          <p:nvPr/>
        </p:nvSpPr>
        <p:spPr>
          <a:xfrm>
            <a:off x="3374054" y="3718226"/>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Lönerevision</a:t>
            </a:r>
          </a:p>
        </p:txBody>
      </p:sp>
      <p:sp>
        <p:nvSpPr>
          <p:cNvPr id="6" name="Rektangel: rundade hörn 7">
            <a:extLst>
              <a:ext uri="{FF2B5EF4-FFF2-40B4-BE49-F238E27FC236}">
                <a16:creationId xmlns:a16="http://schemas.microsoft.com/office/drawing/2014/main" id="{FC5562EF-A3E9-2AB4-1B84-DFD4A62DE3B4}"/>
              </a:ext>
            </a:extLst>
          </p:cNvPr>
          <p:cNvSpPr/>
          <p:nvPr/>
        </p:nvSpPr>
        <p:spPr>
          <a:xfrm>
            <a:off x="3372603" y="1210659"/>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Gemensamma </a:t>
            </a:r>
            <a:r>
              <a:rPr lang="sv-SE" sz="1800" err="1">
                <a:solidFill>
                  <a:schemeClr val="bg1"/>
                </a:solidFill>
                <a:latin typeface="+mj-lt"/>
              </a:rPr>
              <a:t>löneprinciper</a:t>
            </a:r>
            <a:endParaRPr lang="sv-SE" sz="1800">
              <a:solidFill>
                <a:schemeClr val="bg1"/>
              </a:solidFill>
              <a:latin typeface="+mj-lt"/>
            </a:endParaRPr>
          </a:p>
        </p:txBody>
      </p:sp>
      <p:sp>
        <p:nvSpPr>
          <p:cNvPr id="7" name="Title 1">
            <a:extLst>
              <a:ext uri="{FF2B5EF4-FFF2-40B4-BE49-F238E27FC236}">
                <a16:creationId xmlns:a16="http://schemas.microsoft.com/office/drawing/2014/main" id="{D561F0ED-90D2-DF90-E0D3-5EFBCD418313}"/>
              </a:ext>
            </a:extLst>
          </p:cNvPr>
          <p:cNvSpPr txBox="1">
            <a:spLocks/>
          </p:cNvSpPr>
          <p:nvPr/>
        </p:nvSpPr>
        <p:spPr>
          <a:xfrm>
            <a:off x="687789" y="208800"/>
            <a:ext cx="7483754" cy="99417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a:t>Löneprocessen</a:t>
            </a:r>
          </a:p>
        </p:txBody>
      </p:sp>
      <p:sp>
        <p:nvSpPr>
          <p:cNvPr id="8" name="Rektangel: rundade hörn 7">
            <a:extLst>
              <a:ext uri="{FF2B5EF4-FFF2-40B4-BE49-F238E27FC236}">
                <a16:creationId xmlns:a16="http://schemas.microsoft.com/office/drawing/2014/main" id="{BEB5B8CB-93D0-F537-CABA-8A140FD172E3}"/>
              </a:ext>
            </a:extLst>
          </p:cNvPr>
          <p:cNvSpPr/>
          <p:nvPr/>
        </p:nvSpPr>
        <p:spPr>
          <a:xfrm>
            <a:off x="5864750" y="2474105"/>
            <a:ext cx="2412000" cy="1008000"/>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sv-SE" sz="1800">
                <a:solidFill>
                  <a:schemeClr val="bg1"/>
                </a:solidFill>
                <a:latin typeface="+mj-lt"/>
              </a:rPr>
              <a:t>Förberedande arbete</a:t>
            </a:r>
          </a:p>
        </p:txBody>
      </p:sp>
      <p:sp>
        <p:nvSpPr>
          <p:cNvPr id="9" name="TextBox 3">
            <a:extLst>
              <a:ext uri="{FF2B5EF4-FFF2-40B4-BE49-F238E27FC236}">
                <a16:creationId xmlns:a16="http://schemas.microsoft.com/office/drawing/2014/main" id="{037F50D7-71B2-11F8-0D81-A1E3EB8380C9}"/>
              </a:ext>
            </a:extLst>
          </p:cNvPr>
          <p:cNvSpPr txBox="1"/>
          <p:nvPr/>
        </p:nvSpPr>
        <p:spPr>
          <a:xfrm>
            <a:off x="6078890" y="2857561"/>
            <a:ext cx="1084553" cy="445066"/>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Planering</a:t>
            </a:r>
          </a:p>
          <a:p>
            <a:pPr marL="72000" indent="-72000" algn="l">
              <a:buFont typeface="Arial" panose="020B0604020202020204" pitchFamily="34" charset="0"/>
              <a:buChar char="•"/>
            </a:pPr>
            <a:r>
              <a:rPr lang="en-US" sz="1100">
                <a:solidFill>
                  <a:schemeClr val="bg1"/>
                </a:solidFill>
                <a:latin typeface="+mj-lt"/>
              </a:rPr>
              <a:t>Utgångspunkter</a:t>
            </a:r>
          </a:p>
          <a:p>
            <a:pPr marL="72000" indent="-72000" algn="l">
              <a:buFont typeface="Arial" panose="020B0604020202020204" pitchFamily="34" charset="0"/>
              <a:buChar char="•"/>
            </a:pPr>
            <a:r>
              <a:rPr lang="en-US" sz="1100">
                <a:solidFill>
                  <a:schemeClr val="bg1"/>
                </a:solidFill>
                <a:latin typeface="+mj-lt"/>
              </a:rPr>
              <a:t>Lönebild</a:t>
            </a:r>
          </a:p>
        </p:txBody>
      </p:sp>
      <p:sp>
        <p:nvSpPr>
          <p:cNvPr id="10" name="TextBox 12">
            <a:extLst>
              <a:ext uri="{FF2B5EF4-FFF2-40B4-BE49-F238E27FC236}">
                <a16:creationId xmlns:a16="http://schemas.microsoft.com/office/drawing/2014/main" id="{5620487F-74CC-0258-F653-59B0BABAE215}"/>
              </a:ext>
            </a:extLst>
          </p:cNvPr>
          <p:cNvSpPr txBox="1"/>
          <p:nvPr/>
        </p:nvSpPr>
        <p:spPr>
          <a:xfrm>
            <a:off x="7227903" y="2857561"/>
            <a:ext cx="849297" cy="565000"/>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Förändring av lönebild</a:t>
            </a:r>
            <a:endParaRPr lang="en-US" sz="1100" err="1">
              <a:solidFill>
                <a:schemeClr val="bg1"/>
              </a:solidFill>
              <a:latin typeface="+mj-lt"/>
            </a:endParaRPr>
          </a:p>
        </p:txBody>
      </p:sp>
      <p:sp>
        <p:nvSpPr>
          <p:cNvPr id="11" name="Arrow: Circular 21">
            <a:extLst>
              <a:ext uri="{FF2B5EF4-FFF2-40B4-BE49-F238E27FC236}">
                <a16:creationId xmlns:a16="http://schemas.microsoft.com/office/drawing/2014/main" id="{5A9446E4-53D6-B882-5A7B-B0587A17C8B6}"/>
              </a:ext>
            </a:extLst>
          </p:cNvPr>
          <p:cNvSpPr/>
          <p:nvPr/>
        </p:nvSpPr>
        <p:spPr>
          <a:xfrm rot="2697118">
            <a:off x="2233257" y="1305996"/>
            <a:ext cx="2900277" cy="2900277"/>
          </a:xfrm>
          <a:prstGeom prst="circularArrow">
            <a:avLst>
              <a:gd name="adj1" fmla="val 6898"/>
              <a:gd name="adj2" fmla="val 465012"/>
              <a:gd name="adj3" fmla="val 11350847"/>
              <a:gd name="adj4" fmla="val 97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Arrow: Circular 23">
            <a:extLst>
              <a:ext uri="{FF2B5EF4-FFF2-40B4-BE49-F238E27FC236}">
                <a16:creationId xmlns:a16="http://schemas.microsoft.com/office/drawing/2014/main" id="{D18DBF9C-F18A-7E93-B49F-4F861889196C}"/>
              </a:ext>
            </a:extLst>
          </p:cNvPr>
          <p:cNvSpPr/>
          <p:nvPr/>
        </p:nvSpPr>
        <p:spPr>
          <a:xfrm rot="2697118">
            <a:off x="4021168" y="1306270"/>
            <a:ext cx="2901600" cy="2901600"/>
          </a:xfrm>
          <a:prstGeom prst="circularArrow">
            <a:avLst>
              <a:gd name="adj1" fmla="val 6898"/>
              <a:gd name="adj2" fmla="val 465012"/>
              <a:gd name="adj3" fmla="val 16750847"/>
              <a:gd name="adj4" fmla="val 151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Arrow: Circular 17">
            <a:extLst>
              <a:ext uri="{FF2B5EF4-FFF2-40B4-BE49-F238E27FC236}">
                <a16:creationId xmlns:a16="http://schemas.microsoft.com/office/drawing/2014/main" id="{1184586C-24E1-F822-9BF9-9B1CFC693017}"/>
              </a:ext>
            </a:extLst>
          </p:cNvPr>
          <p:cNvSpPr/>
          <p:nvPr/>
        </p:nvSpPr>
        <p:spPr>
          <a:xfrm rot="2697118">
            <a:off x="4021168" y="1744924"/>
            <a:ext cx="2901600" cy="2901600"/>
          </a:xfrm>
          <a:prstGeom prst="circularArrow">
            <a:avLst>
              <a:gd name="adj1" fmla="val 6898"/>
              <a:gd name="adj2" fmla="val 465012"/>
              <a:gd name="adj3" fmla="val 550847"/>
              <a:gd name="adj4" fmla="val 205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Arrow: Circular 19">
            <a:extLst>
              <a:ext uri="{FF2B5EF4-FFF2-40B4-BE49-F238E27FC236}">
                <a16:creationId xmlns:a16="http://schemas.microsoft.com/office/drawing/2014/main" id="{9153EC25-72A3-E05F-771B-A54866FE9F27}"/>
              </a:ext>
            </a:extLst>
          </p:cNvPr>
          <p:cNvSpPr/>
          <p:nvPr/>
        </p:nvSpPr>
        <p:spPr>
          <a:xfrm rot="2697118">
            <a:off x="2233531" y="1744924"/>
            <a:ext cx="2901600" cy="2901600"/>
          </a:xfrm>
          <a:prstGeom prst="circularArrow">
            <a:avLst>
              <a:gd name="adj1" fmla="val 6898"/>
              <a:gd name="adj2" fmla="val 465012"/>
              <a:gd name="adj3" fmla="val 5950847"/>
              <a:gd name="adj4" fmla="val 43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9882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82A82-B79C-A92D-4F6E-C44621CD79D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5D4A094-DD3D-28DF-F0AA-1CAA5D4140B3}"/>
              </a:ext>
            </a:extLst>
          </p:cNvPr>
          <p:cNvSpPr>
            <a:spLocks noGrp="1"/>
          </p:cNvSpPr>
          <p:nvPr>
            <p:ph type="ctrTitle"/>
          </p:nvPr>
        </p:nvSpPr>
        <p:spPr/>
        <p:txBody>
          <a:bodyPr/>
          <a:lstStyle/>
          <a:p>
            <a:pPr>
              <a:spcAft>
                <a:spcPts val="600"/>
              </a:spcAft>
            </a:pPr>
            <a:r>
              <a:rPr lang="sv-SE"/>
              <a:t>Lönebildning i ett långsiktigt perspektiv</a:t>
            </a:r>
            <a:br>
              <a:rPr lang="sv-SE"/>
            </a:br>
            <a:br>
              <a:rPr lang="sv-SE" sz="1200"/>
            </a:br>
            <a:r>
              <a:rPr lang="sv-SE" sz="2000"/>
              <a:t>Några nedslag i avtalstexten</a:t>
            </a:r>
            <a:endParaRPr lang="sv-SE"/>
          </a:p>
        </p:txBody>
      </p:sp>
    </p:spTree>
    <p:extLst>
      <p:ext uri="{BB962C8B-B14F-4D97-AF65-F5344CB8AC3E}">
        <p14:creationId xmlns:p14="http://schemas.microsoft.com/office/powerpoint/2010/main" val="26245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8B49B-462B-1900-FF06-D358A990E7D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9096561-9FB8-8142-801F-4B03788A36CE}"/>
              </a:ext>
            </a:extLst>
          </p:cNvPr>
          <p:cNvSpPr>
            <a:spLocks noGrp="1"/>
          </p:cNvSpPr>
          <p:nvPr>
            <p:ph type="title"/>
          </p:nvPr>
        </p:nvSpPr>
        <p:spPr>
          <a:xfrm>
            <a:off x="4390029" y="684000"/>
            <a:ext cx="3781513" cy="994172"/>
          </a:xfrm>
        </p:spPr>
        <p:txBody>
          <a:bodyPr/>
          <a:lstStyle/>
          <a:p>
            <a:r>
              <a:rPr lang="sv-SE"/>
              <a:t>6 § Långsiktig lönebildning</a:t>
            </a:r>
          </a:p>
        </p:txBody>
      </p:sp>
      <p:pic>
        <p:nvPicPr>
          <p:cNvPr id="5" name="Platshållare för bild 4">
            <a:extLst>
              <a:ext uri="{FF2B5EF4-FFF2-40B4-BE49-F238E27FC236}">
                <a16:creationId xmlns:a16="http://schemas.microsoft.com/office/drawing/2014/main" id="{50623A96-3C3B-5C81-2D89-3606EB4E7BE8}"/>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t="1" b="1"/>
          <a:stretch/>
        </p:blipFill>
        <p:spPr/>
      </p:pic>
      <p:sp>
        <p:nvSpPr>
          <p:cNvPr id="4" name="Platshållare för innehåll 3">
            <a:extLst>
              <a:ext uri="{FF2B5EF4-FFF2-40B4-BE49-F238E27FC236}">
                <a16:creationId xmlns:a16="http://schemas.microsoft.com/office/drawing/2014/main" id="{085F3425-8A92-6F43-D59A-D667AED3C29C}"/>
              </a:ext>
            </a:extLst>
          </p:cNvPr>
          <p:cNvSpPr>
            <a:spLocks noGrp="1"/>
          </p:cNvSpPr>
          <p:nvPr>
            <p:ph idx="12"/>
          </p:nvPr>
        </p:nvSpPr>
        <p:spPr>
          <a:xfrm>
            <a:off x="4390118" y="1944000"/>
            <a:ext cx="4283620" cy="2886051"/>
          </a:xfrm>
        </p:spPr>
        <p:txBody>
          <a:bodyPr/>
          <a:lstStyle/>
          <a:p>
            <a:pPr marL="0" indent="0">
              <a:lnSpc>
                <a:spcPct val="150000"/>
              </a:lnSpc>
              <a:buNone/>
            </a:pPr>
            <a:r>
              <a:rPr lang="sv-SE" sz="1600" dirty="0"/>
              <a:t>”En </a:t>
            </a:r>
            <a:r>
              <a:rPr lang="sv-SE" sz="1600" b="1" dirty="0">
                <a:solidFill>
                  <a:schemeClr val="bg1"/>
                </a:solidFill>
                <a:highlight>
                  <a:srgbClr val="009BA2"/>
                </a:highlight>
              </a:rPr>
              <a:t>gedigen</a:t>
            </a:r>
            <a:r>
              <a:rPr lang="sv-SE" sz="1600" dirty="0"/>
              <a:t> genomförd analys, med utgångspunkt i verksamhetens behov på lång sikt, kan för </a:t>
            </a:r>
            <a:r>
              <a:rPr lang="sv-SE" sz="1600" b="1" dirty="0">
                <a:solidFill>
                  <a:schemeClr val="bg1"/>
                </a:solidFill>
                <a:highlight>
                  <a:srgbClr val="009BA2"/>
                </a:highlight>
              </a:rPr>
              <a:t>en längre tidsperiod</a:t>
            </a:r>
            <a:r>
              <a:rPr lang="sv-SE" sz="1600" b="1" dirty="0">
                <a:solidFill>
                  <a:schemeClr val="bg1"/>
                </a:solidFill>
              </a:rPr>
              <a:t> </a:t>
            </a:r>
            <a:r>
              <a:rPr lang="sv-SE" sz="1600" dirty="0"/>
              <a:t>utgöra en grund i parternas årliga lönerevisionsarbete.”</a:t>
            </a:r>
          </a:p>
          <a:p>
            <a:pPr>
              <a:spcAft>
                <a:spcPts val="600"/>
              </a:spcAft>
            </a:pPr>
            <a:endParaRPr lang="sv-SE" sz="1200" dirty="0"/>
          </a:p>
        </p:txBody>
      </p:sp>
    </p:spTree>
    <p:extLst>
      <p:ext uri="{BB962C8B-B14F-4D97-AF65-F5344CB8AC3E}">
        <p14:creationId xmlns:p14="http://schemas.microsoft.com/office/powerpoint/2010/main" val="399575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24FEB-2BDA-D0C1-7D8E-89440AD5C0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A9353F-EC09-9304-B930-CB1C00620112}"/>
              </a:ext>
            </a:extLst>
          </p:cNvPr>
          <p:cNvSpPr>
            <a:spLocks noGrp="1"/>
          </p:cNvSpPr>
          <p:nvPr>
            <p:ph type="title"/>
          </p:nvPr>
        </p:nvSpPr>
        <p:spPr/>
        <p:txBody>
          <a:bodyPr/>
          <a:lstStyle/>
          <a:p>
            <a:r>
              <a:rPr lang="sv-SE"/>
              <a:t>Långsiktig planering (RALS-T)</a:t>
            </a:r>
          </a:p>
        </p:txBody>
      </p:sp>
      <p:sp>
        <p:nvSpPr>
          <p:cNvPr id="3" name="Platshållare för innehåll 2">
            <a:extLst>
              <a:ext uri="{FF2B5EF4-FFF2-40B4-BE49-F238E27FC236}">
                <a16:creationId xmlns:a16="http://schemas.microsoft.com/office/drawing/2014/main" id="{C985C5D0-DE74-627B-3BF2-42D2C26E5822}"/>
              </a:ext>
            </a:extLst>
          </p:cNvPr>
          <p:cNvSpPr>
            <a:spLocks noGrp="1"/>
          </p:cNvSpPr>
          <p:nvPr>
            <p:ph idx="1"/>
          </p:nvPr>
        </p:nvSpPr>
        <p:spPr/>
        <p:txBody>
          <a:bodyPr/>
          <a:lstStyle/>
          <a:p>
            <a:pPr marL="0" indent="0">
              <a:buNone/>
            </a:pPr>
            <a:r>
              <a:rPr lang="sv-SE" i="1" dirty="0">
                <a:latin typeface="+mj-lt"/>
              </a:rPr>
              <a:t>Ur RALS-T</a:t>
            </a:r>
          </a:p>
          <a:p>
            <a:pPr marL="0" indent="0">
              <a:buNone/>
            </a:pPr>
            <a:r>
              <a:rPr lang="sv-SE" i="1" dirty="0">
                <a:latin typeface="+mj-lt"/>
              </a:rPr>
              <a:t>” Arbetsgivaren och den lokala arbetstagarorganisationen ska gemensamt planera hur ett långsiktigt arbete med den lokala lönebildningen ska bedrivas. .”</a:t>
            </a:r>
          </a:p>
          <a:p>
            <a:pPr marL="0" indent="0">
              <a:buNone/>
            </a:pPr>
            <a:endParaRPr lang="sv-SE" b="1" i="1" dirty="0">
              <a:latin typeface="+mj-lt"/>
            </a:endParaRPr>
          </a:p>
        </p:txBody>
      </p:sp>
    </p:spTree>
    <p:extLst>
      <p:ext uri="{BB962C8B-B14F-4D97-AF65-F5344CB8AC3E}">
        <p14:creationId xmlns:p14="http://schemas.microsoft.com/office/powerpoint/2010/main" val="182630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AAD3D4-E7D4-44D7-BE06-C7A04BA482AD}"/>
              </a:ext>
            </a:extLst>
          </p:cNvPr>
          <p:cNvSpPr>
            <a:spLocks noGrp="1"/>
          </p:cNvSpPr>
          <p:nvPr>
            <p:ph type="title"/>
          </p:nvPr>
        </p:nvSpPr>
        <p:spPr/>
        <p:txBody>
          <a:bodyPr/>
          <a:lstStyle/>
          <a:p>
            <a:r>
              <a:rPr lang="sv-SE"/>
              <a:t>Planering av det lokala lönebildningsarbetet</a:t>
            </a:r>
            <a:br>
              <a:rPr lang="sv-SE"/>
            </a:br>
            <a:r>
              <a:rPr lang="sv-SE"/>
              <a:t>- vägval</a:t>
            </a:r>
          </a:p>
        </p:txBody>
      </p:sp>
      <p:sp>
        <p:nvSpPr>
          <p:cNvPr id="3" name="Platshållare för innehåll 2">
            <a:extLst>
              <a:ext uri="{FF2B5EF4-FFF2-40B4-BE49-F238E27FC236}">
                <a16:creationId xmlns:a16="http://schemas.microsoft.com/office/drawing/2014/main" id="{7429EDDA-D60F-4C94-8AB6-31AA8D5700CF}"/>
              </a:ext>
            </a:extLst>
          </p:cNvPr>
          <p:cNvSpPr>
            <a:spLocks noGrp="1"/>
          </p:cNvSpPr>
          <p:nvPr>
            <p:ph idx="1"/>
          </p:nvPr>
        </p:nvSpPr>
        <p:spPr/>
        <p:txBody>
          <a:bodyPr/>
          <a:lstStyle/>
          <a:p>
            <a:pPr marL="0" indent="0">
              <a:lnSpc>
                <a:spcPct val="110000"/>
              </a:lnSpc>
              <a:spcAft>
                <a:spcPts val="1200"/>
              </a:spcAft>
              <a:buFont typeface="Arial" panose="020B0604020202020204" pitchFamily="34" charset="0"/>
              <a:buNone/>
            </a:pPr>
            <a:r>
              <a:rPr lang="sv-SE" dirty="0">
                <a:latin typeface="+mj-lt"/>
              </a:rPr>
              <a:t>Som en del i planeringen av lönerevisionsprocessen har lokala parter att ta ställning till följande punkter: </a:t>
            </a:r>
          </a:p>
          <a:p>
            <a:pPr lvl="1">
              <a:lnSpc>
                <a:spcPct val="110000"/>
              </a:lnSpc>
              <a:spcAft>
                <a:spcPts val="1200"/>
              </a:spcAft>
            </a:pPr>
            <a:r>
              <a:rPr lang="sv-SE" dirty="0">
                <a:latin typeface="+mj-lt"/>
              </a:rPr>
              <a:t>Tidpunkt för revision</a:t>
            </a:r>
          </a:p>
          <a:p>
            <a:pPr lvl="1">
              <a:lnSpc>
                <a:spcPct val="110000"/>
              </a:lnSpc>
              <a:spcAft>
                <a:spcPts val="1200"/>
              </a:spcAft>
            </a:pPr>
            <a:r>
              <a:rPr lang="sv-SE" dirty="0">
                <a:latin typeface="+mj-lt"/>
              </a:rPr>
              <a:t>Tidplan</a:t>
            </a:r>
          </a:p>
          <a:p>
            <a:pPr lvl="1">
              <a:lnSpc>
                <a:spcPct val="110000"/>
              </a:lnSpc>
              <a:spcAft>
                <a:spcPts val="1200"/>
              </a:spcAft>
            </a:pPr>
            <a:r>
              <a:rPr lang="sv-SE" dirty="0">
                <a:latin typeface="+mj-lt"/>
              </a:rPr>
              <a:t>Hantering av vissa arbetstagare</a:t>
            </a:r>
          </a:p>
          <a:p>
            <a:pPr lvl="1">
              <a:lnSpc>
                <a:spcPct val="110000"/>
              </a:lnSpc>
              <a:spcAft>
                <a:spcPts val="1200"/>
              </a:spcAft>
            </a:pPr>
            <a:r>
              <a:rPr lang="sv-SE" dirty="0">
                <a:latin typeface="+mj-lt"/>
              </a:rPr>
              <a:t>Lönesättande samtal som huvudväg</a:t>
            </a:r>
          </a:p>
          <a:p>
            <a:pPr lvl="1">
              <a:lnSpc>
                <a:spcPct val="110000"/>
              </a:lnSpc>
              <a:spcAft>
                <a:spcPts val="1200"/>
              </a:spcAft>
            </a:pPr>
            <a:r>
              <a:rPr lang="sv-SE" dirty="0">
                <a:latin typeface="+mj-lt"/>
              </a:rPr>
              <a:t>Hantering av eventuell oenighet</a:t>
            </a:r>
          </a:p>
          <a:p>
            <a:pPr>
              <a:spcAft>
                <a:spcPts val="1800"/>
              </a:spcAft>
            </a:pPr>
            <a:endParaRPr lang="sv-SE" dirty="0">
              <a:latin typeface="Aria"/>
            </a:endParaRPr>
          </a:p>
          <a:p>
            <a:pPr marL="0" indent="0">
              <a:spcAft>
                <a:spcPts val="600"/>
              </a:spcAft>
              <a:buNone/>
            </a:pPr>
            <a:endParaRPr lang="sv-SE" dirty="0">
              <a:latin typeface="Aria"/>
            </a:endParaRPr>
          </a:p>
          <a:p>
            <a:pPr>
              <a:spcAft>
                <a:spcPts val="600"/>
              </a:spcAft>
            </a:pPr>
            <a:endParaRPr lang="sv-SE" dirty="0">
              <a:latin typeface="Aria"/>
            </a:endParaRPr>
          </a:p>
        </p:txBody>
      </p:sp>
      <p:sp>
        <p:nvSpPr>
          <p:cNvPr id="4" name="Platshållare för bildnummer 3">
            <a:extLst>
              <a:ext uri="{FF2B5EF4-FFF2-40B4-BE49-F238E27FC236}">
                <a16:creationId xmlns:a16="http://schemas.microsoft.com/office/drawing/2014/main" id="{F24EB2B8-5FA9-4B92-AF52-2EE778F22030}"/>
              </a:ext>
            </a:extLst>
          </p:cNvPr>
          <p:cNvSpPr>
            <a:spLocks noGrp="1"/>
          </p:cNvSpPr>
          <p:nvPr>
            <p:ph type="sldNum" sz="quarter" idx="4294967295"/>
          </p:nvPr>
        </p:nvSpPr>
        <p:spPr>
          <a:xfrm>
            <a:off x="8555038" y="6356350"/>
            <a:ext cx="588962" cy="365125"/>
          </a:xfrm>
          <a:prstGeom prst="rect">
            <a:avLst/>
          </a:prstGeom>
        </p:spPr>
        <p:txBody>
          <a:bodyPr vert="horz" lIns="0" tIns="0" rIns="0" bIns="0" rtlCol="0" anchor="t" anchorCtr="0"/>
          <a:lstStyle>
            <a:defPPr>
              <a:defRPr lang="sv-SE"/>
            </a:defPPr>
            <a:lvl1pPr marL="0" algn="r"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F8114D91-4524-0541-9CCE-86E92887A391}" type="slidenum">
              <a:rPr lang="sv-SE" smtClean="0"/>
              <a:pPr/>
              <a:t>18</a:t>
            </a:fld>
            <a:endParaRPr lang="sv-SE"/>
          </a:p>
        </p:txBody>
      </p:sp>
    </p:spTree>
    <p:extLst>
      <p:ext uri="{BB962C8B-B14F-4D97-AF65-F5344CB8AC3E}">
        <p14:creationId xmlns:p14="http://schemas.microsoft.com/office/powerpoint/2010/main" val="36706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9E77-E031-3F6D-50D0-71EFF88BC1E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AB95E09-7B82-75B7-4040-8B89680E2F59}"/>
              </a:ext>
            </a:extLst>
          </p:cNvPr>
          <p:cNvSpPr>
            <a:spLocks noGrp="1"/>
          </p:cNvSpPr>
          <p:nvPr>
            <p:ph type="ctrTitle"/>
          </p:nvPr>
        </p:nvSpPr>
        <p:spPr>
          <a:xfrm>
            <a:off x="1142999" y="1980429"/>
            <a:ext cx="7106771" cy="1182643"/>
          </a:xfrm>
        </p:spPr>
        <p:txBody>
          <a:bodyPr/>
          <a:lstStyle/>
          <a:p>
            <a:pPr>
              <a:spcAft>
                <a:spcPts val="600"/>
              </a:spcAft>
            </a:pPr>
            <a:r>
              <a:rPr lang="sv-SE" dirty="0"/>
              <a:t>Den partsgemensamma analysen i praktiken</a:t>
            </a:r>
          </a:p>
        </p:txBody>
      </p:sp>
    </p:spTree>
    <p:extLst>
      <p:ext uri="{BB962C8B-B14F-4D97-AF65-F5344CB8AC3E}">
        <p14:creationId xmlns:p14="http://schemas.microsoft.com/office/powerpoint/2010/main" val="287309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91089-8418-470E-B7C2-56FE6EC46636}"/>
              </a:ext>
            </a:extLst>
          </p:cNvPr>
          <p:cNvSpPr>
            <a:spLocks noGrp="1"/>
          </p:cNvSpPr>
          <p:nvPr>
            <p:ph type="title"/>
          </p:nvPr>
        </p:nvSpPr>
        <p:spPr/>
        <p:txBody>
          <a:bodyPr/>
          <a:lstStyle/>
          <a:p>
            <a:r>
              <a:rPr lang="sv-SE" dirty="0"/>
              <a:t>Medverkande</a:t>
            </a:r>
          </a:p>
        </p:txBody>
      </p:sp>
      <p:sp>
        <p:nvSpPr>
          <p:cNvPr id="3" name="Platshållare för innehåll 2">
            <a:extLst>
              <a:ext uri="{FF2B5EF4-FFF2-40B4-BE49-F238E27FC236}">
                <a16:creationId xmlns:a16="http://schemas.microsoft.com/office/drawing/2014/main" id="{E2D66541-09F5-41F5-BB6A-17EC262ECDEF}"/>
              </a:ext>
            </a:extLst>
          </p:cNvPr>
          <p:cNvSpPr>
            <a:spLocks noGrp="1"/>
          </p:cNvSpPr>
          <p:nvPr>
            <p:ph idx="1"/>
          </p:nvPr>
        </p:nvSpPr>
        <p:spPr>
          <a:xfrm>
            <a:off x="687789" y="2377943"/>
            <a:ext cx="7494640" cy="2176214"/>
          </a:xfrm>
        </p:spPr>
        <p:txBody>
          <a:bodyPr/>
          <a:lstStyle/>
          <a:p>
            <a:pPr marL="0" indent="0">
              <a:spcBef>
                <a:spcPts val="1200"/>
              </a:spcBef>
              <a:buNone/>
            </a:pPr>
            <a:r>
              <a:rPr lang="sv-SE" dirty="0"/>
              <a:t>Andreas Nyström 	Arbetsgivarverket</a:t>
            </a:r>
          </a:p>
          <a:p>
            <a:pPr marL="0" indent="0">
              <a:spcBef>
                <a:spcPts val="1200"/>
              </a:spcBef>
              <a:buNone/>
            </a:pPr>
            <a:r>
              <a:rPr lang="sv-SE" dirty="0"/>
              <a:t>Anders Stålsby 	Arbetsgivarverket</a:t>
            </a:r>
          </a:p>
          <a:p>
            <a:pPr marL="0" indent="0">
              <a:spcBef>
                <a:spcPts val="1200"/>
              </a:spcBef>
              <a:buNone/>
            </a:pPr>
            <a:r>
              <a:rPr lang="sv-SE" dirty="0"/>
              <a:t>Åsa </a:t>
            </a:r>
            <a:r>
              <a:rPr lang="sv-SE" dirty="0" err="1"/>
              <a:t>Pyka</a:t>
            </a:r>
            <a:r>
              <a:rPr lang="sv-SE" dirty="0"/>
              <a:t> 		Arbetsgivarverket</a:t>
            </a:r>
          </a:p>
          <a:p>
            <a:pPr marL="0" indent="0">
              <a:spcBef>
                <a:spcPts val="1200"/>
              </a:spcBef>
              <a:buNone/>
            </a:pPr>
            <a:r>
              <a:rPr lang="sv-SE" dirty="0"/>
              <a:t>Anna Steen 		</a:t>
            </a:r>
            <a:r>
              <a:rPr lang="sv-SE" dirty="0" err="1"/>
              <a:t>Saco-S</a:t>
            </a:r>
            <a:endParaRPr lang="sv-SE" dirty="0"/>
          </a:p>
          <a:p>
            <a:pPr marL="0" indent="0">
              <a:spcBef>
                <a:spcPts val="1200"/>
              </a:spcBef>
              <a:buNone/>
            </a:pPr>
            <a:r>
              <a:rPr lang="sv-SE" dirty="0"/>
              <a:t>Anna Westling 	</a:t>
            </a:r>
            <a:r>
              <a:rPr lang="sv-SE" dirty="0" err="1"/>
              <a:t>Saco-S</a:t>
            </a:r>
            <a:endParaRPr lang="sv-SE" dirty="0"/>
          </a:p>
          <a:p>
            <a:pPr marL="0" indent="0">
              <a:spcBef>
                <a:spcPts val="1200"/>
              </a:spcBef>
              <a:buNone/>
            </a:pPr>
            <a:endParaRPr lang="sv-SE" dirty="0"/>
          </a:p>
          <a:p>
            <a:pPr marL="0" indent="0">
              <a:spcBef>
                <a:spcPts val="1200"/>
              </a:spcBef>
              <a:buNone/>
            </a:pPr>
            <a:endParaRPr lang="sv-SE" dirty="0"/>
          </a:p>
          <a:p>
            <a:pPr marL="0" indent="0">
              <a:spcBef>
                <a:spcPts val="1200"/>
              </a:spcBef>
              <a:buNone/>
            </a:pPr>
            <a:endParaRPr lang="sv-SE" dirty="0"/>
          </a:p>
        </p:txBody>
      </p:sp>
      <p:sp>
        <p:nvSpPr>
          <p:cNvPr id="4" name="Platshållare för bildnummer 3">
            <a:extLst>
              <a:ext uri="{FF2B5EF4-FFF2-40B4-BE49-F238E27FC236}">
                <a16:creationId xmlns:a16="http://schemas.microsoft.com/office/drawing/2014/main" id="{FF29B024-BF1D-4E93-BC40-A744D1D10FD9}"/>
              </a:ext>
            </a:extLst>
          </p:cNvPr>
          <p:cNvSpPr>
            <a:spLocks noGrp="1"/>
          </p:cNvSpPr>
          <p:nvPr>
            <p:ph type="sldNum" sz="quarter" idx="4294967295"/>
          </p:nvPr>
        </p:nvSpPr>
        <p:spPr>
          <a:xfrm>
            <a:off x="8555038" y="6356350"/>
            <a:ext cx="588962" cy="365125"/>
          </a:xfrm>
          <a:prstGeom prst="rect">
            <a:avLst/>
          </a:prstGeom>
        </p:spPr>
        <p:txBody>
          <a:bodyPr vert="horz" lIns="0" tIns="0" rIns="0" bIns="0" rtlCol="0" anchor="t" anchorCtr="0"/>
          <a:lstStyle>
            <a:defPPr>
              <a:defRPr lang="sv-SE"/>
            </a:defPPr>
            <a:lvl1pPr marL="0" algn="r"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F8114D91-4524-0541-9CCE-86E92887A391}" type="slidenum">
              <a:rPr lang="sv-SE" smtClean="0"/>
              <a:pPr/>
              <a:t>2</a:t>
            </a:fld>
            <a:endParaRPr lang="sv-SE"/>
          </a:p>
        </p:txBody>
      </p:sp>
    </p:spTree>
    <p:extLst>
      <p:ext uri="{BB962C8B-B14F-4D97-AF65-F5344CB8AC3E}">
        <p14:creationId xmlns:p14="http://schemas.microsoft.com/office/powerpoint/2010/main" val="6528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A337-CD8B-C668-FEF1-0F05205023A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C60FFF0-75D9-D035-9E09-0F22FDEC604F}"/>
              </a:ext>
            </a:extLst>
          </p:cNvPr>
          <p:cNvSpPr>
            <a:spLocks noGrp="1"/>
          </p:cNvSpPr>
          <p:nvPr>
            <p:ph type="title"/>
          </p:nvPr>
        </p:nvSpPr>
        <p:spPr>
          <a:xfrm>
            <a:off x="4390029" y="684000"/>
            <a:ext cx="3781513" cy="994172"/>
          </a:xfrm>
        </p:spPr>
        <p:txBody>
          <a:bodyPr/>
          <a:lstStyle/>
          <a:p>
            <a:r>
              <a:rPr lang="sv-SE"/>
              <a:t>6 § Långsiktig lönebildning</a:t>
            </a:r>
          </a:p>
        </p:txBody>
      </p:sp>
      <p:pic>
        <p:nvPicPr>
          <p:cNvPr id="5" name="Platshållare för bild 4">
            <a:extLst>
              <a:ext uri="{FF2B5EF4-FFF2-40B4-BE49-F238E27FC236}">
                <a16:creationId xmlns:a16="http://schemas.microsoft.com/office/drawing/2014/main" id="{7215E954-688A-D73D-79AC-D1DCEA503F7A}"/>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t="1" b="1"/>
          <a:stretch/>
        </p:blipFill>
        <p:spPr/>
      </p:pic>
      <p:sp>
        <p:nvSpPr>
          <p:cNvPr id="4" name="Platshållare för innehåll 3">
            <a:extLst>
              <a:ext uri="{FF2B5EF4-FFF2-40B4-BE49-F238E27FC236}">
                <a16:creationId xmlns:a16="http://schemas.microsoft.com/office/drawing/2014/main" id="{ABB26CA7-ADC8-347B-A219-4D3137A85315}"/>
              </a:ext>
            </a:extLst>
          </p:cNvPr>
          <p:cNvSpPr>
            <a:spLocks noGrp="1"/>
          </p:cNvSpPr>
          <p:nvPr>
            <p:ph idx="12"/>
          </p:nvPr>
        </p:nvSpPr>
        <p:spPr>
          <a:xfrm>
            <a:off x="4390118" y="1944000"/>
            <a:ext cx="4283620" cy="2886051"/>
          </a:xfrm>
        </p:spPr>
        <p:txBody>
          <a:bodyPr/>
          <a:lstStyle/>
          <a:p>
            <a:pPr marL="0" indent="0">
              <a:lnSpc>
                <a:spcPct val="150000"/>
              </a:lnSpc>
              <a:spcAft>
                <a:spcPts val="1200"/>
              </a:spcAft>
              <a:buNone/>
            </a:pPr>
            <a:r>
              <a:rPr lang="sv-SE" sz="1600" dirty="0"/>
              <a:t>”En </a:t>
            </a:r>
            <a:r>
              <a:rPr lang="sv-SE" sz="1600" b="1" dirty="0">
                <a:solidFill>
                  <a:schemeClr val="bg1"/>
                </a:solidFill>
                <a:highlight>
                  <a:srgbClr val="009BA2"/>
                </a:highlight>
              </a:rPr>
              <a:t>gedigen</a:t>
            </a:r>
            <a:r>
              <a:rPr lang="sv-SE" sz="1600" dirty="0"/>
              <a:t> genomförd analys, med utgångspunkt i verksamhetens behov på lång sikt, kan för </a:t>
            </a:r>
            <a:r>
              <a:rPr lang="sv-SE" sz="1600" b="1" dirty="0">
                <a:solidFill>
                  <a:schemeClr val="bg1"/>
                </a:solidFill>
                <a:highlight>
                  <a:srgbClr val="009BA2"/>
                </a:highlight>
              </a:rPr>
              <a:t>en längre tidsperiod</a:t>
            </a:r>
            <a:r>
              <a:rPr lang="sv-SE" sz="1600" b="1" dirty="0">
                <a:solidFill>
                  <a:schemeClr val="bg1"/>
                </a:solidFill>
              </a:rPr>
              <a:t> </a:t>
            </a:r>
            <a:r>
              <a:rPr lang="sv-SE" sz="1600" dirty="0"/>
              <a:t>utgöra en grund i parternas årliga lönerevisionsarbete.”</a:t>
            </a:r>
          </a:p>
          <a:p>
            <a:pPr>
              <a:lnSpc>
                <a:spcPct val="150000"/>
              </a:lnSpc>
              <a:spcAft>
                <a:spcPts val="1200"/>
              </a:spcAft>
            </a:pPr>
            <a:endParaRPr lang="sv-SE" sz="1200" dirty="0"/>
          </a:p>
        </p:txBody>
      </p:sp>
    </p:spTree>
    <p:extLst>
      <p:ext uri="{BB962C8B-B14F-4D97-AF65-F5344CB8AC3E}">
        <p14:creationId xmlns:p14="http://schemas.microsoft.com/office/powerpoint/2010/main" val="40524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81F80-D9BA-6090-5138-68A800321D7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002ACD0-9368-5553-7E9D-3BAD5C582171}"/>
              </a:ext>
            </a:extLst>
          </p:cNvPr>
          <p:cNvSpPr>
            <a:spLocks noGrp="1"/>
          </p:cNvSpPr>
          <p:nvPr>
            <p:ph type="title"/>
          </p:nvPr>
        </p:nvSpPr>
        <p:spPr>
          <a:xfrm>
            <a:off x="4390029" y="684000"/>
            <a:ext cx="3781513" cy="994172"/>
          </a:xfrm>
        </p:spPr>
        <p:txBody>
          <a:bodyPr/>
          <a:lstStyle/>
          <a:p>
            <a:r>
              <a:rPr lang="sv-SE"/>
              <a:t>6.1 Verksamhetens behov och lönebild</a:t>
            </a:r>
          </a:p>
        </p:txBody>
      </p:sp>
      <p:pic>
        <p:nvPicPr>
          <p:cNvPr id="5" name="Platshållare för bild 4">
            <a:extLst>
              <a:ext uri="{FF2B5EF4-FFF2-40B4-BE49-F238E27FC236}">
                <a16:creationId xmlns:a16="http://schemas.microsoft.com/office/drawing/2014/main" id="{AB480D85-47A5-3B1F-CC34-15047345D4D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 r="16"/>
          <a:stretch/>
        </p:blipFill>
        <p:spPr/>
      </p:pic>
      <p:sp>
        <p:nvSpPr>
          <p:cNvPr id="4" name="Platshållare för innehåll 3">
            <a:extLst>
              <a:ext uri="{FF2B5EF4-FFF2-40B4-BE49-F238E27FC236}">
                <a16:creationId xmlns:a16="http://schemas.microsoft.com/office/drawing/2014/main" id="{4AF4CCFB-AF5C-CA84-C7B8-09BA8D8417E8}"/>
              </a:ext>
            </a:extLst>
          </p:cNvPr>
          <p:cNvSpPr>
            <a:spLocks noGrp="1"/>
          </p:cNvSpPr>
          <p:nvPr>
            <p:ph idx="12"/>
          </p:nvPr>
        </p:nvSpPr>
        <p:spPr>
          <a:xfrm>
            <a:off x="4386341" y="1843416"/>
            <a:ext cx="4401671" cy="2886051"/>
          </a:xfrm>
        </p:spPr>
        <p:txBody>
          <a:bodyPr vert="horz" lIns="0" tIns="0" rIns="0" bIns="0" rtlCol="0">
            <a:noAutofit/>
          </a:bodyPr>
          <a:lstStyle/>
          <a:p>
            <a:pPr>
              <a:spcAft>
                <a:spcPts val="1200"/>
              </a:spcAft>
            </a:pPr>
            <a:r>
              <a:rPr lang="sv-SE" sz="1600" dirty="0"/>
              <a:t>Verksamhetens mål, resultat, utvecklingsbehov och långsiktig kompetensförsörjning.</a:t>
            </a:r>
          </a:p>
          <a:p>
            <a:pPr>
              <a:spcAft>
                <a:spcPts val="1200"/>
              </a:spcAft>
            </a:pPr>
            <a:r>
              <a:rPr lang="sv-SE" sz="1600" dirty="0"/>
              <a:t>Spegla verksamhetens löneläge och lönespridning för relevanta grupperingar.</a:t>
            </a:r>
          </a:p>
          <a:p>
            <a:pPr>
              <a:spcAft>
                <a:spcPts val="1200"/>
              </a:spcAft>
            </a:pPr>
            <a:r>
              <a:rPr lang="sv-SE" sz="1600" dirty="0"/>
              <a:t>Redovisa behov av förändringar på kort och lång sikt </a:t>
            </a:r>
          </a:p>
          <a:p>
            <a:pPr>
              <a:spcAft>
                <a:spcPts val="1200"/>
              </a:spcAft>
            </a:pPr>
            <a:r>
              <a:rPr lang="sv-SE" sz="1600" dirty="0"/>
              <a:t>Aktuell BESTA-klassificering.</a:t>
            </a:r>
          </a:p>
          <a:p>
            <a:pPr marL="342900" lvl="1" indent="0">
              <a:spcAft>
                <a:spcPts val="1200"/>
              </a:spcAft>
              <a:buNone/>
            </a:pPr>
            <a:endParaRPr lang="sv-SE" sz="1300" dirty="0"/>
          </a:p>
          <a:p>
            <a:pPr>
              <a:spcAft>
                <a:spcPts val="1200"/>
              </a:spcAft>
            </a:pPr>
            <a:endParaRPr lang="sv-SE" sz="1600" dirty="0"/>
          </a:p>
        </p:txBody>
      </p:sp>
    </p:spTree>
    <p:extLst>
      <p:ext uri="{BB962C8B-B14F-4D97-AF65-F5344CB8AC3E}">
        <p14:creationId xmlns:p14="http://schemas.microsoft.com/office/powerpoint/2010/main" val="280513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6715E7-FCF3-9D81-2119-0F9AA116A364}"/>
              </a:ext>
            </a:extLst>
          </p:cNvPr>
          <p:cNvSpPr>
            <a:spLocks noGrp="1"/>
          </p:cNvSpPr>
          <p:nvPr>
            <p:ph type="title"/>
          </p:nvPr>
        </p:nvSpPr>
        <p:spPr>
          <a:xfrm>
            <a:off x="687789" y="432070"/>
            <a:ext cx="7494640" cy="994172"/>
          </a:xfrm>
        </p:spPr>
        <p:txBody>
          <a:bodyPr/>
          <a:lstStyle/>
          <a:p>
            <a:r>
              <a:rPr lang="sv-SE"/>
              <a:t>Det långsiktiga analysarbetet</a:t>
            </a:r>
          </a:p>
        </p:txBody>
      </p:sp>
      <p:sp>
        <p:nvSpPr>
          <p:cNvPr id="3" name="Platshållare för innehåll 2">
            <a:extLst>
              <a:ext uri="{FF2B5EF4-FFF2-40B4-BE49-F238E27FC236}">
                <a16:creationId xmlns:a16="http://schemas.microsoft.com/office/drawing/2014/main" id="{9E7F38B9-2A87-20D6-00C4-4E1AE8D1E397}"/>
              </a:ext>
            </a:extLst>
          </p:cNvPr>
          <p:cNvSpPr>
            <a:spLocks noGrp="1"/>
          </p:cNvSpPr>
          <p:nvPr>
            <p:ph idx="1"/>
          </p:nvPr>
        </p:nvSpPr>
        <p:spPr>
          <a:xfrm>
            <a:off x="687789" y="1527934"/>
            <a:ext cx="7494640" cy="2884330"/>
          </a:xfrm>
        </p:spPr>
        <p:txBody>
          <a:bodyPr/>
          <a:lstStyle/>
          <a:p>
            <a:pPr marL="0" indent="0">
              <a:spcBef>
                <a:spcPts val="0"/>
              </a:spcBef>
              <a:spcAft>
                <a:spcPts val="1200"/>
              </a:spcAft>
              <a:buNone/>
            </a:pPr>
            <a:r>
              <a:rPr lang="sv-SE" dirty="0">
                <a:latin typeface="+mj-lt"/>
              </a:rPr>
              <a:t>Ta fram en tids-/processplan för analysarbetet.</a:t>
            </a:r>
          </a:p>
          <a:p>
            <a:pPr lvl="1">
              <a:spcAft>
                <a:spcPts val="1200"/>
              </a:spcAft>
              <a:buFont typeface="Wingdings" panose="05000000000000000000" pitchFamily="2" charset="2"/>
              <a:buChar char="ü"/>
            </a:pPr>
            <a:r>
              <a:rPr lang="sv-SE" dirty="0">
                <a:latin typeface="+mj-lt"/>
              </a:rPr>
              <a:t>Arbetsgivaren presenterar en lönebild</a:t>
            </a:r>
          </a:p>
          <a:p>
            <a:pPr lvl="1">
              <a:spcAft>
                <a:spcPts val="1200"/>
              </a:spcAft>
              <a:buFont typeface="Wingdings" panose="05000000000000000000" pitchFamily="2" charset="2"/>
              <a:buChar char="ü"/>
            </a:pPr>
            <a:r>
              <a:rPr lang="sv-SE" dirty="0">
                <a:latin typeface="+mj-lt"/>
              </a:rPr>
              <a:t>Inventera och ta fram underlag till analysen</a:t>
            </a:r>
          </a:p>
          <a:p>
            <a:pPr lvl="1">
              <a:spcAft>
                <a:spcPts val="1200"/>
              </a:spcAft>
              <a:buFont typeface="Wingdings" panose="05000000000000000000" pitchFamily="2" charset="2"/>
              <a:buChar char="ü"/>
            </a:pPr>
            <a:r>
              <a:rPr lang="sv-SE" dirty="0">
                <a:latin typeface="+mj-lt"/>
              </a:rPr>
              <a:t>Titta på underlagen tillsammans och diskutera vilka lönebilder som kan vara intressanta för en djupare analys </a:t>
            </a:r>
          </a:p>
          <a:p>
            <a:pPr lvl="1">
              <a:spcAft>
                <a:spcPts val="1200"/>
              </a:spcAft>
              <a:buFont typeface="Wingdings" panose="05000000000000000000" pitchFamily="2" charset="2"/>
              <a:buChar char="ü"/>
            </a:pPr>
            <a:r>
              <a:rPr lang="sv-SE" dirty="0">
                <a:latin typeface="+mj-lt"/>
              </a:rPr>
              <a:t>Ta fram de lönebilder ni vill analysera mer. Vilken statistik behöver ni?</a:t>
            </a:r>
          </a:p>
          <a:p>
            <a:pPr lvl="1">
              <a:spcAft>
                <a:spcPts val="1200"/>
              </a:spcAft>
              <a:buFont typeface="Wingdings" panose="05000000000000000000" pitchFamily="2" charset="2"/>
              <a:buChar char="ü"/>
            </a:pPr>
            <a:r>
              <a:rPr lang="sv-SE" dirty="0">
                <a:latin typeface="+mj-lt"/>
              </a:rPr>
              <a:t>Diskutera och analysera– skapa er en gemensam bild</a:t>
            </a:r>
          </a:p>
          <a:p>
            <a:pPr lvl="1">
              <a:spcAft>
                <a:spcPts val="1200"/>
              </a:spcAft>
              <a:buFont typeface="Wingdings" panose="05000000000000000000" pitchFamily="2" charset="2"/>
              <a:buChar char="ü"/>
            </a:pPr>
            <a:r>
              <a:rPr lang="sv-SE" dirty="0">
                <a:latin typeface="+mj-lt"/>
              </a:rPr>
              <a:t>Diskutera behov av förändring av lönebild på längre sikt</a:t>
            </a:r>
          </a:p>
          <a:p>
            <a:pPr>
              <a:spcAft>
                <a:spcPts val="300"/>
              </a:spcAft>
            </a:pPr>
            <a:endParaRPr lang="sv-SE" dirty="0">
              <a:latin typeface="+mj-lt"/>
            </a:endParaRPr>
          </a:p>
          <a:p>
            <a:pPr>
              <a:spcAft>
                <a:spcPts val="300"/>
              </a:spcAft>
            </a:pPr>
            <a:endParaRPr lang="sv-SE" dirty="0">
              <a:latin typeface="+mj-lt"/>
            </a:endParaRPr>
          </a:p>
          <a:p>
            <a:pPr>
              <a:spcAft>
                <a:spcPts val="300"/>
              </a:spcAft>
            </a:pPr>
            <a:endParaRPr lang="sv-SE" dirty="0">
              <a:latin typeface="+mj-lt"/>
            </a:endParaRPr>
          </a:p>
          <a:p>
            <a:pPr>
              <a:spcAft>
                <a:spcPts val="300"/>
              </a:spcAft>
            </a:pPr>
            <a:endParaRPr lang="sv-SE" dirty="0">
              <a:latin typeface="+mj-lt"/>
            </a:endParaRPr>
          </a:p>
          <a:p>
            <a:pPr>
              <a:spcAft>
                <a:spcPts val="300"/>
              </a:spcAft>
            </a:pPr>
            <a:endParaRPr lang="sv-SE" dirty="0">
              <a:latin typeface="+mj-lt"/>
            </a:endParaRPr>
          </a:p>
          <a:p>
            <a:pPr>
              <a:spcAft>
                <a:spcPts val="300"/>
              </a:spcAft>
            </a:pPr>
            <a:endParaRPr lang="sv-SE" dirty="0">
              <a:latin typeface="+mj-lt"/>
            </a:endParaRPr>
          </a:p>
        </p:txBody>
      </p:sp>
    </p:spTree>
    <p:extLst>
      <p:ext uri="{BB962C8B-B14F-4D97-AF65-F5344CB8AC3E}">
        <p14:creationId xmlns:p14="http://schemas.microsoft.com/office/powerpoint/2010/main" val="14226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51FAB-840E-69A1-88C6-49A528E91C22}"/>
              </a:ext>
            </a:extLst>
          </p:cNvPr>
          <p:cNvSpPr>
            <a:spLocks noGrp="1"/>
          </p:cNvSpPr>
          <p:nvPr>
            <p:ph type="title"/>
          </p:nvPr>
        </p:nvSpPr>
        <p:spPr/>
        <p:txBody>
          <a:bodyPr/>
          <a:lstStyle/>
          <a:p>
            <a:r>
              <a:rPr lang="sv-SE"/>
              <a:t>Presentation av lönebild och framtagande av ytterligare underlag</a:t>
            </a:r>
          </a:p>
        </p:txBody>
      </p:sp>
      <p:sp>
        <p:nvSpPr>
          <p:cNvPr id="3" name="Platshållare för innehåll 2">
            <a:extLst>
              <a:ext uri="{FF2B5EF4-FFF2-40B4-BE49-F238E27FC236}">
                <a16:creationId xmlns:a16="http://schemas.microsoft.com/office/drawing/2014/main" id="{7E970D85-DD1C-3317-0999-05FFB95E042F}"/>
              </a:ext>
            </a:extLst>
          </p:cNvPr>
          <p:cNvSpPr>
            <a:spLocks noGrp="1"/>
          </p:cNvSpPr>
          <p:nvPr>
            <p:ph idx="1"/>
          </p:nvPr>
        </p:nvSpPr>
        <p:spPr/>
        <p:txBody>
          <a:bodyPr/>
          <a:lstStyle/>
          <a:p>
            <a:pPr marL="0" indent="0">
              <a:buNone/>
            </a:pPr>
            <a:br>
              <a:rPr lang="sv-SE">
                <a:latin typeface="+mj-lt"/>
              </a:rPr>
            </a:br>
            <a:br>
              <a:rPr lang="sv-SE">
                <a:latin typeface="+mj-lt"/>
              </a:rPr>
            </a:br>
            <a:endParaRPr lang="sv-SE">
              <a:latin typeface="+mj-lt"/>
            </a:endParaRPr>
          </a:p>
        </p:txBody>
      </p:sp>
      <p:sp>
        <p:nvSpPr>
          <p:cNvPr id="7" name="Platshållare för innehåll 2">
            <a:extLst>
              <a:ext uri="{FF2B5EF4-FFF2-40B4-BE49-F238E27FC236}">
                <a16:creationId xmlns:a16="http://schemas.microsoft.com/office/drawing/2014/main" id="{6AD4BC52-42A6-4D0D-35CD-0D75D85880B8}"/>
              </a:ext>
            </a:extLst>
          </p:cNvPr>
          <p:cNvSpPr txBox="1">
            <a:spLocks/>
          </p:cNvSpPr>
          <p:nvPr/>
        </p:nvSpPr>
        <p:spPr>
          <a:xfrm>
            <a:off x="687789" y="1944000"/>
            <a:ext cx="7494640" cy="2884330"/>
          </a:xfrm>
          <a:prstGeom prst="rect">
            <a:avLst/>
          </a:prstGeom>
        </p:spPr>
        <p:txBody>
          <a:bodyPr vert="horz" lIns="0" tIns="0" rIns="0" bIns="0" rtlCol="0">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sv-SE" dirty="0">
                <a:latin typeface="+mj-lt"/>
              </a:rPr>
              <a:t>Arbetsgivaren ska presentera en lönebild</a:t>
            </a:r>
          </a:p>
          <a:p>
            <a:pPr>
              <a:spcAft>
                <a:spcPts val="600"/>
              </a:spcAft>
            </a:pPr>
            <a:r>
              <a:rPr lang="sv-SE" dirty="0">
                <a:latin typeface="+mj-lt"/>
              </a:rPr>
              <a:t>Inventera och ta fram underlag för att bilda er en uppfattning om; </a:t>
            </a:r>
          </a:p>
          <a:p>
            <a:pPr lvl="1">
              <a:spcBef>
                <a:spcPts val="600"/>
              </a:spcBef>
              <a:spcAft>
                <a:spcPts val="600"/>
              </a:spcAft>
              <a:buFont typeface="Courier New" panose="02070309020205020404" pitchFamily="49" charset="0"/>
              <a:buChar char="o"/>
            </a:pPr>
            <a:r>
              <a:rPr lang="sv-SE" dirty="0">
                <a:latin typeface="+mj-lt"/>
              </a:rPr>
              <a:t>verksamhetens krav, mål, resultat, </a:t>
            </a:r>
          </a:p>
          <a:p>
            <a:pPr lvl="1">
              <a:spcBef>
                <a:spcPts val="600"/>
              </a:spcBef>
              <a:spcAft>
                <a:spcPts val="600"/>
              </a:spcAft>
              <a:buFont typeface="Courier New" panose="02070309020205020404" pitchFamily="49" charset="0"/>
              <a:buChar char="o"/>
            </a:pPr>
            <a:r>
              <a:rPr lang="sv-SE" dirty="0">
                <a:latin typeface="+mj-lt"/>
              </a:rPr>
              <a:t>ekonomiska förutsättningar och </a:t>
            </a:r>
          </a:p>
          <a:p>
            <a:pPr lvl="1">
              <a:spcBef>
                <a:spcPts val="600"/>
              </a:spcBef>
              <a:spcAft>
                <a:spcPts val="600"/>
              </a:spcAft>
              <a:buFont typeface="Courier New" panose="02070309020205020404" pitchFamily="49" charset="0"/>
              <a:buChar char="o"/>
            </a:pPr>
            <a:r>
              <a:rPr lang="sv-SE" dirty="0">
                <a:latin typeface="+mj-lt"/>
              </a:rPr>
              <a:t>kompetensförsörjningsbehov</a:t>
            </a:r>
            <a:br>
              <a:rPr lang="sv-SE" dirty="0">
                <a:latin typeface="+mj-lt"/>
              </a:rPr>
            </a:br>
            <a:endParaRPr lang="sv-SE" dirty="0">
              <a:latin typeface="+mj-lt"/>
            </a:endParaRPr>
          </a:p>
          <a:p>
            <a:pPr>
              <a:spcAft>
                <a:spcPts val="300"/>
              </a:spcAft>
            </a:pPr>
            <a:endParaRPr lang="sv-SE" dirty="0">
              <a:latin typeface="+mj-lt"/>
            </a:endParaRPr>
          </a:p>
          <a:p>
            <a:pPr marL="0" indent="0">
              <a:spcAft>
                <a:spcPts val="300"/>
              </a:spcAft>
              <a:buFont typeface="Arial" panose="020B0604020202020204" pitchFamily="34" charset="0"/>
              <a:buNone/>
            </a:pPr>
            <a:br>
              <a:rPr lang="sv-SE" dirty="0">
                <a:latin typeface="+mj-lt"/>
              </a:rPr>
            </a:br>
            <a:br>
              <a:rPr lang="sv-SE" dirty="0">
                <a:latin typeface="+mj-lt"/>
              </a:rPr>
            </a:br>
            <a:endParaRPr lang="sv-SE" dirty="0">
              <a:latin typeface="+mj-lt"/>
            </a:endParaRPr>
          </a:p>
        </p:txBody>
      </p:sp>
    </p:spTree>
    <p:extLst>
      <p:ext uri="{BB962C8B-B14F-4D97-AF65-F5344CB8AC3E}">
        <p14:creationId xmlns:p14="http://schemas.microsoft.com/office/powerpoint/2010/main" val="286519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7547" y="281345"/>
            <a:ext cx="7494640" cy="1003820"/>
          </a:xfrm>
        </p:spPr>
        <p:txBody>
          <a:bodyPr/>
          <a:lstStyle/>
          <a:p>
            <a:r>
              <a:rPr lang="sv-SE" dirty="0"/>
              <a:t>Exempel på underlag</a:t>
            </a:r>
          </a:p>
        </p:txBody>
      </p:sp>
      <p:grpSp>
        <p:nvGrpSpPr>
          <p:cNvPr id="5" name="Group 4">
            <a:extLst>
              <a:ext uri="{FF2B5EF4-FFF2-40B4-BE49-F238E27FC236}">
                <a16:creationId xmlns:a16="http://schemas.microsoft.com/office/drawing/2014/main" id="{5509404C-CB3A-D55A-C734-082D01EAE62A}"/>
              </a:ext>
            </a:extLst>
          </p:cNvPr>
          <p:cNvGrpSpPr/>
          <p:nvPr/>
        </p:nvGrpSpPr>
        <p:grpSpPr>
          <a:xfrm>
            <a:off x="301120" y="1608761"/>
            <a:ext cx="8311657" cy="2716469"/>
            <a:chOff x="177171" y="3002470"/>
            <a:chExt cx="8789656" cy="1519781"/>
          </a:xfrm>
        </p:grpSpPr>
        <p:sp>
          <p:nvSpPr>
            <p:cNvPr id="6" name="Freeform: Shape 5">
              <a:extLst>
                <a:ext uri="{FF2B5EF4-FFF2-40B4-BE49-F238E27FC236}">
                  <a16:creationId xmlns:a16="http://schemas.microsoft.com/office/drawing/2014/main" id="{DC0B725B-91C6-26E5-5583-711792F19B30}"/>
                </a:ext>
              </a:extLst>
            </p:cNvPr>
            <p:cNvSpPr/>
            <p:nvPr/>
          </p:nvSpPr>
          <p:spPr>
            <a:xfrm>
              <a:off x="177171" y="3002470"/>
              <a:ext cx="1988610" cy="351430"/>
            </a:xfrm>
            <a:custGeom>
              <a:avLst/>
              <a:gdLst>
                <a:gd name="connsiteX0" fmla="*/ 0 w 1988610"/>
                <a:gd name="connsiteY0" fmla="*/ 0 h 351430"/>
                <a:gd name="connsiteX1" fmla="*/ 1988610 w 1988610"/>
                <a:gd name="connsiteY1" fmla="*/ 0 h 351430"/>
                <a:gd name="connsiteX2" fmla="*/ 1988610 w 1988610"/>
                <a:gd name="connsiteY2" fmla="*/ 351430 h 351430"/>
                <a:gd name="connsiteX3" fmla="*/ 0 w 1988610"/>
                <a:gd name="connsiteY3" fmla="*/ 351430 h 351430"/>
                <a:gd name="connsiteX4" fmla="*/ 0 w 1988610"/>
                <a:gd name="connsiteY4" fmla="*/ 0 h 3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351430">
                  <a:moveTo>
                    <a:pt x="0" y="0"/>
                  </a:moveTo>
                  <a:lnTo>
                    <a:pt x="1988610" y="0"/>
                  </a:lnTo>
                  <a:lnTo>
                    <a:pt x="1988610" y="351430"/>
                  </a:lnTo>
                  <a:lnTo>
                    <a:pt x="0" y="35143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200" b="1" kern="1200" dirty="0">
                  <a:latin typeface="+mj-lt"/>
                </a:rPr>
                <a:t>Verksamhetens mål, resultat och utveckling</a:t>
              </a:r>
            </a:p>
          </p:txBody>
        </p:sp>
        <p:sp>
          <p:nvSpPr>
            <p:cNvPr id="8" name="Freeform: Shape 7">
              <a:extLst>
                <a:ext uri="{FF2B5EF4-FFF2-40B4-BE49-F238E27FC236}">
                  <a16:creationId xmlns:a16="http://schemas.microsoft.com/office/drawing/2014/main" id="{886B0E8B-6268-ABF4-7C0A-A9CCBB95665B}"/>
                </a:ext>
              </a:extLst>
            </p:cNvPr>
            <p:cNvSpPr/>
            <p:nvPr/>
          </p:nvSpPr>
          <p:spPr>
            <a:xfrm>
              <a:off x="177171" y="3353901"/>
              <a:ext cx="1988610" cy="1168350"/>
            </a:xfrm>
            <a:custGeom>
              <a:avLst/>
              <a:gdLst>
                <a:gd name="connsiteX0" fmla="*/ 0 w 1988610"/>
                <a:gd name="connsiteY0" fmla="*/ 0 h 892124"/>
                <a:gd name="connsiteX1" fmla="*/ 1988610 w 1988610"/>
                <a:gd name="connsiteY1" fmla="*/ 0 h 892124"/>
                <a:gd name="connsiteX2" fmla="*/ 1988610 w 1988610"/>
                <a:gd name="connsiteY2" fmla="*/ 892124 h 892124"/>
                <a:gd name="connsiteX3" fmla="*/ 0 w 1988610"/>
                <a:gd name="connsiteY3" fmla="*/ 892124 h 892124"/>
                <a:gd name="connsiteX4" fmla="*/ 0 w 1988610"/>
                <a:gd name="connsiteY4" fmla="*/ 0 h 8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892124">
                  <a:moveTo>
                    <a:pt x="0" y="0"/>
                  </a:moveTo>
                  <a:lnTo>
                    <a:pt x="1988610" y="0"/>
                  </a:lnTo>
                  <a:lnTo>
                    <a:pt x="1988610" y="892124"/>
                  </a:lnTo>
                  <a:lnTo>
                    <a:pt x="0" y="89212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0000" tIns="144000" rIns="36000" bIns="46800" numCol="1" spcCol="1270" anchor="t" anchorCtr="0">
              <a:noAutofit/>
            </a:bodyPr>
            <a:lstStyle/>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Mål och strategidokument</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Verksamhetsplaner</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Nya uppdrag/förändringar i verksamheten</a:t>
              </a:r>
            </a:p>
            <a:p>
              <a:pPr marL="108000" lvl="1" indent="-108000" algn="l" defTabSz="444500">
                <a:lnSpc>
                  <a:spcPct val="90000"/>
                </a:lnSpc>
                <a:spcBef>
                  <a:spcPts val="600"/>
                </a:spcBef>
                <a:spcAft>
                  <a:spcPts val="100"/>
                </a:spcAft>
                <a:buFont typeface="Arial" panose="020B0604020202020204" pitchFamily="34" charset="0"/>
                <a:buChar char="•"/>
              </a:pPr>
              <a:r>
                <a:rPr lang="sv-SE" sz="1200" dirty="0">
                  <a:latin typeface="+mj-lt"/>
                </a:rPr>
                <a:t>Relevanta omvärldsanalyser/ rapporter</a:t>
              </a:r>
              <a:endParaRPr lang="sv-SE" sz="1200" kern="1200" dirty="0">
                <a:latin typeface="+mj-lt"/>
              </a:endParaRPr>
            </a:p>
            <a:p>
              <a:pPr marL="108000" lvl="1" indent="-108000" algn="l" defTabSz="444500">
                <a:lnSpc>
                  <a:spcPct val="90000"/>
                </a:lnSpc>
                <a:spcBef>
                  <a:spcPts val="600"/>
                </a:spcBef>
                <a:spcAft>
                  <a:spcPts val="100"/>
                </a:spcAft>
                <a:buFont typeface="Arial" panose="020B0604020202020204" pitchFamily="34" charset="0"/>
                <a:buChar char="•"/>
              </a:pPr>
              <a:endParaRPr lang="sv-SE" sz="1200" kern="1200" dirty="0">
                <a:latin typeface="+mj-lt"/>
              </a:endParaRPr>
            </a:p>
          </p:txBody>
        </p:sp>
        <p:sp>
          <p:nvSpPr>
            <p:cNvPr id="9" name="Freeform: Shape 8">
              <a:extLst>
                <a:ext uri="{FF2B5EF4-FFF2-40B4-BE49-F238E27FC236}">
                  <a16:creationId xmlns:a16="http://schemas.microsoft.com/office/drawing/2014/main" id="{260658D9-261D-0A3E-EAA2-D86A87051E92}"/>
                </a:ext>
              </a:extLst>
            </p:cNvPr>
            <p:cNvSpPr/>
            <p:nvPr/>
          </p:nvSpPr>
          <p:spPr>
            <a:xfrm>
              <a:off x="2444186" y="3002470"/>
              <a:ext cx="1988610" cy="351430"/>
            </a:xfrm>
            <a:custGeom>
              <a:avLst/>
              <a:gdLst>
                <a:gd name="connsiteX0" fmla="*/ 0 w 1988610"/>
                <a:gd name="connsiteY0" fmla="*/ 0 h 351430"/>
                <a:gd name="connsiteX1" fmla="*/ 1988610 w 1988610"/>
                <a:gd name="connsiteY1" fmla="*/ 0 h 351430"/>
                <a:gd name="connsiteX2" fmla="*/ 1988610 w 1988610"/>
                <a:gd name="connsiteY2" fmla="*/ 351430 h 351430"/>
                <a:gd name="connsiteX3" fmla="*/ 0 w 1988610"/>
                <a:gd name="connsiteY3" fmla="*/ 351430 h 351430"/>
                <a:gd name="connsiteX4" fmla="*/ 0 w 1988610"/>
                <a:gd name="connsiteY4" fmla="*/ 0 h 3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351430">
                  <a:moveTo>
                    <a:pt x="0" y="0"/>
                  </a:moveTo>
                  <a:lnTo>
                    <a:pt x="1988610" y="0"/>
                  </a:lnTo>
                  <a:lnTo>
                    <a:pt x="1988610" y="351430"/>
                  </a:lnTo>
                  <a:lnTo>
                    <a:pt x="0" y="35143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200" b="1" kern="1200" dirty="0">
                  <a:latin typeface="+mj-lt"/>
                </a:rPr>
                <a:t>Kompetensförsörjning</a:t>
              </a:r>
            </a:p>
          </p:txBody>
        </p:sp>
        <p:sp>
          <p:nvSpPr>
            <p:cNvPr id="10" name="Freeform: Shape 9">
              <a:extLst>
                <a:ext uri="{FF2B5EF4-FFF2-40B4-BE49-F238E27FC236}">
                  <a16:creationId xmlns:a16="http://schemas.microsoft.com/office/drawing/2014/main" id="{D3671260-F9DD-5B68-1FB0-041282B81F67}"/>
                </a:ext>
              </a:extLst>
            </p:cNvPr>
            <p:cNvSpPr/>
            <p:nvPr/>
          </p:nvSpPr>
          <p:spPr>
            <a:xfrm>
              <a:off x="2437961" y="3353901"/>
              <a:ext cx="1988611" cy="1168350"/>
            </a:xfrm>
            <a:custGeom>
              <a:avLst/>
              <a:gdLst>
                <a:gd name="connsiteX0" fmla="*/ 0 w 1988610"/>
                <a:gd name="connsiteY0" fmla="*/ 0 h 892124"/>
                <a:gd name="connsiteX1" fmla="*/ 1988610 w 1988610"/>
                <a:gd name="connsiteY1" fmla="*/ 0 h 892124"/>
                <a:gd name="connsiteX2" fmla="*/ 1988610 w 1988610"/>
                <a:gd name="connsiteY2" fmla="*/ 892124 h 892124"/>
                <a:gd name="connsiteX3" fmla="*/ 0 w 1988610"/>
                <a:gd name="connsiteY3" fmla="*/ 892124 h 892124"/>
                <a:gd name="connsiteX4" fmla="*/ 0 w 1988610"/>
                <a:gd name="connsiteY4" fmla="*/ 0 h 8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892124">
                  <a:moveTo>
                    <a:pt x="0" y="0"/>
                  </a:moveTo>
                  <a:lnTo>
                    <a:pt x="1988610" y="0"/>
                  </a:lnTo>
                  <a:lnTo>
                    <a:pt x="1988610" y="892124"/>
                  </a:lnTo>
                  <a:lnTo>
                    <a:pt x="0" y="892124"/>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0000" tIns="144000" rIns="90000" bIns="46800" numCol="1" spcCol="1270" anchor="t" anchorCtr="0">
              <a:noAutofit/>
            </a:bodyPr>
            <a:lstStyle/>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Kompetensförsörjnings-strategi</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Rekryteringsförmåga</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Personalomsättning</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Avgångsintervjuer</a:t>
              </a:r>
            </a:p>
            <a:p>
              <a:pPr marL="108000" lvl="1" indent="-108000" algn="l" defTabSz="444500">
                <a:lnSpc>
                  <a:spcPct val="90000"/>
                </a:lnSpc>
                <a:spcBef>
                  <a:spcPts val="600"/>
                </a:spcBef>
                <a:spcAft>
                  <a:spcPts val="100"/>
                </a:spcAft>
                <a:buFont typeface="Arial" panose="020B0604020202020204" pitchFamily="34" charset="0"/>
                <a:buChar char="•"/>
              </a:pPr>
              <a:r>
                <a:rPr lang="sv-SE" sz="1200" dirty="0">
                  <a:latin typeface="+mj-lt"/>
                </a:rPr>
                <a:t>Relevanta omvärldsanalyser/ rapporter</a:t>
              </a:r>
              <a:endParaRPr lang="sv-SE" sz="1200" kern="1200" dirty="0">
                <a:latin typeface="+mj-lt"/>
              </a:endParaRPr>
            </a:p>
            <a:p>
              <a:pPr marL="108000" lvl="1" indent="-108000" algn="l" defTabSz="444500">
                <a:lnSpc>
                  <a:spcPct val="90000"/>
                </a:lnSpc>
                <a:spcBef>
                  <a:spcPts val="600"/>
                </a:spcBef>
                <a:spcAft>
                  <a:spcPts val="100"/>
                </a:spcAft>
                <a:buFont typeface="Arial" panose="020B0604020202020204" pitchFamily="34" charset="0"/>
                <a:buNone/>
              </a:pPr>
              <a:endParaRPr lang="sv-SE" sz="1200" kern="1200" dirty="0">
                <a:latin typeface="+mj-lt"/>
              </a:endParaRPr>
            </a:p>
          </p:txBody>
        </p:sp>
        <p:sp>
          <p:nvSpPr>
            <p:cNvPr id="11" name="Freeform: Shape 10">
              <a:extLst>
                <a:ext uri="{FF2B5EF4-FFF2-40B4-BE49-F238E27FC236}">
                  <a16:creationId xmlns:a16="http://schemas.microsoft.com/office/drawing/2014/main" id="{FE85421D-A7EB-07C8-FEF1-7BB4DCF0A946}"/>
                </a:ext>
              </a:extLst>
            </p:cNvPr>
            <p:cNvSpPr/>
            <p:nvPr/>
          </p:nvSpPr>
          <p:spPr>
            <a:xfrm>
              <a:off x="4708617" y="3002470"/>
              <a:ext cx="1988610" cy="351430"/>
            </a:xfrm>
            <a:custGeom>
              <a:avLst/>
              <a:gdLst>
                <a:gd name="connsiteX0" fmla="*/ 0 w 1988610"/>
                <a:gd name="connsiteY0" fmla="*/ 0 h 351430"/>
                <a:gd name="connsiteX1" fmla="*/ 1988610 w 1988610"/>
                <a:gd name="connsiteY1" fmla="*/ 0 h 351430"/>
                <a:gd name="connsiteX2" fmla="*/ 1988610 w 1988610"/>
                <a:gd name="connsiteY2" fmla="*/ 351430 h 351430"/>
                <a:gd name="connsiteX3" fmla="*/ 0 w 1988610"/>
                <a:gd name="connsiteY3" fmla="*/ 351430 h 351430"/>
                <a:gd name="connsiteX4" fmla="*/ 0 w 1988610"/>
                <a:gd name="connsiteY4" fmla="*/ 0 h 3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351430">
                  <a:moveTo>
                    <a:pt x="0" y="0"/>
                  </a:moveTo>
                  <a:lnTo>
                    <a:pt x="1988610" y="0"/>
                  </a:lnTo>
                  <a:lnTo>
                    <a:pt x="1988610" y="351430"/>
                  </a:lnTo>
                  <a:lnTo>
                    <a:pt x="0" y="35143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200" b="1" kern="1200" dirty="0">
                  <a:latin typeface="+mj-lt"/>
                </a:rPr>
                <a:t>Ekonomiska förutsättningar</a:t>
              </a:r>
            </a:p>
          </p:txBody>
        </p:sp>
        <p:sp>
          <p:nvSpPr>
            <p:cNvPr id="12" name="Freeform: Shape 11">
              <a:extLst>
                <a:ext uri="{FF2B5EF4-FFF2-40B4-BE49-F238E27FC236}">
                  <a16:creationId xmlns:a16="http://schemas.microsoft.com/office/drawing/2014/main" id="{4C28AA63-D366-2125-55E4-4FECE03FC0FA}"/>
                </a:ext>
              </a:extLst>
            </p:cNvPr>
            <p:cNvSpPr/>
            <p:nvPr/>
          </p:nvSpPr>
          <p:spPr>
            <a:xfrm>
              <a:off x="4708616" y="3353901"/>
              <a:ext cx="1988611" cy="1168350"/>
            </a:xfrm>
            <a:custGeom>
              <a:avLst/>
              <a:gdLst>
                <a:gd name="connsiteX0" fmla="*/ 0 w 1988610"/>
                <a:gd name="connsiteY0" fmla="*/ 0 h 892124"/>
                <a:gd name="connsiteX1" fmla="*/ 1988610 w 1988610"/>
                <a:gd name="connsiteY1" fmla="*/ 0 h 892124"/>
                <a:gd name="connsiteX2" fmla="*/ 1988610 w 1988610"/>
                <a:gd name="connsiteY2" fmla="*/ 892124 h 892124"/>
                <a:gd name="connsiteX3" fmla="*/ 0 w 1988610"/>
                <a:gd name="connsiteY3" fmla="*/ 892124 h 892124"/>
                <a:gd name="connsiteX4" fmla="*/ 0 w 1988610"/>
                <a:gd name="connsiteY4" fmla="*/ 0 h 8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892124">
                  <a:moveTo>
                    <a:pt x="0" y="0"/>
                  </a:moveTo>
                  <a:lnTo>
                    <a:pt x="1988610" y="0"/>
                  </a:lnTo>
                  <a:lnTo>
                    <a:pt x="1988610" y="892124"/>
                  </a:lnTo>
                  <a:lnTo>
                    <a:pt x="0" y="892124"/>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0000" tIns="144000" rIns="90000" bIns="46800" numCol="1" spcCol="1270" anchor="t" anchorCtr="0">
              <a:noAutofit/>
            </a:bodyPr>
            <a:lstStyle/>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Budget</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Besparingskrav/höjda anslag</a:t>
              </a:r>
            </a:p>
            <a:p>
              <a:pPr marL="108000" lvl="1" indent="-108000" algn="l" defTabSz="444500">
                <a:lnSpc>
                  <a:spcPct val="90000"/>
                </a:lnSpc>
                <a:spcBef>
                  <a:spcPts val="600"/>
                </a:spcBef>
                <a:spcAft>
                  <a:spcPts val="100"/>
                </a:spcAft>
                <a:buFont typeface="Arial" panose="020B0604020202020204" pitchFamily="34" charset="0"/>
                <a:buChar char="•"/>
              </a:pPr>
              <a:r>
                <a:rPr lang="sv-SE" sz="1200" kern="1200" dirty="0">
                  <a:latin typeface="+mj-lt"/>
                </a:rPr>
                <a:t>Ökade/minskade kostnader</a:t>
              </a:r>
            </a:p>
            <a:p>
              <a:pPr marL="108000" lvl="1" indent="-108000" algn="l" defTabSz="444500">
                <a:lnSpc>
                  <a:spcPct val="90000"/>
                </a:lnSpc>
                <a:spcBef>
                  <a:spcPts val="600"/>
                </a:spcBef>
                <a:spcAft>
                  <a:spcPts val="100"/>
                </a:spcAft>
                <a:buFont typeface="Arial" panose="020B0604020202020204" pitchFamily="34" charset="0"/>
                <a:buChar char="•"/>
              </a:pPr>
              <a:r>
                <a:rPr lang="sv-SE" sz="1200" dirty="0">
                  <a:latin typeface="+mj-lt"/>
                </a:rPr>
                <a:t>Relevanta omvärldsanalyser/ rapporter</a:t>
              </a:r>
              <a:endParaRPr lang="sv-SE" sz="1200" kern="1200" dirty="0">
                <a:latin typeface="+mj-lt"/>
              </a:endParaRPr>
            </a:p>
            <a:p>
              <a:pPr marL="108000" lvl="1" indent="-108000" algn="l" defTabSz="444500">
                <a:lnSpc>
                  <a:spcPct val="90000"/>
                </a:lnSpc>
                <a:spcBef>
                  <a:spcPts val="600"/>
                </a:spcBef>
                <a:spcAft>
                  <a:spcPts val="100"/>
                </a:spcAft>
                <a:buNone/>
              </a:pPr>
              <a:endParaRPr lang="sv-SE" sz="1200" kern="1200" dirty="0">
                <a:latin typeface="+mj-lt"/>
              </a:endParaRPr>
            </a:p>
          </p:txBody>
        </p:sp>
        <p:sp>
          <p:nvSpPr>
            <p:cNvPr id="13" name="Freeform: Shape 12">
              <a:extLst>
                <a:ext uri="{FF2B5EF4-FFF2-40B4-BE49-F238E27FC236}">
                  <a16:creationId xmlns:a16="http://schemas.microsoft.com/office/drawing/2014/main" id="{984CBCE2-59E7-A729-88DA-D0B5840C6F36}"/>
                </a:ext>
              </a:extLst>
            </p:cNvPr>
            <p:cNvSpPr/>
            <p:nvPr/>
          </p:nvSpPr>
          <p:spPr>
            <a:xfrm>
              <a:off x="6978217" y="3002470"/>
              <a:ext cx="1988610" cy="351430"/>
            </a:xfrm>
            <a:custGeom>
              <a:avLst/>
              <a:gdLst>
                <a:gd name="connsiteX0" fmla="*/ 0 w 1988610"/>
                <a:gd name="connsiteY0" fmla="*/ 0 h 351430"/>
                <a:gd name="connsiteX1" fmla="*/ 1988610 w 1988610"/>
                <a:gd name="connsiteY1" fmla="*/ 0 h 351430"/>
                <a:gd name="connsiteX2" fmla="*/ 1988610 w 1988610"/>
                <a:gd name="connsiteY2" fmla="*/ 351430 h 351430"/>
                <a:gd name="connsiteX3" fmla="*/ 0 w 1988610"/>
                <a:gd name="connsiteY3" fmla="*/ 351430 h 351430"/>
                <a:gd name="connsiteX4" fmla="*/ 0 w 1988610"/>
                <a:gd name="connsiteY4" fmla="*/ 0 h 35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351430">
                  <a:moveTo>
                    <a:pt x="0" y="0"/>
                  </a:moveTo>
                  <a:lnTo>
                    <a:pt x="1988610" y="0"/>
                  </a:lnTo>
                  <a:lnTo>
                    <a:pt x="1988610" y="351430"/>
                  </a:lnTo>
                  <a:lnTo>
                    <a:pt x="0" y="35143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sv-SE" sz="1200" b="1" kern="1200">
                  <a:latin typeface="+mj-lt"/>
                </a:rPr>
                <a:t>Övrigt underlag</a:t>
              </a:r>
            </a:p>
          </p:txBody>
        </p:sp>
        <p:sp>
          <p:nvSpPr>
            <p:cNvPr id="14" name="Freeform: Shape 13">
              <a:extLst>
                <a:ext uri="{FF2B5EF4-FFF2-40B4-BE49-F238E27FC236}">
                  <a16:creationId xmlns:a16="http://schemas.microsoft.com/office/drawing/2014/main" id="{C60B25AF-F424-B77A-EA93-941492A6B9C9}"/>
                </a:ext>
              </a:extLst>
            </p:cNvPr>
            <p:cNvSpPr/>
            <p:nvPr/>
          </p:nvSpPr>
          <p:spPr>
            <a:xfrm>
              <a:off x="6978217" y="3353901"/>
              <a:ext cx="1988610" cy="1168350"/>
            </a:xfrm>
            <a:custGeom>
              <a:avLst/>
              <a:gdLst>
                <a:gd name="connsiteX0" fmla="*/ 0 w 1988610"/>
                <a:gd name="connsiteY0" fmla="*/ 0 h 892124"/>
                <a:gd name="connsiteX1" fmla="*/ 1988610 w 1988610"/>
                <a:gd name="connsiteY1" fmla="*/ 0 h 892124"/>
                <a:gd name="connsiteX2" fmla="*/ 1988610 w 1988610"/>
                <a:gd name="connsiteY2" fmla="*/ 892124 h 892124"/>
                <a:gd name="connsiteX3" fmla="*/ 0 w 1988610"/>
                <a:gd name="connsiteY3" fmla="*/ 892124 h 892124"/>
                <a:gd name="connsiteX4" fmla="*/ 0 w 1988610"/>
                <a:gd name="connsiteY4" fmla="*/ 0 h 89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610" h="892124">
                  <a:moveTo>
                    <a:pt x="0" y="0"/>
                  </a:moveTo>
                  <a:lnTo>
                    <a:pt x="1988610" y="0"/>
                  </a:lnTo>
                  <a:lnTo>
                    <a:pt x="1988610" y="892124"/>
                  </a:lnTo>
                  <a:lnTo>
                    <a:pt x="0" y="892124"/>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0000" tIns="144000" rIns="90000" bIns="46800" numCol="1" spcCol="1270" anchor="t" anchorCtr="0">
              <a:noAutofit/>
            </a:bodyPr>
            <a:lstStyle/>
            <a:p>
              <a:pPr marL="108000" lvl="1" indent="-108000" algn="l" defTabSz="444500">
                <a:lnSpc>
                  <a:spcPct val="90000"/>
                </a:lnSpc>
                <a:spcBef>
                  <a:spcPts val="600"/>
                </a:spcBef>
                <a:spcAft>
                  <a:spcPts val="100"/>
                </a:spcAft>
                <a:buChar char="•"/>
              </a:pPr>
              <a:r>
                <a:rPr lang="sv-SE" sz="1200" kern="1200">
                  <a:latin typeface="+mj-lt"/>
                </a:rPr>
                <a:t>Lönekriterier</a:t>
              </a:r>
            </a:p>
            <a:p>
              <a:pPr marL="108000" lvl="1" indent="-108000" algn="l" defTabSz="444500">
                <a:lnSpc>
                  <a:spcPct val="90000"/>
                </a:lnSpc>
                <a:spcBef>
                  <a:spcPts val="600"/>
                </a:spcBef>
                <a:spcAft>
                  <a:spcPts val="100"/>
                </a:spcAft>
                <a:buChar char="•"/>
              </a:pPr>
              <a:r>
                <a:rPr lang="sv-SE" sz="1200" kern="1200">
                  <a:latin typeface="+mj-lt"/>
                </a:rPr>
                <a:t>Lönepolicy</a:t>
              </a:r>
            </a:p>
            <a:p>
              <a:pPr marL="108000" lvl="1" indent="-108000" algn="l" defTabSz="444500">
                <a:lnSpc>
                  <a:spcPct val="90000"/>
                </a:lnSpc>
                <a:spcBef>
                  <a:spcPts val="600"/>
                </a:spcBef>
                <a:spcAft>
                  <a:spcPts val="100"/>
                </a:spcAft>
                <a:buChar char="•"/>
              </a:pPr>
              <a:r>
                <a:rPr lang="sv-SE" sz="1200" kern="1200">
                  <a:latin typeface="+mj-lt"/>
                </a:rPr>
                <a:t>Lönekartläggning</a:t>
              </a:r>
            </a:p>
          </p:txBody>
        </p:sp>
      </p:grpSp>
    </p:spTree>
    <p:extLst>
      <p:ext uri="{BB962C8B-B14F-4D97-AF65-F5344CB8AC3E}">
        <p14:creationId xmlns:p14="http://schemas.microsoft.com/office/powerpoint/2010/main" val="37229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7789" y="121304"/>
            <a:ext cx="7494640" cy="994172"/>
          </a:xfrm>
        </p:spPr>
        <p:txBody>
          <a:bodyPr/>
          <a:lstStyle/>
          <a:p>
            <a:r>
              <a:rPr lang="sv-SE" sz="2800" dirty="0"/>
              <a:t>Titta på underlagen tillsammans</a:t>
            </a:r>
          </a:p>
        </p:txBody>
      </p:sp>
      <p:grpSp>
        <p:nvGrpSpPr>
          <p:cNvPr id="5" name="Group 4">
            <a:extLst>
              <a:ext uri="{FF2B5EF4-FFF2-40B4-BE49-F238E27FC236}">
                <a16:creationId xmlns:a16="http://schemas.microsoft.com/office/drawing/2014/main" id="{9F584CBF-9EB5-F68E-771D-DFEA2A5486E1}"/>
              </a:ext>
            </a:extLst>
          </p:cNvPr>
          <p:cNvGrpSpPr/>
          <p:nvPr/>
        </p:nvGrpSpPr>
        <p:grpSpPr>
          <a:xfrm>
            <a:off x="1368083" y="1082356"/>
            <a:ext cx="6407835" cy="3871574"/>
            <a:chOff x="824680" y="1082356"/>
            <a:chExt cx="6407835" cy="3871574"/>
          </a:xfrm>
        </p:grpSpPr>
        <p:sp>
          <p:nvSpPr>
            <p:cNvPr id="6" name="Freeform: Shape 5">
              <a:extLst>
                <a:ext uri="{FF2B5EF4-FFF2-40B4-BE49-F238E27FC236}">
                  <a16:creationId xmlns:a16="http://schemas.microsoft.com/office/drawing/2014/main" id="{6EE62547-C578-27FC-18DE-6100ED1FC2C2}"/>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71" tIns="251671" rIns="251671" bIns="251671" numCol="1" spcCol="1270" anchor="ctr" anchorCtr="0">
              <a:noAutofit/>
            </a:bodyPr>
            <a:lstStyle/>
            <a:p>
              <a:pPr marL="0" lvl="0" indent="0" algn="ctr" defTabSz="711200">
                <a:lnSpc>
                  <a:spcPct val="90000"/>
                </a:lnSpc>
                <a:spcBef>
                  <a:spcPct val="0"/>
                </a:spcBef>
                <a:spcAft>
                  <a:spcPct val="35000"/>
                </a:spcAft>
                <a:buNone/>
              </a:pPr>
              <a:r>
                <a:rPr lang="sv-SE" sz="1600" kern="1200">
                  <a:latin typeface="+mj-lt"/>
                </a:rPr>
                <a:t>Vilka lönebilder behöver vi analysera mer?</a:t>
              </a:r>
            </a:p>
          </p:txBody>
        </p:sp>
        <p:sp>
          <p:nvSpPr>
            <p:cNvPr id="7" name="Arrow: Left 6">
              <a:extLst>
                <a:ext uri="{FF2B5EF4-FFF2-40B4-BE49-F238E27FC236}">
                  <a16:creationId xmlns:a16="http://schemas.microsoft.com/office/drawing/2014/main" id="{CF94E3A0-1664-329E-FB7A-1FC547934EFE}"/>
                </a:ext>
              </a:extLst>
            </p:cNvPr>
            <p:cNvSpPr/>
            <p:nvPr/>
          </p:nvSpPr>
          <p:spPr>
            <a:xfrm rot="11068264">
              <a:off x="1605717" y="3764133"/>
              <a:ext cx="1515438" cy="470005"/>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8" name="Freeform: Shape 7">
              <a:extLst>
                <a:ext uri="{FF2B5EF4-FFF2-40B4-BE49-F238E27FC236}">
                  <a16:creationId xmlns:a16="http://schemas.microsoft.com/office/drawing/2014/main" id="{7E3DB586-4D1E-3897-D4B9-5FCC4AAC1B8B}"/>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marL="0" lvl="0" indent="0" algn="ctr" defTabSz="711200">
                <a:lnSpc>
                  <a:spcPct val="90000"/>
                </a:lnSpc>
                <a:spcBef>
                  <a:spcPct val="0"/>
                </a:spcBef>
                <a:spcAft>
                  <a:spcPct val="35000"/>
                </a:spcAft>
                <a:buNone/>
              </a:pPr>
              <a:r>
                <a:rPr lang="sv-SE" sz="1600" kern="1200">
                  <a:latin typeface="+mj-lt"/>
                </a:rPr>
                <a:t>Verksamhetens behov</a:t>
              </a:r>
            </a:p>
          </p:txBody>
        </p:sp>
        <p:sp>
          <p:nvSpPr>
            <p:cNvPr id="9" name="Arrow: Left 8">
              <a:extLst>
                <a:ext uri="{FF2B5EF4-FFF2-40B4-BE49-F238E27FC236}">
                  <a16:creationId xmlns:a16="http://schemas.microsoft.com/office/drawing/2014/main" id="{02681914-9A15-FBA7-1A53-A080550B6F8E}"/>
                </a:ext>
              </a:extLst>
            </p:cNvPr>
            <p:cNvSpPr/>
            <p:nvPr/>
          </p:nvSpPr>
          <p:spPr>
            <a:xfrm rot="13500000">
              <a:off x="2096571" y="2716081"/>
              <a:ext cx="1507991" cy="470005"/>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0" name="Freeform: Shape 9">
              <a:extLst>
                <a:ext uri="{FF2B5EF4-FFF2-40B4-BE49-F238E27FC236}">
                  <a16:creationId xmlns:a16="http://schemas.microsoft.com/office/drawing/2014/main" id="{AEAF784F-1CCC-0B2C-22C0-10FD06805A3A}"/>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mj-lt"/>
                </a:rPr>
                <a:t>Kompetens-försörjning</a:t>
              </a:r>
              <a:endParaRPr lang="sv-SE" sz="800" kern="1200" dirty="0">
                <a:latin typeface="+mj-lt"/>
              </a:endParaRPr>
            </a:p>
          </p:txBody>
        </p:sp>
        <p:sp>
          <p:nvSpPr>
            <p:cNvPr id="11" name="Arrow: Left 10">
              <a:extLst>
                <a:ext uri="{FF2B5EF4-FFF2-40B4-BE49-F238E27FC236}">
                  <a16:creationId xmlns:a16="http://schemas.microsoft.com/office/drawing/2014/main" id="{6649159F-DE4B-5321-2257-79EEEA28E208}"/>
                </a:ext>
              </a:extLst>
            </p:cNvPr>
            <p:cNvSpPr/>
            <p:nvPr/>
          </p:nvSpPr>
          <p:spPr>
            <a:xfrm rot="16200000">
              <a:off x="3274847" y="2228023"/>
              <a:ext cx="1507991" cy="470005"/>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2" name="Freeform: Shape 11">
              <a:extLst>
                <a:ext uri="{FF2B5EF4-FFF2-40B4-BE49-F238E27FC236}">
                  <a16:creationId xmlns:a16="http://schemas.microsoft.com/office/drawing/2014/main" id="{66E8B807-FD10-18B0-4E78-2E9FF6942BD8}"/>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1600" kern="1200" dirty="0">
                  <a:latin typeface="+mj-lt"/>
                </a:rPr>
                <a:t>Ekonomiska förutsättningar</a:t>
              </a:r>
            </a:p>
          </p:txBody>
        </p:sp>
        <p:sp>
          <p:nvSpPr>
            <p:cNvPr id="13" name="Arrow: Left 12">
              <a:extLst>
                <a:ext uri="{FF2B5EF4-FFF2-40B4-BE49-F238E27FC236}">
                  <a16:creationId xmlns:a16="http://schemas.microsoft.com/office/drawing/2014/main" id="{4456DA74-D26A-C221-DC8C-229DDC79460B}"/>
                </a:ext>
              </a:extLst>
            </p:cNvPr>
            <p:cNvSpPr/>
            <p:nvPr/>
          </p:nvSpPr>
          <p:spPr>
            <a:xfrm rot="18900000">
              <a:off x="4453123" y="2716081"/>
              <a:ext cx="1507991" cy="470005"/>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4" name="Freeform: Shape 13">
              <a:extLst>
                <a:ext uri="{FF2B5EF4-FFF2-40B4-BE49-F238E27FC236}">
                  <a16:creationId xmlns:a16="http://schemas.microsoft.com/office/drawing/2014/main" id="{481FACC9-98D8-030B-E242-F4895C17A2AA}"/>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1600" kern="1200">
                  <a:latin typeface="+mj-lt"/>
                </a:rPr>
                <a:t>Övrigt underlag</a:t>
              </a:r>
            </a:p>
          </p:txBody>
        </p:sp>
        <p:sp>
          <p:nvSpPr>
            <p:cNvPr id="15" name="Arrow: Left 14">
              <a:extLst>
                <a:ext uri="{FF2B5EF4-FFF2-40B4-BE49-F238E27FC236}">
                  <a16:creationId xmlns:a16="http://schemas.microsoft.com/office/drawing/2014/main" id="{449C1C84-7E24-40FF-499A-1D1172F4A4B8}"/>
                </a:ext>
              </a:extLst>
            </p:cNvPr>
            <p:cNvSpPr/>
            <p:nvPr/>
          </p:nvSpPr>
          <p:spPr>
            <a:xfrm>
              <a:off x="4941181" y="3894357"/>
              <a:ext cx="1507991" cy="470005"/>
            </a:xfrm>
            <a:prstGeom prst="leftArrow">
              <a:avLst>
                <a:gd name="adj1" fmla="val 60000"/>
                <a:gd name="adj2" fmla="val 50000"/>
              </a:avLst>
            </a:prstGeom>
            <a:solidFill>
              <a:schemeClr val="accent5">
                <a:lumMod val="60000"/>
                <a:lumOff val="40000"/>
              </a:scheme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6" name="Freeform: Shape 15">
              <a:extLst>
                <a:ext uri="{FF2B5EF4-FFF2-40B4-BE49-F238E27FC236}">
                  <a16:creationId xmlns:a16="http://schemas.microsoft.com/office/drawing/2014/main" id="{28C3463F-76BF-C1F1-79AD-8701A370FEC9}"/>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accent5">
                <a:lumMod val="60000"/>
                <a:lumOff val="4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1600" kern="1200" dirty="0">
                  <a:latin typeface="+mj-lt"/>
                </a:rPr>
                <a:t>Lönebild som arbetsgivaren har presenterat</a:t>
              </a:r>
            </a:p>
          </p:txBody>
        </p:sp>
      </p:grpSp>
    </p:spTree>
    <p:extLst>
      <p:ext uri="{BB962C8B-B14F-4D97-AF65-F5344CB8AC3E}">
        <p14:creationId xmlns:p14="http://schemas.microsoft.com/office/powerpoint/2010/main" val="301620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D7236D2-D6F1-9735-E648-2F7C8B2066DB}"/>
              </a:ext>
            </a:extLst>
          </p:cNvPr>
          <p:cNvSpPr>
            <a:spLocks noGrp="1"/>
          </p:cNvSpPr>
          <p:nvPr>
            <p:ph type="title"/>
          </p:nvPr>
        </p:nvSpPr>
        <p:spPr/>
        <p:txBody>
          <a:bodyPr/>
          <a:lstStyle/>
          <a:p>
            <a:r>
              <a:rPr lang="sv-SE" sz="2800"/>
              <a:t>Titta på underlagen tillsammans</a:t>
            </a:r>
          </a:p>
        </p:txBody>
      </p:sp>
      <p:grpSp>
        <p:nvGrpSpPr>
          <p:cNvPr id="5" name="Group 4">
            <a:extLst>
              <a:ext uri="{FF2B5EF4-FFF2-40B4-BE49-F238E27FC236}">
                <a16:creationId xmlns:a16="http://schemas.microsoft.com/office/drawing/2014/main" id="{FB11563F-C1C6-8720-4765-E17D12BD7F45}"/>
              </a:ext>
            </a:extLst>
          </p:cNvPr>
          <p:cNvGrpSpPr/>
          <p:nvPr/>
        </p:nvGrpSpPr>
        <p:grpSpPr>
          <a:xfrm>
            <a:off x="4572000" y="1677451"/>
            <a:ext cx="3762103" cy="2157119"/>
            <a:chOff x="824680" y="1082356"/>
            <a:chExt cx="6407835" cy="3871574"/>
          </a:xfrm>
        </p:grpSpPr>
        <p:sp>
          <p:nvSpPr>
            <p:cNvPr id="6" name="Freeform: Shape 5">
              <a:extLst>
                <a:ext uri="{FF2B5EF4-FFF2-40B4-BE49-F238E27FC236}">
                  <a16:creationId xmlns:a16="http://schemas.microsoft.com/office/drawing/2014/main" id="{9DB8329F-DFA9-5609-C4BC-16E2B7269E7F}"/>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Vilka lönebilder behöver vi analysera mer?</a:t>
              </a:r>
            </a:p>
          </p:txBody>
        </p:sp>
        <p:sp>
          <p:nvSpPr>
            <p:cNvPr id="7" name="Arrow: Left 6">
              <a:extLst>
                <a:ext uri="{FF2B5EF4-FFF2-40B4-BE49-F238E27FC236}">
                  <a16:creationId xmlns:a16="http://schemas.microsoft.com/office/drawing/2014/main" id="{C11008D9-2A28-C3D6-FAE6-E9190E85BBFF}"/>
                </a:ext>
              </a:extLst>
            </p:cNvPr>
            <p:cNvSpPr/>
            <p:nvPr/>
          </p:nvSpPr>
          <p:spPr>
            <a:xfrm rot="11068264">
              <a:off x="1605717" y="3764133"/>
              <a:ext cx="1515438" cy="470005"/>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US" sz="600">
                <a:latin typeface="+mj-lt"/>
              </a:endParaRPr>
            </a:p>
          </p:txBody>
        </p:sp>
        <p:sp>
          <p:nvSpPr>
            <p:cNvPr id="8" name="Freeform: Shape 7">
              <a:extLst>
                <a:ext uri="{FF2B5EF4-FFF2-40B4-BE49-F238E27FC236}">
                  <a16:creationId xmlns:a16="http://schemas.microsoft.com/office/drawing/2014/main" id="{5D5FFDC0-B56F-78E8-AD6A-913938BCF4AC}"/>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marL="0" lvl="0" indent="0" algn="ctr" defTabSz="711200">
                <a:lnSpc>
                  <a:spcPct val="90000"/>
                </a:lnSpc>
                <a:spcBef>
                  <a:spcPct val="0"/>
                </a:spcBef>
                <a:spcAft>
                  <a:spcPct val="35000"/>
                </a:spcAft>
                <a:buNone/>
              </a:pPr>
              <a:r>
                <a:rPr lang="sv-SE" sz="800" kern="1200" dirty="0">
                  <a:latin typeface="+mj-lt"/>
                </a:rPr>
                <a:t>Verksamhetens behov</a:t>
              </a:r>
            </a:p>
          </p:txBody>
        </p:sp>
        <p:sp>
          <p:nvSpPr>
            <p:cNvPr id="9" name="Arrow: Left 8">
              <a:extLst>
                <a:ext uri="{FF2B5EF4-FFF2-40B4-BE49-F238E27FC236}">
                  <a16:creationId xmlns:a16="http://schemas.microsoft.com/office/drawing/2014/main" id="{F3B2CFC0-2A0D-D39D-32CE-E74673807ABD}"/>
                </a:ext>
              </a:extLst>
            </p:cNvPr>
            <p:cNvSpPr/>
            <p:nvPr/>
          </p:nvSpPr>
          <p:spPr>
            <a:xfrm rot="13500000">
              <a:off x="2096571" y="2716081"/>
              <a:ext cx="1507991" cy="470005"/>
            </a:xfrm>
            <a:prstGeom prst="leftArrow">
              <a:avLst>
                <a:gd name="adj1" fmla="val 60000"/>
                <a:gd name="adj2" fmla="val 50000"/>
              </a:avLst>
            </a:prstGeom>
            <a:solidFill>
              <a:schemeClr val="bg1">
                <a:lumMod val="85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sz="600">
                <a:latin typeface="+mj-lt"/>
              </a:endParaRPr>
            </a:p>
          </p:txBody>
        </p:sp>
        <p:sp>
          <p:nvSpPr>
            <p:cNvPr id="10" name="Freeform: Shape 9">
              <a:extLst>
                <a:ext uri="{FF2B5EF4-FFF2-40B4-BE49-F238E27FC236}">
                  <a16:creationId xmlns:a16="http://schemas.microsoft.com/office/drawing/2014/main" id="{2710EFE8-7B57-E22B-EB0E-AF1AA20B1361}"/>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marL="0" lvl="0" indent="0" algn="ctr" defTabSz="711200">
                <a:lnSpc>
                  <a:spcPct val="90000"/>
                </a:lnSpc>
                <a:spcBef>
                  <a:spcPct val="0"/>
                </a:spcBef>
                <a:spcAft>
                  <a:spcPct val="35000"/>
                </a:spcAft>
                <a:buNone/>
              </a:pPr>
              <a:r>
                <a:rPr lang="sv-SE" sz="800" kern="1200" dirty="0">
                  <a:latin typeface="+mj-lt"/>
                </a:rPr>
                <a:t>Kompetens-försörjning</a:t>
              </a:r>
              <a:endParaRPr lang="sv-SE" sz="100" kern="1200" dirty="0">
                <a:latin typeface="+mj-lt"/>
              </a:endParaRPr>
            </a:p>
          </p:txBody>
        </p:sp>
        <p:sp>
          <p:nvSpPr>
            <p:cNvPr id="11" name="Arrow: Left 10">
              <a:extLst>
                <a:ext uri="{FF2B5EF4-FFF2-40B4-BE49-F238E27FC236}">
                  <a16:creationId xmlns:a16="http://schemas.microsoft.com/office/drawing/2014/main" id="{C4B04811-B179-5782-770C-6C848E87D24B}"/>
                </a:ext>
              </a:extLst>
            </p:cNvPr>
            <p:cNvSpPr/>
            <p:nvPr/>
          </p:nvSpPr>
          <p:spPr>
            <a:xfrm rot="16200000">
              <a:off x="3274847" y="2228023"/>
              <a:ext cx="1507991" cy="470005"/>
            </a:xfrm>
            <a:prstGeom prst="leftArrow">
              <a:avLst>
                <a:gd name="adj1" fmla="val 60000"/>
                <a:gd name="adj2" fmla="val 50000"/>
              </a:avLst>
            </a:prstGeom>
            <a:solidFill>
              <a:schemeClr val="bg1">
                <a:lumMod val="85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a:lstStyle/>
            <a:p>
              <a:endParaRPr lang="en-US" sz="600">
                <a:latin typeface="+mj-lt"/>
              </a:endParaRPr>
            </a:p>
          </p:txBody>
        </p:sp>
        <p:sp>
          <p:nvSpPr>
            <p:cNvPr id="12" name="Freeform: Shape 11">
              <a:extLst>
                <a:ext uri="{FF2B5EF4-FFF2-40B4-BE49-F238E27FC236}">
                  <a16:creationId xmlns:a16="http://schemas.microsoft.com/office/drawing/2014/main" id="{DD56295B-EF04-413E-999C-C0F7B148600F}"/>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800" kern="1200" dirty="0">
                  <a:latin typeface="+mj-lt"/>
                </a:rPr>
                <a:t>Ekonomiska förutsättningar</a:t>
              </a:r>
            </a:p>
          </p:txBody>
        </p:sp>
        <p:sp>
          <p:nvSpPr>
            <p:cNvPr id="13" name="Arrow: Left 12">
              <a:extLst>
                <a:ext uri="{FF2B5EF4-FFF2-40B4-BE49-F238E27FC236}">
                  <a16:creationId xmlns:a16="http://schemas.microsoft.com/office/drawing/2014/main" id="{D3D639EF-37DC-3570-B33B-528D14C25CAC}"/>
                </a:ext>
              </a:extLst>
            </p:cNvPr>
            <p:cNvSpPr/>
            <p:nvPr/>
          </p:nvSpPr>
          <p:spPr>
            <a:xfrm rot="18900000">
              <a:off x="4453123" y="2716081"/>
              <a:ext cx="1507991" cy="470005"/>
            </a:xfrm>
            <a:prstGeom prst="leftArrow">
              <a:avLst>
                <a:gd name="adj1" fmla="val 60000"/>
                <a:gd name="adj2" fmla="val 50000"/>
              </a:avLst>
            </a:prstGeom>
            <a:solidFill>
              <a:schemeClr val="bg1">
                <a:lumMod val="8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endParaRPr lang="en-US" sz="600">
                <a:latin typeface="+mj-lt"/>
              </a:endParaRPr>
            </a:p>
          </p:txBody>
        </p:sp>
        <p:sp>
          <p:nvSpPr>
            <p:cNvPr id="14" name="Freeform: Shape 13">
              <a:extLst>
                <a:ext uri="{FF2B5EF4-FFF2-40B4-BE49-F238E27FC236}">
                  <a16:creationId xmlns:a16="http://schemas.microsoft.com/office/drawing/2014/main" id="{F6B20D68-DC80-9D21-0830-C23978540E7D}"/>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800" kern="1200">
                  <a:latin typeface="+mj-lt"/>
                </a:rPr>
                <a:t>Övrigt underlag</a:t>
              </a:r>
            </a:p>
          </p:txBody>
        </p:sp>
        <p:sp>
          <p:nvSpPr>
            <p:cNvPr id="15" name="Arrow: Left 14">
              <a:extLst>
                <a:ext uri="{FF2B5EF4-FFF2-40B4-BE49-F238E27FC236}">
                  <a16:creationId xmlns:a16="http://schemas.microsoft.com/office/drawing/2014/main" id="{89732B25-07F2-8AD3-DB4B-8FE6F58B6445}"/>
                </a:ext>
              </a:extLst>
            </p:cNvPr>
            <p:cNvSpPr/>
            <p:nvPr/>
          </p:nvSpPr>
          <p:spPr>
            <a:xfrm>
              <a:off x="4941181" y="3894357"/>
              <a:ext cx="1507991" cy="470005"/>
            </a:xfrm>
            <a:prstGeom prst="leftArrow">
              <a:avLst>
                <a:gd name="adj1" fmla="val 60000"/>
                <a:gd name="adj2" fmla="val 50000"/>
              </a:avLst>
            </a:prstGeom>
            <a:solidFill>
              <a:schemeClr val="bg1">
                <a:lumMod val="85000"/>
              </a:scheme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txBody>
            <a:bodyPr/>
            <a:lstStyle/>
            <a:p>
              <a:endParaRPr lang="en-US" sz="600">
                <a:latin typeface="+mj-lt"/>
              </a:endParaRPr>
            </a:p>
          </p:txBody>
        </p:sp>
        <p:sp>
          <p:nvSpPr>
            <p:cNvPr id="16" name="Freeform: Shape 15">
              <a:extLst>
                <a:ext uri="{FF2B5EF4-FFF2-40B4-BE49-F238E27FC236}">
                  <a16:creationId xmlns:a16="http://schemas.microsoft.com/office/drawing/2014/main" id="{693BEF3C-E920-F936-324A-5068F38E6D7B}"/>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800" kern="1200">
                  <a:latin typeface="+mj-lt"/>
                </a:rPr>
                <a:t>Lönebild som arbetsgivaren har presenterat</a:t>
              </a:r>
            </a:p>
          </p:txBody>
        </p:sp>
      </p:grpSp>
      <p:sp>
        <p:nvSpPr>
          <p:cNvPr id="18" name="textruta 17">
            <a:extLst>
              <a:ext uri="{FF2B5EF4-FFF2-40B4-BE49-F238E27FC236}">
                <a16:creationId xmlns:a16="http://schemas.microsoft.com/office/drawing/2014/main" id="{27EE1070-0681-6954-F4C5-5D1E6FE31538}"/>
              </a:ext>
            </a:extLst>
          </p:cNvPr>
          <p:cNvSpPr txBox="1"/>
          <p:nvPr/>
        </p:nvSpPr>
        <p:spPr>
          <a:xfrm>
            <a:off x="653863" y="2000598"/>
            <a:ext cx="3290223" cy="1585049"/>
          </a:xfrm>
          <a:prstGeom prst="rect">
            <a:avLst/>
          </a:prstGeom>
          <a:noFill/>
        </p:spPr>
        <p:txBody>
          <a:bodyPr wrap="square">
            <a:spAutoFit/>
          </a:bodyPr>
          <a:lstStyle/>
          <a:p>
            <a:pPr marL="171450" indent="-171450" algn="l">
              <a:spcBef>
                <a:spcPts val="1200"/>
              </a:spcBef>
              <a:buFont typeface="Arial" panose="020B0604020202020204" pitchFamily="34" charset="0"/>
              <a:buChar char="•"/>
            </a:pPr>
            <a:r>
              <a:rPr lang="sv-SE" sz="1100" dirty="0">
                <a:latin typeface="+mj-lt"/>
              </a:rPr>
              <a:t>Vilka förändringar/utmaningar står verksamheten inför på kort och lång sikt?</a:t>
            </a:r>
          </a:p>
          <a:p>
            <a:pPr marL="171450" indent="-171450" algn="l">
              <a:spcBef>
                <a:spcPts val="1200"/>
              </a:spcBef>
              <a:buFont typeface="Arial" panose="020B0604020202020204" pitchFamily="34" charset="0"/>
              <a:buChar char="•"/>
            </a:pPr>
            <a:r>
              <a:rPr lang="sv-SE" sz="1100" dirty="0">
                <a:latin typeface="+mj-lt"/>
              </a:rPr>
              <a:t>Vad tror vi om omvärlden, vad kan komma att påverka vår verksamhet?</a:t>
            </a:r>
          </a:p>
          <a:p>
            <a:pPr marL="171450" indent="-171450" algn="l">
              <a:spcBef>
                <a:spcPts val="1200"/>
              </a:spcBef>
              <a:buFont typeface="Arial" panose="020B0604020202020204" pitchFamily="34" charset="0"/>
              <a:buChar char="•"/>
            </a:pPr>
            <a:r>
              <a:rPr lang="sv-SE" sz="1100" dirty="0">
                <a:latin typeface="+mj-lt"/>
              </a:rPr>
              <a:t>Vad tror vi om vårt framtida uppdrag? Kända beslut på gång, politiska inriktningar som kan påverka?</a:t>
            </a:r>
          </a:p>
        </p:txBody>
      </p:sp>
    </p:spTree>
    <p:extLst>
      <p:ext uri="{BB962C8B-B14F-4D97-AF65-F5344CB8AC3E}">
        <p14:creationId xmlns:p14="http://schemas.microsoft.com/office/powerpoint/2010/main" val="3281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E5D0D-A85B-3BEE-ED6E-21D819FBF244}"/>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7AD842E-9ACA-78A6-8D1F-C693286000F6}"/>
              </a:ext>
            </a:extLst>
          </p:cNvPr>
          <p:cNvSpPr>
            <a:spLocks noGrp="1"/>
          </p:cNvSpPr>
          <p:nvPr>
            <p:ph type="title"/>
          </p:nvPr>
        </p:nvSpPr>
        <p:spPr/>
        <p:txBody>
          <a:bodyPr/>
          <a:lstStyle/>
          <a:p>
            <a:r>
              <a:rPr lang="sv-SE" sz="2800"/>
              <a:t>Titta på underlagen tillsammans</a:t>
            </a:r>
          </a:p>
        </p:txBody>
      </p:sp>
      <p:grpSp>
        <p:nvGrpSpPr>
          <p:cNvPr id="5" name="Group 4">
            <a:extLst>
              <a:ext uri="{FF2B5EF4-FFF2-40B4-BE49-F238E27FC236}">
                <a16:creationId xmlns:a16="http://schemas.microsoft.com/office/drawing/2014/main" id="{B9CEF0B4-6071-5862-A089-93CE730C5FD5}"/>
              </a:ext>
            </a:extLst>
          </p:cNvPr>
          <p:cNvGrpSpPr/>
          <p:nvPr/>
        </p:nvGrpSpPr>
        <p:grpSpPr>
          <a:xfrm>
            <a:off x="4572000" y="1677129"/>
            <a:ext cx="3762103" cy="2157119"/>
            <a:chOff x="824680" y="1082356"/>
            <a:chExt cx="6407835" cy="3871574"/>
          </a:xfrm>
        </p:grpSpPr>
        <p:sp>
          <p:nvSpPr>
            <p:cNvPr id="6" name="Freeform: Shape 5">
              <a:extLst>
                <a:ext uri="{FF2B5EF4-FFF2-40B4-BE49-F238E27FC236}">
                  <a16:creationId xmlns:a16="http://schemas.microsoft.com/office/drawing/2014/main" id="{07677B01-187F-F47F-580A-CC88D16B436D}"/>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Vilka lönebilder behöver vi analysera mer?</a:t>
              </a:r>
            </a:p>
          </p:txBody>
        </p:sp>
        <p:sp>
          <p:nvSpPr>
            <p:cNvPr id="7" name="Arrow: Left 6">
              <a:extLst>
                <a:ext uri="{FF2B5EF4-FFF2-40B4-BE49-F238E27FC236}">
                  <a16:creationId xmlns:a16="http://schemas.microsoft.com/office/drawing/2014/main" id="{426D295E-5506-34F5-AF9F-5B7E74BF0E82}"/>
                </a:ext>
              </a:extLst>
            </p:cNvPr>
            <p:cNvSpPr/>
            <p:nvPr/>
          </p:nvSpPr>
          <p:spPr>
            <a:xfrm rot="11068264">
              <a:off x="1605717" y="3764133"/>
              <a:ext cx="1515438"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8" name="Freeform: Shape 7">
              <a:extLst>
                <a:ext uri="{FF2B5EF4-FFF2-40B4-BE49-F238E27FC236}">
                  <a16:creationId xmlns:a16="http://schemas.microsoft.com/office/drawing/2014/main" id="{ECB035ED-1270-35C5-5C3B-18631FB4D569}"/>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Verksamhetens behov</a:t>
              </a:r>
            </a:p>
          </p:txBody>
        </p:sp>
        <p:sp>
          <p:nvSpPr>
            <p:cNvPr id="9" name="Arrow: Left 8">
              <a:extLst>
                <a:ext uri="{FF2B5EF4-FFF2-40B4-BE49-F238E27FC236}">
                  <a16:creationId xmlns:a16="http://schemas.microsoft.com/office/drawing/2014/main" id="{32ED139B-52ED-1BC1-5AF9-DCE06299B3D7}"/>
                </a:ext>
              </a:extLst>
            </p:cNvPr>
            <p:cNvSpPr/>
            <p:nvPr/>
          </p:nvSpPr>
          <p:spPr>
            <a:xfrm rot="13500000">
              <a:off x="2096571" y="2716081"/>
              <a:ext cx="1507991" cy="470005"/>
            </a:xfrm>
            <a:prstGeom prst="leftArrow">
              <a:avLst>
                <a:gd name="adj1" fmla="val 60000"/>
                <a:gd name="adj2" fmla="val 50000"/>
              </a:avLst>
            </a:prstGeom>
            <a:ln>
              <a:solidFill>
                <a:schemeClr val="accent3"/>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solidFill>
                  <a:schemeClr val="lt1"/>
                </a:solidFill>
                <a:latin typeface="+mj-lt"/>
              </a:endParaRPr>
            </a:p>
          </p:txBody>
        </p:sp>
        <p:sp>
          <p:nvSpPr>
            <p:cNvPr id="10" name="Freeform: Shape 9">
              <a:extLst>
                <a:ext uri="{FF2B5EF4-FFF2-40B4-BE49-F238E27FC236}">
                  <a16:creationId xmlns:a16="http://schemas.microsoft.com/office/drawing/2014/main" id="{D748B07C-528B-CEE4-3E02-3BC4F08D02B9}"/>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Kompetens-försörjning</a:t>
              </a:r>
            </a:p>
          </p:txBody>
        </p:sp>
        <p:sp>
          <p:nvSpPr>
            <p:cNvPr id="11" name="Arrow: Left 10">
              <a:extLst>
                <a:ext uri="{FF2B5EF4-FFF2-40B4-BE49-F238E27FC236}">
                  <a16:creationId xmlns:a16="http://schemas.microsoft.com/office/drawing/2014/main" id="{72EF3EEF-41A3-8F69-CCF9-477B6C9477EA}"/>
                </a:ext>
              </a:extLst>
            </p:cNvPr>
            <p:cNvSpPr/>
            <p:nvPr/>
          </p:nvSpPr>
          <p:spPr>
            <a:xfrm rot="16200000">
              <a:off x="3274847" y="2228023"/>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2" name="Freeform: Shape 11">
              <a:extLst>
                <a:ext uri="{FF2B5EF4-FFF2-40B4-BE49-F238E27FC236}">
                  <a16:creationId xmlns:a16="http://schemas.microsoft.com/office/drawing/2014/main" id="{688220E7-75E3-D7E3-1610-3748876AE4B2}"/>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Ekonomiska förutsättningar</a:t>
              </a:r>
            </a:p>
          </p:txBody>
        </p:sp>
        <p:sp>
          <p:nvSpPr>
            <p:cNvPr id="13" name="Arrow: Left 12">
              <a:extLst>
                <a:ext uri="{FF2B5EF4-FFF2-40B4-BE49-F238E27FC236}">
                  <a16:creationId xmlns:a16="http://schemas.microsoft.com/office/drawing/2014/main" id="{B38D79E8-35DC-E1FD-8271-73E399543D0B}"/>
                </a:ext>
              </a:extLst>
            </p:cNvPr>
            <p:cNvSpPr/>
            <p:nvPr/>
          </p:nvSpPr>
          <p:spPr>
            <a:xfrm rot="18900000">
              <a:off x="4453123" y="2716081"/>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4" name="Freeform: Shape 13">
              <a:extLst>
                <a:ext uri="{FF2B5EF4-FFF2-40B4-BE49-F238E27FC236}">
                  <a16:creationId xmlns:a16="http://schemas.microsoft.com/office/drawing/2014/main" id="{BB8D4C53-49F3-9002-C3C1-0D2CE9C669BF}"/>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a:latin typeface="+mj-lt"/>
                </a:rPr>
                <a:t>Övrigt underlag</a:t>
              </a:r>
            </a:p>
          </p:txBody>
        </p:sp>
        <p:sp>
          <p:nvSpPr>
            <p:cNvPr id="15" name="Arrow: Left 14">
              <a:extLst>
                <a:ext uri="{FF2B5EF4-FFF2-40B4-BE49-F238E27FC236}">
                  <a16:creationId xmlns:a16="http://schemas.microsoft.com/office/drawing/2014/main" id="{34F5B84E-6734-E235-535A-DC5AC7C0E926}"/>
                </a:ext>
              </a:extLst>
            </p:cNvPr>
            <p:cNvSpPr/>
            <p:nvPr/>
          </p:nvSpPr>
          <p:spPr>
            <a:xfrm>
              <a:off x="4941181" y="3894357"/>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6" name="Freeform: Shape 15">
              <a:extLst>
                <a:ext uri="{FF2B5EF4-FFF2-40B4-BE49-F238E27FC236}">
                  <a16:creationId xmlns:a16="http://schemas.microsoft.com/office/drawing/2014/main" id="{0FEA7D20-68BA-A876-55E3-D1E80A2AFDDB}"/>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Lönebild som arbetsgivaren har presenterat</a:t>
              </a:r>
            </a:p>
          </p:txBody>
        </p:sp>
      </p:grpSp>
      <p:sp>
        <p:nvSpPr>
          <p:cNvPr id="18" name="textruta 17">
            <a:extLst>
              <a:ext uri="{FF2B5EF4-FFF2-40B4-BE49-F238E27FC236}">
                <a16:creationId xmlns:a16="http://schemas.microsoft.com/office/drawing/2014/main" id="{1F1C2C67-A7BF-8054-B1DE-946AEA0A2BB8}"/>
              </a:ext>
            </a:extLst>
          </p:cNvPr>
          <p:cNvSpPr txBox="1"/>
          <p:nvPr/>
        </p:nvSpPr>
        <p:spPr>
          <a:xfrm>
            <a:off x="601202" y="1677129"/>
            <a:ext cx="3550815" cy="3046988"/>
          </a:xfrm>
          <a:prstGeom prst="rect">
            <a:avLst/>
          </a:prstGeom>
          <a:noFill/>
        </p:spPr>
        <p:txBody>
          <a:bodyPr wrap="square">
            <a:spAutoFit/>
          </a:bodyPr>
          <a:lstStyle/>
          <a:p>
            <a:pPr marL="171450" indent="-171450">
              <a:spcBef>
                <a:spcPts val="1200"/>
              </a:spcBef>
              <a:buFont typeface="Arial" panose="020B0604020202020204" pitchFamily="34" charset="0"/>
              <a:buChar char="•"/>
            </a:pPr>
            <a:r>
              <a:rPr lang="sv-SE" sz="1100" dirty="0">
                <a:latin typeface="+mj-lt"/>
              </a:rPr>
              <a:t>Utifrån de förändringar verksamheten står inför, på </a:t>
            </a:r>
            <a:r>
              <a:rPr lang="sv-SE" sz="1100" i="1" dirty="0">
                <a:latin typeface="+mj-lt"/>
              </a:rPr>
              <a:t>kort</a:t>
            </a:r>
            <a:r>
              <a:rPr lang="sv-SE" sz="1100" dirty="0">
                <a:latin typeface="+mj-lt"/>
              </a:rPr>
              <a:t> och </a:t>
            </a:r>
            <a:r>
              <a:rPr lang="sv-SE" sz="1100" i="1" dirty="0">
                <a:latin typeface="+mj-lt"/>
              </a:rPr>
              <a:t>lång</a:t>
            </a:r>
            <a:r>
              <a:rPr lang="sv-SE" sz="1100" dirty="0">
                <a:latin typeface="+mj-lt"/>
              </a:rPr>
              <a:t> sikt, vilken påverkan kan det komma att få på kompetensförsörjningsbehoven?</a:t>
            </a:r>
          </a:p>
          <a:p>
            <a:pPr marL="171450" indent="-171450">
              <a:spcBef>
                <a:spcPts val="1200"/>
              </a:spcBef>
              <a:buFont typeface="Arial" panose="020B0604020202020204" pitchFamily="34" charset="0"/>
              <a:buChar char="•"/>
            </a:pPr>
            <a:r>
              <a:rPr lang="sv-SE" sz="1100" dirty="0">
                <a:latin typeface="+mj-lt"/>
              </a:rPr>
              <a:t>Vad vet vi om framtida teknikutveckling/AI och hur kan det påverka kompetensen?</a:t>
            </a:r>
          </a:p>
          <a:p>
            <a:pPr marL="171450" indent="-171450">
              <a:spcBef>
                <a:spcPts val="1200"/>
              </a:spcBef>
              <a:buFont typeface="Arial" panose="020B0604020202020204" pitchFamily="34" charset="0"/>
              <a:buChar char="•"/>
            </a:pPr>
            <a:r>
              <a:rPr lang="sv-SE" sz="1100" dirty="0">
                <a:latin typeface="+mj-lt"/>
              </a:rPr>
              <a:t>Hur ser konkurrensen ut från övrig arbetsmarknad, nu och framöver?</a:t>
            </a:r>
          </a:p>
          <a:p>
            <a:pPr marL="171450" indent="-171450">
              <a:spcBef>
                <a:spcPts val="1200"/>
              </a:spcBef>
              <a:buFont typeface="Arial" panose="020B0604020202020204" pitchFamily="34" charset="0"/>
              <a:buChar char="•"/>
            </a:pPr>
            <a:r>
              <a:rPr lang="sv-SE" sz="1100" dirty="0">
                <a:latin typeface="+mj-lt"/>
              </a:rPr>
              <a:t>Har vi kompetenskategorier vi behöver stärka upp?</a:t>
            </a:r>
          </a:p>
          <a:p>
            <a:pPr marL="171450" indent="-171450">
              <a:spcBef>
                <a:spcPts val="1200"/>
              </a:spcBef>
              <a:buFont typeface="Arial" panose="020B0604020202020204" pitchFamily="34" charset="0"/>
              <a:buChar char="•"/>
            </a:pPr>
            <a:r>
              <a:rPr lang="sv-SE" sz="1100" dirty="0">
                <a:latin typeface="+mj-lt"/>
              </a:rPr>
              <a:t>Har vi relevanta sökanden till lediga arbeten?</a:t>
            </a:r>
          </a:p>
          <a:p>
            <a:pPr marL="171450" indent="-171450">
              <a:spcBef>
                <a:spcPts val="1200"/>
              </a:spcBef>
              <a:buFont typeface="Arial" panose="020B0604020202020204" pitchFamily="34" charset="0"/>
              <a:buChar char="•"/>
            </a:pPr>
            <a:r>
              <a:rPr lang="sv-SE" sz="1100" dirty="0">
                <a:latin typeface="+mj-lt"/>
              </a:rPr>
              <a:t>Sticker personalrörligheten ut i någon del av verksamheten/kompetenser? </a:t>
            </a:r>
          </a:p>
          <a:p>
            <a:pPr marL="171450" indent="-171450">
              <a:spcBef>
                <a:spcPts val="1200"/>
              </a:spcBef>
              <a:buFont typeface="Arial" panose="020B0604020202020204" pitchFamily="34" charset="0"/>
              <a:buChar char="•"/>
            </a:pPr>
            <a:r>
              <a:rPr lang="sv-SE" sz="1100" dirty="0">
                <a:latin typeface="+mj-lt"/>
              </a:rPr>
              <a:t>Har lönen haft en inverkan på personalomsättning?</a:t>
            </a:r>
          </a:p>
        </p:txBody>
      </p:sp>
    </p:spTree>
    <p:extLst>
      <p:ext uri="{BB962C8B-B14F-4D97-AF65-F5344CB8AC3E}">
        <p14:creationId xmlns:p14="http://schemas.microsoft.com/office/powerpoint/2010/main" val="397632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3941-1A5E-B052-3B08-D13A5209AE9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C86FB11D-538F-F70B-28AD-FE58A292C055}"/>
              </a:ext>
            </a:extLst>
          </p:cNvPr>
          <p:cNvSpPr>
            <a:spLocks noGrp="1"/>
          </p:cNvSpPr>
          <p:nvPr>
            <p:ph type="title"/>
          </p:nvPr>
        </p:nvSpPr>
        <p:spPr/>
        <p:txBody>
          <a:bodyPr/>
          <a:lstStyle/>
          <a:p>
            <a:r>
              <a:rPr lang="sv-SE" sz="2800" dirty="0"/>
              <a:t>Titta på underlagen tillsammans</a:t>
            </a:r>
          </a:p>
        </p:txBody>
      </p:sp>
      <p:grpSp>
        <p:nvGrpSpPr>
          <p:cNvPr id="5" name="Group 4">
            <a:extLst>
              <a:ext uri="{FF2B5EF4-FFF2-40B4-BE49-F238E27FC236}">
                <a16:creationId xmlns:a16="http://schemas.microsoft.com/office/drawing/2014/main" id="{EF410A7E-AB4D-2CBB-8B01-AE696525E7C2}"/>
              </a:ext>
            </a:extLst>
          </p:cNvPr>
          <p:cNvGrpSpPr/>
          <p:nvPr/>
        </p:nvGrpSpPr>
        <p:grpSpPr>
          <a:xfrm>
            <a:off x="4572000" y="1677129"/>
            <a:ext cx="3762103" cy="2157119"/>
            <a:chOff x="824680" y="1082356"/>
            <a:chExt cx="6407835" cy="3871574"/>
          </a:xfrm>
        </p:grpSpPr>
        <p:sp>
          <p:nvSpPr>
            <p:cNvPr id="6" name="Freeform: Shape 5">
              <a:extLst>
                <a:ext uri="{FF2B5EF4-FFF2-40B4-BE49-F238E27FC236}">
                  <a16:creationId xmlns:a16="http://schemas.microsoft.com/office/drawing/2014/main" id="{AE348CB3-97A5-2D8E-4F90-A77447A36BC0}"/>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Vilka lönebilder behöver vi analysera mer?</a:t>
              </a:r>
            </a:p>
          </p:txBody>
        </p:sp>
        <p:sp>
          <p:nvSpPr>
            <p:cNvPr id="7" name="Arrow: Left 6">
              <a:extLst>
                <a:ext uri="{FF2B5EF4-FFF2-40B4-BE49-F238E27FC236}">
                  <a16:creationId xmlns:a16="http://schemas.microsoft.com/office/drawing/2014/main" id="{CF394091-4BC1-AC8F-40D8-8E6586B31808}"/>
                </a:ext>
              </a:extLst>
            </p:cNvPr>
            <p:cNvSpPr/>
            <p:nvPr/>
          </p:nvSpPr>
          <p:spPr>
            <a:xfrm rot="11068264">
              <a:off x="1605717" y="3764133"/>
              <a:ext cx="1515438"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8" name="Freeform: Shape 7">
              <a:extLst>
                <a:ext uri="{FF2B5EF4-FFF2-40B4-BE49-F238E27FC236}">
                  <a16:creationId xmlns:a16="http://schemas.microsoft.com/office/drawing/2014/main" id="{169E97F4-AB6A-B5DE-D146-249D7DBFC24D}"/>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Verksamhetens behov</a:t>
              </a:r>
            </a:p>
          </p:txBody>
        </p:sp>
        <p:sp>
          <p:nvSpPr>
            <p:cNvPr id="9" name="Arrow: Left 8">
              <a:extLst>
                <a:ext uri="{FF2B5EF4-FFF2-40B4-BE49-F238E27FC236}">
                  <a16:creationId xmlns:a16="http://schemas.microsoft.com/office/drawing/2014/main" id="{BF7F38C0-C561-933F-82E0-5767A05F6AD5}"/>
                </a:ext>
              </a:extLst>
            </p:cNvPr>
            <p:cNvSpPr/>
            <p:nvPr/>
          </p:nvSpPr>
          <p:spPr>
            <a:xfrm rot="13500000">
              <a:off x="2096571" y="2716081"/>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0" name="Freeform: Shape 9">
              <a:extLst>
                <a:ext uri="{FF2B5EF4-FFF2-40B4-BE49-F238E27FC236}">
                  <a16:creationId xmlns:a16="http://schemas.microsoft.com/office/drawing/2014/main" id="{26FCC1FC-E120-C146-F5B0-002BA3B129FB}"/>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Kompetens-försörjning</a:t>
              </a:r>
            </a:p>
          </p:txBody>
        </p:sp>
        <p:sp>
          <p:nvSpPr>
            <p:cNvPr id="11" name="Arrow: Left 10">
              <a:extLst>
                <a:ext uri="{FF2B5EF4-FFF2-40B4-BE49-F238E27FC236}">
                  <a16:creationId xmlns:a16="http://schemas.microsoft.com/office/drawing/2014/main" id="{AC878A28-C5B4-1522-6213-98A43B1852DD}"/>
                </a:ext>
              </a:extLst>
            </p:cNvPr>
            <p:cNvSpPr/>
            <p:nvPr/>
          </p:nvSpPr>
          <p:spPr>
            <a:xfrm rot="16200000">
              <a:off x="3274847" y="2228023"/>
              <a:ext cx="1507991" cy="470005"/>
            </a:xfrm>
            <a:prstGeom prst="leftArrow">
              <a:avLst>
                <a:gd name="adj1" fmla="val 60000"/>
                <a:gd name="adj2" fmla="val 50000"/>
              </a:avLst>
            </a:prstGeom>
            <a:solidFill>
              <a:schemeClr val="accent4"/>
            </a:solidFill>
            <a:ln>
              <a:solidFill>
                <a:schemeClr val="accent4"/>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2" name="Freeform: Shape 11">
              <a:extLst>
                <a:ext uri="{FF2B5EF4-FFF2-40B4-BE49-F238E27FC236}">
                  <a16:creationId xmlns:a16="http://schemas.microsoft.com/office/drawing/2014/main" id="{18F6CF31-EBE4-9D94-1395-BBB1D1BB8E87}"/>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accent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Ekonomiska förutsättningar</a:t>
              </a:r>
            </a:p>
          </p:txBody>
        </p:sp>
        <p:sp>
          <p:nvSpPr>
            <p:cNvPr id="13" name="Arrow: Left 12">
              <a:extLst>
                <a:ext uri="{FF2B5EF4-FFF2-40B4-BE49-F238E27FC236}">
                  <a16:creationId xmlns:a16="http://schemas.microsoft.com/office/drawing/2014/main" id="{B352D88C-FD42-4809-7F7D-A41D81761C08}"/>
                </a:ext>
              </a:extLst>
            </p:cNvPr>
            <p:cNvSpPr/>
            <p:nvPr/>
          </p:nvSpPr>
          <p:spPr>
            <a:xfrm rot="18900000">
              <a:off x="4453123" y="2716081"/>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4" name="Freeform: Shape 13">
              <a:extLst>
                <a:ext uri="{FF2B5EF4-FFF2-40B4-BE49-F238E27FC236}">
                  <a16:creationId xmlns:a16="http://schemas.microsoft.com/office/drawing/2014/main" id="{21B1EE11-A1E4-822A-6518-DA67248CAB7C}"/>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a:latin typeface="+mj-lt"/>
                </a:rPr>
                <a:t>Övrigt underlag</a:t>
              </a:r>
            </a:p>
          </p:txBody>
        </p:sp>
        <p:sp>
          <p:nvSpPr>
            <p:cNvPr id="15" name="Arrow: Left 14">
              <a:extLst>
                <a:ext uri="{FF2B5EF4-FFF2-40B4-BE49-F238E27FC236}">
                  <a16:creationId xmlns:a16="http://schemas.microsoft.com/office/drawing/2014/main" id="{E17D22AE-E3E5-FB12-A6E3-1A9DB2467F8D}"/>
                </a:ext>
              </a:extLst>
            </p:cNvPr>
            <p:cNvSpPr/>
            <p:nvPr/>
          </p:nvSpPr>
          <p:spPr>
            <a:xfrm>
              <a:off x="4941181" y="3894357"/>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6" name="Freeform: Shape 15">
              <a:extLst>
                <a:ext uri="{FF2B5EF4-FFF2-40B4-BE49-F238E27FC236}">
                  <a16:creationId xmlns:a16="http://schemas.microsoft.com/office/drawing/2014/main" id="{97933BE5-7E5C-4946-E9E7-67D3684FA967}"/>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Lönebild som arbetsgivaren har presenterat</a:t>
              </a:r>
            </a:p>
          </p:txBody>
        </p:sp>
      </p:grpSp>
      <p:sp>
        <p:nvSpPr>
          <p:cNvPr id="18" name="textruta 17">
            <a:extLst>
              <a:ext uri="{FF2B5EF4-FFF2-40B4-BE49-F238E27FC236}">
                <a16:creationId xmlns:a16="http://schemas.microsoft.com/office/drawing/2014/main" id="{F624743D-6AD2-5402-844F-D63CD1B3151F}"/>
              </a:ext>
            </a:extLst>
          </p:cNvPr>
          <p:cNvSpPr txBox="1"/>
          <p:nvPr/>
        </p:nvSpPr>
        <p:spPr>
          <a:xfrm>
            <a:off x="704450" y="1942428"/>
            <a:ext cx="3550815" cy="1908215"/>
          </a:xfrm>
          <a:prstGeom prst="rect">
            <a:avLst/>
          </a:prstGeom>
          <a:noFill/>
        </p:spPr>
        <p:txBody>
          <a:bodyPr wrap="square">
            <a:spAutoFit/>
          </a:bodyPr>
          <a:lstStyle/>
          <a:p>
            <a:pPr marL="171450" indent="-171450" algn="l">
              <a:spcBef>
                <a:spcPts val="1200"/>
              </a:spcBef>
              <a:buFont typeface="Arial" panose="020B0604020202020204" pitchFamily="34" charset="0"/>
              <a:buChar char="•"/>
            </a:pPr>
            <a:r>
              <a:rPr lang="sv-SE" sz="1100" dirty="0">
                <a:latin typeface="+mj-lt"/>
              </a:rPr>
              <a:t>Har vi någon uppfattning om framtida budget och ekonomiska förutsättningar?</a:t>
            </a:r>
          </a:p>
          <a:p>
            <a:pPr marL="171450" indent="-171450" algn="l">
              <a:spcBef>
                <a:spcPts val="1200"/>
              </a:spcBef>
              <a:buFont typeface="Arial" panose="020B0604020202020204" pitchFamily="34" charset="0"/>
              <a:buChar char="•"/>
            </a:pPr>
            <a:r>
              <a:rPr lang="sv-SE" sz="1100" dirty="0">
                <a:latin typeface="+mj-lt"/>
              </a:rPr>
              <a:t>Kan det komma framtida besparingskrav/ökade anslag?</a:t>
            </a:r>
          </a:p>
          <a:p>
            <a:pPr marL="171450" indent="-171450" algn="l">
              <a:spcBef>
                <a:spcPts val="1200"/>
              </a:spcBef>
              <a:buFont typeface="Arial" panose="020B0604020202020204" pitchFamily="34" charset="0"/>
              <a:buChar char="•"/>
            </a:pPr>
            <a:r>
              <a:rPr lang="sv-SE" sz="1100" dirty="0">
                <a:latin typeface="+mj-lt"/>
              </a:rPr>
              <a:t>Vad känner vi till om förändringar i kostnader som vi kan påverkas av t. ex. lokalkostnader?</a:t>
            </a:r>
          </a:p>
          <a:p>
            <a:pPr marL="171450" indent="-171450" algn="l">
              <a:spcBef>
                <a:spcPts val="1200"/>
              </a:spcBef>
              <a:buFont typeface="Arial" panose="020B0604020202020204" pitchFamily="34" charset="0"/>
              <a:buChar char="•"/>
            </a:pPr>
            <a:r>
              <a:rPr lang="sv-SE" sz="1100" dirty="0">
                <a:latin typeface="+mj-lt"/>
              </a:rPr>
              <a:t>Hur förhåller vi oss till det ständiga effektiviseringskravet?</a:t>
            </a:r>
          </a:p>
        </p:txBody>
      </p:sp>
    </p:spTree>
    <p:extLst>
      <p:ext uri="{BB962C8B-B14F-4D97-AF65-F5344CB8AC3E}">
        <p14:creationId xmlns:p14="http://schemas.microsoft.com/office/powerpoint/2010/main" val="2082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F91C5-0DDA-7B77-CE61-21F77A371369}"/>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43FC1018-7D67-B6F0-3017-ACA5CED4418B}"/>
              </a:ext>
            </a:extLst>
          </p:cNvPr>
          <p:cNvSpPr>
            <a:spLocks noGrp="1"/>
          </p:cNvSpPr>
          <p:nvPr>
            <p:ph type="title"/>
          </p:nvPr>
        </p:nvSpPr>
        <p:spPr/>
        <p:txBody>
          <a:bodyPr/>
          <a:lstStyle/>
          <a:p>
            <a:r>
              <a:rPr lang="sv-SE" sz="2800"/>
              <a:t>Titta på underlagen tillsammans</a:t>
            </a:r>
          </a:p>
        </p:txBody>
      </p:sp>
      <p:grpSp>
        <p:nvGrpSpPr>
          <p:cNvPr id="5" name="Group 4">
            <a:extLst>
              <a:ext uri="{FF2B5EF4-FFF2-40B4-BE49-F238E27FC236}">
                <a16:creationId xmlns:a16="http://schemas.microsoft.com/office/drawing/2014/main" id="{C441DBBE-C944-4DA2-1226-7921256160DD}"/>
              </a:ext>
            </a:extLst>
          </p:cNvPr>
          <p:cNvGrpSpPr/>
          <p:nvPr/>
        </p:nvGrpSpPr>
        <p:grpSpPr>
          <a:xfrm>
            <a:off x="4572000" y="1677129"/>
            <a:ext cx="3762103" cy="2157119"/>
            <a:chOff x="824680" y="1082356"/>
            <a:chExt cx="6407835" cy="3871574"/>
          </a:xfrm>
        </p:grpSpPr>
        <p:sp>
          <p:nvSpPr>
            <p:cNvPr id="6" name="Freeform: Shape 5">
              <a:extLst>
                <a:ext uri="{FF2B5EF4-FFF2-40B4-BE49-F238E27FC236}">
                  <a16:creationId xmlns:a16="http://schemas.microsoft.com/office/drawing/2014/main" id="{9FD787C6-141E-CDE7-2B2D-E9E47768CD8A}"/>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Vilka lönebilder behöver vi analysera mer?</a:t>
              </a:r>
            </a:p>
          </p:txBody>
        </p:sp>
        <p:sp>
          <p:nvSpPr>
            <p:cNvPr id="7" name="Arrow: Left 6">
              <a:extLst>
                <a:ext uri="{FF2B5EF4-FFF2-40B4-BE49-F238E27FC236}">
                  <a16:creationId xmlns:a16="http://schemas.microsoft.com/office/drawing/2014/main" id="{23CFF16F-CF23-4155-1BFA-0C9371BF8B1A}"/>
                </a:ext>
              </a:extLst>
            </p:cNvPr>
            <p:cNvSpPr/>
            <p:nvPr/>
          </p:nvSpPr>
          <p:spPr>
            <a:xfrm rot="11068264">
              <a:off x="1605717" y="3764133"/>
              <a:ext cx="1515438"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8" name="Freeform: Shape 7">
              <a:extLst>
                <a:ext uri="{FF2B5EF4-FFF2-40B4-BE49-F238E27FC236}">
                  <a16:creationId xmlns:a16="http://schemas.microsoft.com/office/drawing/2014/main" id="{98C6DA7D-C277-C943-F975-75AF03F75F2F}"/>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Verksamhetens behov</a:t>
              </a:r>
            </a:p>
          </p:txBody>
        </p:sp>
        <p:sp>
          <p:nvSpPr>
            <p:cNvPr id="9" name="Arrow: Left 8">
              <a:extLst>
                <a:ext uri="{FF2B5EF4-FFF2-40B4-BE49-F238E27FC236}">
                  <a16:creationId xmlns:a16="http://schemas.microsoft.com/office/drawing/2014/main" id="{ED7493CC-C9B1-15A4-98D8-09695EBCF464}"/>
                </a:ext>
              </a:extLst>
            </p:cNvPr>
            <p:cNvSpPr/>
            <p:nvPr/>
          </p:nvSpPr>
          <p:spPr>
            <a:xfrm rot="13500000">
              <a:off x="2096571" y="2716081"/>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0" name="Freeform: Shape 9">
              <a:extLst>
                <a:ext uri="{FF2B5EF4-FFF2-40B4-BE49-F238E27FC236}">
                  <a16:creationId xmlns:a16="http://schemas.microsoft.com/office/drawing/2014/main" id="{7C02B8A3-3847-8586-E25C-B848F14DA322}"/>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Kompetens-försörjning</a:t>
              </a:r>
            </a:p>
          </p:txBody>
        </p:sp>
        <p:sp>
          <p:nvSpPr>
            <p:cNvPr id="11" name="Arrow: Left 10">
              <a:extLst>
                <a:ext uri="{FF2B5EF4-FFF2-40B4-BE49-F238E27FC236}">
                  <a16:creationId xmlns:a16="http://schemas.microsoft.com/office/drawing/2014/main" id="{3D2A6063-677C-ABD2-8EAF-D76498DCBA60}"/>
                </a:ext>
              </a:extLst>
            </p:cNvPr>
            <p:cNvSpPr/>
            <p:nvPr/>
          </p:nvSpPr>
          <p:spPr>
            <a:xfrm rot="16200000">
              <a:off x="3274847" y="2228023"/>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2" name="Freeform: Shape 11">
              <a:extLst>
                <a:ext uri="{FF2B5EF4-FFF2-40B4-BE49-F238E27FC236}">
                  <a16:creationId xmlns:a16="http://schemas.microsoft.com/office/drawing/2014/main" id="{DDE15949-ADBD-072F-1723-9DD94A3626D8}"/>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Ekonomiska förutsättningar</a:t>
              </a:r>
            </a:p>
          </p:txBody>
        </p:sp>
        <p:sp>
          <p:nvSpPr>
            <p:cNvPr id="13" name="Arrow: Left 12">
              <a:extLst>
                <a:ext uri="{FF2B5EF4-FFF2-40B4-BE49-F238E27FC236}">
                  <a16:creationId xmlns:a16="http://schemas.microsoft.com/office/drawing/2014/main" id="{890D5478-9A5A-3DA0-7D9A-48168BD862D1}"/>
                </a:ext>
              </a:extLst>
            </p:cNvPr>
            <p:cNvSpPr/>
            <p:nvPr/>
          </p:nvSpPr>
          <p:spPr>
            <a:xfrm rot="18900000">
              <a:off x="4453123" y="2716081"/>
              <a:ext cx="1507991" cy="470005"/>
            </a:xfrm>
            <a:prstGeom prst="leftArrow">
              <a:avLst>
                <a:gd name="adj1" fmla="val 60000"/>
                <a:gd name="adj2" fmla="val 50000"/>
              </a:avLst>
            </a:prstGeom>
            <a:solidFill>
              <a:schemeClr val="accent5"/>
            </a:solidFill>
            <a:ln>
              <a:solidFill>
                <a:schemeClr val="accent5"/>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4" name="Freeform: Shape 13">
              <a:extLst>
                <a:ext uri="{FF2B5EF4-FFF2-40B4-BE49-F238E27FC236}">
                  <a16:creationId xmlns:a16="http://schemas.microsoft.com/office/drawing/2014/main" id="{6E8D5B29-4E63-1053-9FE0-DE648A8DE5FB}"/>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a:latin typeface="+mj-lt"/>
                </a:rPr>
                <a:t>Övrigt underlag</a:t>
              </a:r>
            </a:p>
          </p:txBody>
        </p:sp>
        <p:sp>
          <p:nvSpPr>
            <p:cNvPr id="15" name="Arrow: Left 14">
              <a:extLst>
                <a:ext uri="{FF2B5EF4-FFF2-40B4-BE49-F238E27FC236}">
                  <a16:creationId xmlns:a16="http://schemas.microsoft.com/office/drawing/2014/main" id="{D1AC87AE-729F-85A6-AE31-215058A45DE4}"/>
                </a:ext>
              </a:extLst>
            </p:cNvPr>
            <p:cNvSpPr/>
            <p:nvPr/>
          </p:nvSpPr>
          <p:spPr>
            <a:xfrm>
              <a:off x="4941181" y="3894357"/>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6" name="Freeform: Shape 15">
              <a:extLst>
                <a:ext uri="{FF2B5EF4-FFF2-40B4-BE49-F238E27FC236}">
                  <a16:creationId xmlns:a16="http://schemas.microsoft.com/office/drawing/2014/main" id="{5809155A-CCDA-95D4-23A9-9E4851D91589}"/>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Lönebild som arbetsgivaren har presenterat</a:t>
              </a:r>
            </a:p>
          </p:txBody>
        </p:sp>
      </p:grpSp>
      <p:sp>
        <p:nvSpPr>
          <p:cNvPr id="18" name="textruta 17">
            <a:extLst>
              <a:ext uri="{FF2B5EF4-FFF2-40B4-BE49-F238E27FC236}">
                <a16:creationId xmlns:a16="http://schemas.microsoft.com/office/drawing/2014/main" id="{8BE0A9E4-7CCC-6EC9-444A-715E5F7F3C6B}"/>
              </a:ext>
            </a:extLst>
          </p:cNvPr>
          <p:cNvSpPr txBox="1"/>
          <p:nvPr/>
        </p:nvSpPr>
        <p:spPr>
          <a:xfrm>
            <a:off x="723038" y="1948502"/>
            <a:ext cx="3550815" cy="1246495"/>
          </a:xfrm>
          <a:prstGeom prst="rect">
            <a:avLst/>
          </a:prstGeom>
          <a:noFill/>
        </p:spPr>
        <p:txBody>
          <a:bodyPr wrap="square">
            <a:spAutoFit/>
          </a:bodyPr>
          <a:lstStyle/>
          <a:p>
            <a:pPr marL="171450" indent="-171450" algn="l">
              <a:spcBef>
                <a:spcPts val="1200"/>
              </a:spcBef>
              <a:buFont typeface="Arial" panose="020B0604020202020204" pitchFamily="34" charset="0"/>
              <a:buChar char="•"/>
            </a:pPr>
            <a:r>
              <a:rPr lang="sv-SE" sz="1100" dirty="0">
                <a:latin typeface="+mj-lt"/>
              </a:rPr>
              <a:t>Är det något som framkommit i lönekartläggning som vi behöver beakta?</a:t>
            </a:r>
          </a:p>
          <a:p>
            <a:pPr marL="171450" indent="-171450" algn="l">
              <a:spcBef>
                <a:spcPts val="1200"/>
              </a:spcBef>
              <a:buFont typeface="Arial" panose="020B0604020202020204" pitchFamily="34" charset="0"/>
              <a:buChar char="•"/>
            </a:pPr>
            <a:r>
              <a:rPr lang="sv-SE" sz="1100" dirty="0">
                <a:latin typeface="+mj-lt"/>
              </a:rPr>
              <a:t>Är det något annat vi har uppmärksammat som vi kan ha nytta av att lyfta?</a:t>
            </a:r>
          </a:p>
          <a:p>
            <a:pPr marL="171450" indent="-171450">
              <a:spcBef>
                <a:spcPts val="1200"/>
              </a:spcBef>
              <a:buFont typeface="Arial" panose="020B0604020202020204" pitchFamily="34" charset="0"/>
              <a:buChar char="•"/>
            </a:pPr>
            <a:endParaRPr lang="sv-SE" sz="1100" dirty="0">
              <a:latin typeface="+mj-lt"/>
            </a:endParaRPr>
          </a:p>
        </p:txBody>
      </p:sp>
    </p:spTree>
    <p:extLst>
      <p:ext uri="{BB962C8B-B14F-4D97-AF65-F5344CB8AC3E}">
        <p14:creationId xmlns:p14="http://schemas.microsoft.com/office/powerpoint/2010/main" val="14761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BD4C4-66FE-F77B-E129-F40E95A59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2FD65-8F48-12C5-B64A-1BC191D1DB58}"/>
              </a:ext>
            </a:extLst>
          </p:cNvPr>
          <p:cNvSpPr>
            <a:spLocks noGrp="1"/>
          </p:cNvSpPr>
          <p:nvPr>
            <p:ph type="ctrTitle"/>
          </p:nvPr>
        </p:nvSpPr>
        <p:spPr>
          <a:xfrm>
            <a:off x="644418" y="1560711"/>
            <a:ext cx="7850929" cy="1085272"/>
          </a:xfrm>
        </p:spPr>
        <p:txBody>
          <a:bodyPr/>
          <a:lstStyle/>
          <a:p>
            <a:pPr>
              <a:lnSpc>
                <a:spcPct val="150000"/>
              </a:lnSpc>
              <a:spcBef>
                <a:spcPts val="0"/>
              </a:spcBef>
            </a:pPr>
            <a:r>
              <a:rPr lang="sv-SE" sz="3200"/>
              <a:t>Det långsiktiga analysarbetet i RALS-T</a:t>
            </a:r>
            <a:endParaRPr lang="en-US" sz="3200">
              <a:cs typeface="Arial"/>
            </a:endParaRPr>
          </a:p>
        </p:txBody>
      </p:sp>
      <p:pic>
        <p:nvPicPr>
          <p:cNvPr id="8" name="Picture 6">
            <a:extLst>
              <a:ext uri="{FF2B5EF4-FFF2-40B4-BE49-F238E27FC236}">
                <a16:creationId xmlns:a16="http://schemas.microsoft.com/office/drawing/2014/main" id="{8CD73EE9-33A9-A121-A6B5-8B663A9DCA8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54417" y="3319639"/>
            <a:ext cx="943547" cy="757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phone&#10;&#10;Description automatically generated">
            <a:extLst>
              <a:ext uri="{FF2B5EF4-FFF2-40B4-BE49-F238E27FC236}">
                <a16:creationId xmlns:a16="http://schemas.microsoft.com/office/drawing/2014/main" id="{90C3FACD-DFA4-5AF1-4CF4-D6FD170E5D0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2839" b="24004"/>
          <a:stretch/>
        </p:blipFill>
        <p:spPr>
          <a:xfrm>
            <a:off x="302333" y="3102631"/>
            <a:ext cx="3052084" cy="1191096"/>
          </a:xfrm>
          <a:prstGeom prst="rect">
            <a:avLst/>
          </a:prstGeom>
        </p:spPr>
      </p:pic>
    </p:spTree>
    <p:extLst>
      <p:ext uri="{BB962C8B-B14F-4D97-AF65-F5344CB8AC3E}">
        <p14:creationId xmlns:p14="http://schemas.microsoft.com/office/powerpoint/2010/main" val="153809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180D5-F5DA-9141-0261-5DD961069DA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A623472-FE60-F6C1-DB50-229E8B69587E}"/>
              </a:ext>
            </a:extLst>
          </p:cNvPr>
          <p:cNvSpPr>
            <a:spLocks noGrp="1"/>
          </p:cNvSpPr>
          <p:nvPr>
            <p:ph type="title"/>
          </p:nvPr>
        </p:nvSpPr>
        <p:spPr/>
        <p:txBody>
          <a:bodyPr/>
          <a:lstStyle/>
          <a:p>
            <a:r>
              <a:rPr lang="sv-SE" sz="2800" dirty="0"/>
              <a:t>Titta på underlagen tillsammans</a:t>
            </a:r>
          </a:p>
        </p:txBody>
      </p:sp>
      <p:grpSp>
        <p:nvGrpSpPr>
          <p:cNvPr id="5" name="Group 4">
            <a:extLst>
              <a:ext uri="{FF2B5EF4-FFF2-40B4-BE49-F238E27FC236}">
                <a16:creationId xmlns:a16="http://schemas.microsoft.com/office/drawing/2014/main" id="{342B2CAD-AD17-2828-7FB1-5CC754EA3B65}"/>
              </a:ext>
            </a:extLst>
          </p:cNvPr>
          <p:cNvGrpSpPr/>
          <p:nvPr/>
        </p:nvGrpSpPr>
        <p:grpSpPr>
          <a:xfrm>
            <a:off x="4572000" y="1677129"/>
            <a:ext cx="3762103" cy="2157119"/>
            <a:chOff x="824680" y="1082356"/>
            <a:chExt cx="6407835" cy="3871574"/>
          </a:xfrm>
        </p:grpSpPr>
        <p:sp>
          <p:nvSpPr>
            <p:cNvPr id="6" name="Freeform: Shape 5">
              <a:extLst>
                <a:ext uri="{FF2B5EF4-FFF2-40B4-BE49-F238E27FC236}">
                  <a16:creationId xmlns:a16="http://schemas.microsoft.com/office/drawing/2014/main" id="{783C8E8B-AEC4-B575-B914-C9A59F1290D5}"/>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Vilka lönebilder behöver vi analysera mer?</a:t>
              </a:r>
            </a:p>
          </p:txBody>
        </p:sp>
        <p:sp>
          <p:nvSpPr>
            <p:cNvPr id="7" name="Arrow: Left 6">
              <a:extLst>
                <a:ext uri="{FF2B5EF4-FFF2-40B4-BE49-F238E27FC236}">
                  <a16:creationId xmlns:a16="http://schemas.microsoft.com/office/drawing/2014/main" id="{3E2C210B-A91E-02F5-EFA6-003E20538790}"/>
                </a:ext>
              </a:extLst>
            </p:cNvPr>
            <p:cNvSpPr/>
            <p:nvPr/>
          </p:nvSpPr>
          <p:spPr>
            <a:xfrm rot="11068264">
              <a:off x="1605717" y="3764133"/>
              <a:ext cx="1515438"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8" name="Freeform: Shape 7">
              <a:extLst>
                <a:ext uri="{FF2B5EF4-FFF2-40B4-BE49-F238E27FC236}">
                  <a16:creationId xmlns:a16="http://schemas.microsoft.com/office/drawing/2014/main" id="{56FA937E-C1DB-1470-2621-9DA1B5EFEE6C}"/>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Verksamhetens behov</a:t>
              </a:r>
            </a:p>
          </p:txBody>
        </p:sp>
        <p:sp>
          <p:nvSpPr>
            <p:cNvPr id="9" name="Arrow: Left 8">
              <a:extLst>
                <a:ext uri="{FF2B5EF4-FFF2-40B4-BE49-F238E27FC236}">
                  <a16:creationId xmlns:a16="http://schemas.microsoft.com/office/drawing/2014/main" id="{42236033-92D5-6201-1658-16F1A758513A}"/>
                </a:ext>
              </a:extLst>
            </p:cNvPr>
            <p:cNvSpPr/>
            <p:nvPr/>
          </p:nvSpPr>
          <p:spPr>
            <a:xfrm rot="13500000">
              <a:off x="2096571" y="2716081"/>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0" name="Freeform: Shape 9">
              <a:extLst>
                <a:ext uri="{FF2B5EF4-FFF2-40B4-BE49-F238E27FC236}">
                  <a16:creationId xmlns:a16="http://schemas.microsoft.com/office/drawing/2014/main" id="{6261A909-3764-567D-ACAA-FDF5A80AF064}"/>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Kompetens-försörjning</a:t>
              </a:r>
            </a:p>
          </p:txBody>
        </p:sp>
        <p:sp>
          <p:nvSpPr>
            <p:cNvPr id="11" name="Arrow: Left 10">
              <a:extLst>
                <a:ext uri="{FF2B5EF4-FFF2-40B4-BE49-F238E27FC236}">
                  <a16:creationId xmlns:a16="http://schemas.microsoft.com/office/drawing/2014/main" id="{42C355D3-0222-2620-6B7C-3EE001F2DEFA}"/>
                </a:ext>
              </a:extLst>
            </p:cNvPr>
            <p:cNvSpPr/>
            <p:nvPr/>
          </p:nvSpPr>
          <p:spPr>
            <a:xfrm rot="16200000">
              <a:off x="3274847" y="2228023"/>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2" name="Freeform: Shape 11">
              <a:extLst>
                <a:ext uri="{FF2B5EF4-FFF2-40B4-BE49-F238E27FC236}">
                  <a16:creationId xmlns:a16="http://schemas.microsoft.com/office/drawing/2014/main" id="{E42A1443-AACF-CF66-875F-88CCA495D914}"/>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Ekonomiska förutsättningar</a:t>
              </a:r>
            </a:p>
          </p:txBody>
        </p:sp>
        <p:sp>
          <p:nvSpPr>
            <p:cNvPr id="13" name="Arrow: Left 12">
              <a:extLst>
                <a:ext uri="{FF2B5EF4-FFF2-40B4-BE49-F238E27FC236}">
                  <a16:creationId xmlns:a16="http://schemas.microsoft.com/office/drawing/2014/main" id="{CFE847A2-E355-F260-1893-489EE4610E65}"/>
                </a:ext>
              </a:extLst>
            </p:cNvPr>
            <p:cNvSpPr/>
            <p:nvPr/>
          </p:nvSpPr>
          <p:spPr>
            <a:xfrm rot="18900000">
              <a:off x="4453123" y="2716081"/>
              <a:ext cx="1507991" cy="470005"/>
            </a:xfrm>
            <a:prstGeom prst="leftArrow">
              <a:avLst>
                <a:gd name="adj1" fmla="val 60000"/>
                <a:gd name="adj2" fmla="val 50000"/>
              </a:avLst>
            </a:prstGeom>
            <a:solidFill>
              <a:schemeClr val="bg1">
                <a:lumMod val="85000"/>
              </a:schemeClr>
            </a:solidFill>
            <a:ln>
              <a:solidFill>
                <a:schemeClr val="bg1">
                  <a:lumMod val="8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4" name="Freeform: Shape 13">
              <a:extLst>
                <a:ext uri="{FF2B5EF4-FFF2-40B4-BE49-F238E27FC236}">
                  <a16:creationId xmlns:a16="http://schemas.microsoft.com/office/drawing/2014/main" id="{9C72A371-6D45-76C4-ADEA-816BC7718B87}"/>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bg1">
                <a:lumMod val="8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a:latin typeface="+mj-lt"/>
                </a:rPr>
                <a:t>Övrigt underlag</a:t>
              </a:r>
            </a:p>
          </p:txBody>
        </p:sp>
        <p:sp>
          <p:nvSpPr>
            <p:cNvPr id="15" name="Arrow: Left 14">
              <a:extLst>
                <a:ext uri="{FF2B5EF4-FFF2-40B4-BE49-F238E27FC236}">
                  <a16:creationId xmlns:a16="http://schemas.microsoft.com/office/drawing/2014/main" id="{1B604E37-6660-07BC-756C-CA4B26FEBC21}"/>
                </a:ext>
              </a:extLst>
            </p:cNvPr>
            <p:cNvSpPr/>
            <p:nvPr/>
          </p:nvSpPr>
          <p:spPr>
            <a:xfrm>
              <a:off x="4941181" y="3894357"/>
              <a:ext cx="1507991" cy="470005"/>
            </a:xfrm>
            <a:prstGeom prst="leftArrow">
              <a:avLst>
                <a:gd name="adj1" fmla="val 60000"/>
                <a:gd name="adj2" fmla="val 50000"/>
              </a:avLst>
            </a:prstGeom>
            <a:solidFill>
              <a:schemeClr val="accent5">
                <a:lumMod val="60000"/>
                <a:lumOff val="40000"/>
              </a:schemeClr>
            </a:solidFill>
            <a:ln>
              <a:solidFill>
                <a:schemeClr val="accent5">
                  <a:lumMod val="60000"/>
                  <a:lumOff val="4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endParaRPr lang="en-US" sz="800">
                <a:latin typeface="+mj-lt"/>
              </a:endParaRPr>
            </a:p>
          </p:txBody>
        </p:sp>
        <p:sp>
          <p:nvSpPr>
            <p:cNvPr id="16" name="Freeform: Shape 15">
              <a:extLst>
                <a:ext uri="{FF2B5EF4-FFF2-40B4-BE49-F238E27FC236}">
                  <a16:creationId xmlns:a16="http://schemas.microsoft.com/office/drawing/2014/main" id="{1B4EFD0C-07FB-9A33-EF65-F6285F35ADAB}"/>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accent5">
                <a:lumMod val="60000"/>
                <a:lumOff val="4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algn="ctr" defTabSz="711200">
                <a:lnSpc>
                  <a:spcPct val="90000"/>
                </a:lnSpc>
                <a:spcBef>
                  <a:spcPct val="0"/>
                </a:spcBef>
                <a:spcAft>
                  <a:spcPct val="35000"/>
                </a:spcAft>
              </a:pPr>
              <a:r>
                <a:rPr lang="sv-SE" sz="800" dirty="0">
                  <a:latin typeface="+mj-lt"/>
                </a:rPr>
                <a:t>Lönebild som arbetsgivaren har presenterat</a:t>
              </a:r>
            </a:p>
          </p:txBody>
        </p:sp>
      </p:grpSp>
      <p:sp>
        <p:nvSpPr>
          <p:cNvPr id="18" name="textruta 17">
            <a:extLst>
              <a:ext uri="{FF2B5EF4-FFF2-40B4-BE49-F238E27FC236}">
                <a16:creationId xmlns:a16="http://schemas.microsoft.com/office/drawing/2014/main" id="{558F15C5-233B-676B-273D-C21CA70E3089}"/>
              </a:ext>
            </a:extLst>
          </p:cNvPr>
          <p:cNvSpPr txBox="1"/>
          <p:nvPr/>
        </p:nvSpPr>
        <p:spPr>
          <a:xfrm>
            <a:off x="765745" y="1968821"/>
            <a:ext cx="2648016" cy="1754326"/>
          </a:xfrm>
          <a:prstGeom prst="rect">
            <a:avLst/>
          </a:prstGeom>
          <a:noFill/>
        </p:spPr>
        <p:txBody>
          <a:bodyPr wrap="square">
            <a:spAutoFit/>
          </a:bodyPr>
          <a:lstStyle/>
          <a:p>
            <a:pPr marL="171450" indent="-171450">
              <a:spcBef>
                <a:spcPts val="1200"/>
              </a:spcBef>
              <a:buFont typeface="Arial" panose="020B0604020202020204" pitchFamily="34" charset="0"/>
              <a:buChar char="•"/>
            </a:pPr>
            <a:r>
              <a:rPr lang="sv-SE" sz="1100" dirty="0">
                <a:latin typeface="+mj-lt"/>
              </a:rPr>
              <a:t>Vad har vi uppmärksammat i den lönebild som arbetsgivaren presenterat?</a:t>
            </a:r>
          </a:p>
          <a:p>
            <a:pPr marL="171450" indent="-171450">
              <a:spcBef>
                <a:spcPts val="1200"/>
              </a:spcBef>
              <a:buFont typeface="Arial" panose="020B0604020202020204" pitchFamily="34" charset="0"/>
              <a:buChar char="•"/>
            </a:pPr>
            <a:r>
              <a:rPr lang="sv-SE" sz="1100" dirty="0">
                <a:latin typeface="+mj-lt"/>
              </a:rPr>
              <a:t>Är det något särskilt vi kan behöva titta vidare på utifrån verksamhet, kompetens och ekonomiska förutsättningar?</a:t>
            </a:r>
          </a:p>
          <a:p>
            <a:pPr marL="171450" indent="-171450">
              <a:spcBef>
                <a:spcPts val="1200"/>
              </a:spcBef>
              <a:buFont typeface="Arial" panose="020B0604020202020204" pitchFamily="34" charset="0"/>
              <a:buChar char="•"/>
            </a:pPr>
            <a:endParaRPr lang="sv-SE" sz="1100" dirty="0">
              <a:latin typeface="+mj-lt"/>
            </a:endParaRPr>
          </a:p>
        </p:txBody>
      </p:sp>
    </p:spTree>
    <p:extLst>
      <p:ext uri="{BB962C8B-B14F-4D97-AF65-F5344CB8AC3E}">
        <p14:creationId xmlns:p14="http://schemas.microsoft.com/office/powerpoint/2010/main" val="4128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7789" y="121304"/>
            <a:ext cx="7494640" cy="994172"/>
          </a:xfrm>
        </p:spPr>
        <p:txBody>
          <a:bodyPr/>
          <a:lstStyle/>
          <a:p>
            <a:r>
              <a:rPr lang="sv-SE" sz="2800" dirty="0"/>
              <a:t>Diskutera vilka lönebilder ni vill analysera mer</a:t>
            </a:r>
          </a:p>
        </p:txBody>
      </p:sp>
      <p:grpSp>
        <p:nvGrpSpPr>
          <p:cNvPr id="5" name="Group 4">
            <a:extLst>
              <a:ext uri="{FF2B5EF4-FFF2-40B4-BE49-F238E27FC236}">
                <a16:creationId xmlns:a16="http://schemas.microsoft.com/office/drawing/2014/main" id="{9F584CBF-9EB5-F68E-771D-DFEA2A5486E1}"/>
              </a:ext>
            </a:extLst>
          </p:cNvPr>
          <p:cNvGrpSpPr/>
          <p:nvPr/>
        </p:nvGrpSpPr>
        <p:grpSpPr>
          <a:xfrm>
            <a:off x="1368083" y="1082356"/>
            <a:ext cx="6407835" cy="3871574"/>
            <a:chOff x="824680" y="1082356"/>
            <a:chExt cx="6407835" cy="3871574"/>
          </a:xfrm>
        </p:grpSpPr>
        <p:sp>
          <p:nvSpPr>
            <p:cNvPr id="6" name="Freeform: Shape 5">
              <a:extLst>
                <a:ext uri="{FF2B5EF4-FFF2-40B4-BE49-F238E27FC236}">
                  <a16:creationId xmlns:a16="http://schemas.microsoft.com/office/drawing/2014/main" id="{6EE62547-C578-27FC-18DE-6100ED1FC2C2}"/>
                </a:ext>
              </a:extLst>
            </p:cNvPr>
            <p:cNvSpPr/>
            <p:nvPr/>
          </p:nvSpPr>
          <p:spPr>
            <a:xfrm>
              <a:off x="3204272" y="3304788"/>
              <a:ext cx="1649142" cy="1649142"/>
            </a:xfrm>
            <a:custGeom>
              <a:avLst/>
              <a:gdLst>
                <a:gd name="connsiteX0" fmla="*/ 0 w 1649142"/>
                <a:gd name="connsiteY0" fmla="*/ 824571 h 1649142"/>
                <a:gd name="connsiteX1" fmla="*/ 824571 w 1649142"/>
                <a:gd name="connsiteY1" fmla="*/ 0 h 1649142"/>
                <a:gd name="connsiteX2" fmla="*/ 1649142 w 1649142"/>
                <a:gd name="connsiteY2" fmla="*/ 824571 h 1649142"/>
                <a:gd name="connsiteX3" fmla="*/ 824571 w 1649142"/>
                <a:gd name="connsiteY3" fmla="*/ 1649142 h 1649142"/>
                <a:gd name="connsiteX4" fmla="*/ 0 w 1649142"/>
                <a:gd name="connsiteY4" fmla="*/ 824571 h 164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142" h="1649142">
                  <a:moveTo>
                    <a:pt x="0" y="824571"/>
                  </a:moveTo>
                  <a:cubicBezTo>
                    <a:pt x="0" y="369173"/>
                    <a:pt x="369173" y="0"/>
                    <a:pt x="824571" y="0"/>
                  </a:cubicBezTo>
                  <a:cubicBezTo>
                    <a:pt x="1279969" y="0"/>
                    <a:pt x="1649142" y="369173"/>
                    <a:pt x="1649142" y="824571"/>
                  </a:cubicBezTo>
                  <a:cubicBezTo>
                    <a:pt x="1649142" y="1279969"/>
                    <a:pt x="1279969" y="1649142"/>
                    <a:pt x="824571" y="1649142"/>
                  </a:cubicBezTo>
                  <a:cubicBezTo>
                    <a:pt x="369173" y="1649142"/>
                    <a:pt x="0" y="1279969"/>
                    <a:pt x="0" y="82457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71" tIns="251671" rIns="251671" bIns="251671" numCol="1" spcCol="1270" anchor="ctr" anchorCtr="0">
              <a:noAutofit/>
            </a:bodyPr>
            <a:lstStyle/>
            <a:p>
              <a:pPr marL="0" lvl="0" indent="0" algn="ctr" defTabSz="711200">
                <a:lnSpc>
                  <a:spcPct val="90000"/>
                </a:lnSpc>
                <a:spcBef>
                  <a:spcPct val="0"/>
                </a:spcBef>
                <a:spcAft>
                  <a:spcPct val="35000"/>
                </a:spcAft>
                <a:buNone/>
              </a:pPr>
              <a:r>
                <a:rPr lang="sv-SE" sz="1600" kern="1200">
                  <a:latin typeface="+mj-lt"/>
                </a:rPr>
                <a:t>Vilka lönebilder behöver vi analysera mer?</a:t>
              </a:r>
            </a:p>
          </p:txBody>
        </p:sp>
        <p:sp>
          <p:nvSpPr>
            <p:cNvPr id="7" name="Arrow: Left 6">
              <a:extLst>
                <a:ext uri="{FF2B5EF4-FFF2-40B4-BE49-F238E27FC236}">
                  <a16:creationId xmlns:a16="http://schemas.microsoft.com/office/drawing/2014/main" id="{CF94E3A0-1664-329E-FB7A-1FC547934EFE}"/>
                </a:ext>
              </a:extLst>
            </p:cNvPr>
            <p:cNvSpPr/>
            <p:nvPr/>
          </p:nvSpPr>
          <p:spPr>
            <a:xfrm rot="11068264">
              <a:off x="1605717" y="3764133"/>
              <a:ext cx="1515438" cy="470005"/>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8" name="Freeform: Shape 7">
              <a:extLst>
                <a:ext uri="{FF2B5EF4-FFF2-40B4-BE49-F238E27FC236}">
                  <a16:creationId xmlns:a16="http://schemas.microsoft.com/office/drawing/2014/main" id="{7E3DB586-4D1E-3897-D4B9-5FCC4AAC1B8B}"/>
                </a:ext>
              </a:extLst>
            </p:cNvPr>
            <p:cNvSpPr/>
            <p:nvPr/>
          </p:nvSpPr>
          <p:spPr>
            <a:xfrm>
              <a:off x="824680" y="3313393"/>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marL="0" lvl="0" indent="0" algn="ctr" defTabSz="711200">
                <a:lnSpc>
                  <a:spcPct val="90000"/>
                </a:lnSpc>
                <a:spcBef>
                  <a:spcPct val="0"/>
                </a:spcBef>
                <a:spcAft>
                  <a:spcPct val="35000"/>
                </a:spcAft>
                <a:buNone/>
              </a:pPr>
              <a:r>
                <a:rPr lang="sv-SE" sz="1600" kern="1200">
                  <a:latin typeface="+mj-lt"/>
                </a:rPr>
                <a:t>Verksamhetens behov</a:t>
              </a:r>
            </a:p>
          </p:txBody>
        </p:sp>
        <p:sp>
          <p:nvSpPr>
            <p:cNvPr id="9" name="Arrow: Left 8">
              <a:extLst>
                <a:ext uri="{FF2B5EF4-FFF2-40B4-BE49-F238E27FC236}">
                  <a16:creationId xmlns:a16="http://schemas.microsoft.com/office/drawing/2014/main" id="{02681914-9A15-FBA7-1A53-A080550B6F8E}"/>
                </a:ext>
              </a:extLst>
            </p:cNvPr>
            <p:cNvSpPr/>
            <p:nvPr/>
          </p:nvSpPr>
          <p:spPr>
            <a:xfrm rot="13500000">
              <a:off x="2096571" y="2716081"/>
              <a:ext cx="1507991" cy="470005"/>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0" name="Freeform: Shape 9">
              <a:extLst>
                <a:ext uri="{FF2B5EF4-FFF2-40B4-BE49-F238E27FC236}">
                  <a16:creationId xmlns:a16="http://schemas.microsoft.com/office/drawing/2014/main" id="{AEAF784F-1CCC-0B2C-22C0-10FD06805A3A}"/>
                </a:ext>
              </a:extLst>
            </p:cNvPr>
            <p:cNvSpPr/>
            <p:nvPr/>
          </p:nvSpPr>
          <p:spPr>
            <a:xfrm>
              <a:off x="1534068"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189" tIns="67189" rIns="67189" bIns="6718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mj-lt"/>
                </a:rPr>
                <a:t>Kompetens-försörjning</a:t>
              </a:r>
              <a:endParaRPr lang="sv-SE" sz="800" kern="1200" dirty="0">
                <a:latin typeface="+mj-lt"/>
              </a:endParaRPr>
            </a:p>
          </p:txBody>
        </p:sp>
        <p:sp>
          <p:nvSpPr>
            <p:cNvPr id="11" name="Arrow: Left 10">
              <a:extLst>
                <a:ext uri="{FF2B5EF4-FFF2-40B4-BE49-F238E27FC236}">
                  <a16:creationId xmlns:a16="http://schemas.microsoft.com/office/drawing/2014/main" id="{6649159F-DE4B-5321-2257-79EEEA28E208}"/>
                </a:ext>
              </a:extLst>
            </p:cNvPr>
            <p:cNvSpPr/>
            <p:nvPr/>
          </p:nvSpPr>
          <p:spPr>
            <a:xfrm rot="16200000">
              <a:off x="3274847" y="2228023"/>
              <a:ext cx="1507991" cy="470005"/>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2" name="Freeform: Shape 11">
              <a:extLst>
                <a:ext uri="{FF2B5EF4-FFF2-40B4-BE49-F238E27FC236}">
                  <a16:creationId xmlns:a16="http://schemas.microsoft.com/office/drawing/2014/main" id="{66E8B807-FD10-18B0-4E78-2E9FF6942BD8}"/>
                </a:ext>
              </a:extLst>
            </p:cNvPr>
            <p:cNvSpPr/>
            <p:nvPr/>
          </p:nvSpPr>
          <p:spPr>
            <a:xfrm>
              <a:off x="3245500" y="108235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1600" kern="1200" dirty="0">
                  <a:latin typeface="+mj-lt"/>
                </a:rPr>
                <a:t>Ekonomiska förutsättningar</a:t>
              </a:r>
            </a:p>
          </p:txBody>
        </p:sp>
        <p:sp>
          <p:nvSpPr>
            <p:cNvPr id="13" name="Arrow: Left 12">
              <a:extLst>
                <a:ext uri="{FF2B5EF4-FFF2-40B4-BE49-F238E27FC236}">
                  <a16:creationId xmlns:a16="http://schemas.microsoft.com/office/drawing/2014/main" id="{4456DA74-D26A-C221-DC8C-229DDC79460B}"/>
                </a:ext>
              </a:extLst>
            </p:cNvPr>
            <p:cNvSpPr/>
            <p:nvPr/>
          </p:nvSpPr>
          <p:spPr>
            <a:xfrm rot="18900000">
              <a:off x="4453123" y="2716081"/>
              <a:ext cx="1507991" cy="470005"/>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4" name="Freeform: Shape 13">
              <a:extLst>
                <a:ext uri="{FF2B5EF4-FFF2-40B4-BE49-F238E27FC236}">
                  <a16:creationId xmlns:a16="http://schemas.microsoft.com/office/drawing/2014/main" id="{481FACC9-98D8-030B-E242-F4895C17A2AA}"/>
                </a:ext>
              </a:extLst>
            </p:cNvPr>
            <p:cNvSpPr/>
            <p:nvPr/>
          </p:nvSpPr>
          <p:spPr>
            <a:xfrm>
              <a:off x="4956932" y="1791254"/>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1600" kern="1200">
                  <a:latin typeface="+mj-lt"/>
                </a:rPr>
                <a:t>Övrigt underlag</a:t>
              </a:r>
            </a:p>
          </p:txBody>
        </p:sp>
        <p:sp>
          <p:nvSpPr>
            <p:cNvPr id="15" name="Arrow: Left 14">
              <a:extLst>
                <a:ext uri="{FF2B5EF4-FFF2-40B4-BE49-F238E27FC236}">
                  <a16:creationId xmlns:a16="http://schemas.microsoft.com/office/drawing/2014/main" id="{449C1C84-7E24-40FF-499A-1D1172F4A4B8}"/>
                </a:ext>
              </a:extLst>
            </p:cNvPr>
            <p:cNvSpPr/>
            <p:nvPr/>
          </p:nvSpPr>
          <p:spPr>
            <a:xfrm>
              <a:off x="4941181" y="3894357"/>
              <a:ext cx="1507991" cy="470005"/>
            </a:xfrm>
            <a:prstGeom prst="leftArrow">
              <a:avLst>
                <a:gd name="adj1" fmla="val 60000"/>
                <a:gd name="adj2" fmla="val 50000"/>
              </a:avLst>
            </a:prstGeom>
            <a:solidFill>
              <a:schemeClr val="accent5">
                <a:lumMod val="60000"/>
                <a:lumOff val="40000"/>
              </a:scheme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6" name="Freeform: Shape 15">
              <a:extLst>
                <a:ext uri="{FF2B5EF4-FFF2-40B4-BE49-F238E27FC236}">
                  <a16:creationId xmlns:a16="http://schemas.microsoft.com/office/drawing/2014/main" id="{28C3463F-76BF-C1F1-79AD-8701A370FEC9}"/>
                </a:ext>
              </a:extLst>
            </p:cNvPr>
            <p:cNvSpPr/>
            <p:nvPr/>
          </p:nvSpPr>
          <p:spPr>
            <a:xfrm>
              <a:off x="5665830" y="3502686"/>
              <a:ext cx="1566685" cy="1253348"/>
            </a:xfrm>
            <a:custGeom>
              <a:avLst/>
              <a:gdLst>
                <a:gd name="connsiteX0" fmla="*/ 0 w 1566685"/>
                <a:gd name="connsiteY0" fmla="*/ 125335 h 1253348"/>
                <a:gd name="connsiteX1" fmla="*/ 125335 w 1566685"/>
                <a:gd name="connsiteY1" fmla="*/ 0 h 1253348"/>
                <a:gd name="connsiteX2" fmla="*/ 1441350 w 1566685"/>
                <a:gd name="connsiteY2" fmla="*/ 0 h 1253348"/>
                <a:gd name="connsiteX3" fmla="*/ 1566685 w 1566685"/>
                <a:gd name="connsiteY3" fmla="*/ 125335 h 1253348"/>
                <a:gd name="connsiteX4" fmla="*/ 1566685 w 1566685"/>
                <a:gd name="connsiteY4" fmla="*/ 1128013 h 1253348"/>
                <a:gd name="connsiteX5" fmla="*/ 1441350 w 1566685"/>
                <a:gd name="connsiteY5" fmla="*/ 1253348 h 1253348"/>
                <a:gd name="connsiteX6" fmla="*/ 125335 w 1566685"/>
                <a:gd name="connsiteY6" fmla="*/ 1253348 h 1253348"/>
                <a:gd name="connsiteX7" fmla="*/ 0 w 1566685"/>
                <a:gd name="connsiteY7" fmla="*/ 1128013 h 1253348"/>
                <a:gd name="connsiteX8" fmla="*/ 0 w 1566685"/>
                <a:gd name="connsiteY8" fmla="*/ 125335 h 1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6685" h="1253348">
                  <a:moveTo>
                    <a:pt x="0" y="125335"/>
                  </a:moveTo>
                  <a:cubicBezTo>
                    <a:pt x="0" y="56114"/>
                    <a:pt x="56114" y="0"/>
                    <a:pt x="125335" y="0"/>
                  </a:cubicBezTo>
                  <a:lnTo>
                    <a:pt x="1441350" y="0"/>
                  </a:lnTo>
                  <a:cubicBezTo>
                    <a:pt x="1510571" y="0"/>
                    <a:pt x="1566685" y="56114"/>
                    <a:pt x="1566685" y="125335"/>
                  </a:cubicBezTo>
                  <a:lnTo>
                    <a:pt x="1566685" y="1128013"/>
                  </a:lnTo>
                  <a:cubicBezTo>
                    <a:pt x="1566685" y="1197234"/>
                    <a:pt x="1510571" y="1253348"/>
                    <a:pt x="1441350" y="1253348"/>
                  </a:cubicBezTo>
                  <a:lnTo>
                    <a:pt x="125335" y="1253348"/>
                  </a:lnTo>
                  <a:cubicBezTo>
                    <a:pt x="56114" y="1253348"/>
                    <a:pt x="0" y="1197234"/>
                    <a:pt x="0" y="1128013"/>
                  </a:cubicBezTo>
                  <a:lnTo>
                    <a:pt x="0" y="125335"/>
                  </a:lnTo>
                  <a:close/>
                </a:path>
              </a:pathLst>
            </a:custGeom>
            <a:solidFill>
              <a:schemeClr val="accent5">
                <a:lumMod val="60000"/>
                <a:lumOff val="4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999" tIns="70999" rIns="70999" bIns="70999" numCol="1" spcCol="1270" anchor="ctr" anchorCtr="0">
              <a:noAutofit/>
            </a:bodyPr>
            <a:lstStyle/>
            <a:p>
              <a:pPr marL="0" lvl="0" indent="0" algn="ctr" defTabSz="800100">
                <a:lnSpc>
                  <a:spcPct val="90000"/>
                </a:lnSpc>
                <a:spcBef>
                  <a:spcPct val="0"/>
                </a:spcBef>
                <a:spcAft>
                  <a:spcPct val="35000"/>
                </a:spcAft>
                <a:buNone/>
              </a:pPr>
              <a:r>
                <a:rPr lang="sv-SE" sz="1600" kern="1200">
                  <a:latin typeface="+mj-lt"/>
                </a:rPr>
                <a:t>Lönebild som arbetsgivaren har presenterat</a:t>
              </a:r>
            </a:p>
          </p:txBody>
        </p:sp>
      </p:grpSp>
    </p:spTree>
    <p:extLst>
      <p:ext uri="{BB962C8B-B14F-4D97-AF65-F5344CB8AC3E}">
        <p14:creationId xmlns:p14="http://schemas.microsoft.com/office/powerpoint/2010/main" val="43874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7789" y="122400"/>
            <a:ext cx="7494640" cy="994172"/>
          </a:xfrm>
        </p:spPr>
        <p:txBody>
          <a:bodyPr/>
          <a:lstStyle/>
          <a:p>
            <a:r>
              <a:rPr lang="sv-SE"/>
              <a:t>Skapa er en gemensam bild</a:t>
            </a:r>
          </a:p>
        </p:txBody>
      </p:sp>
      <p:grpSp>
        <p:nvGrpSpPr>
          <p:cNvPr id="5" name="Group 4">
            <a:extLst>
              <a:ext uri="{FF2B5EF4-FFF2-40B4-BE49-F238E27FC236}">
                <a16:creationId xmlns:a16="http://schemas.microsoft.com/office/drawing/2014/main" id="{8FC6756F-6B51-A357-11B2-61291C566B7B}"/>
              </a:ext>
            </a:extLst>
          </p:cNvPr>
          <p:cNvGrpSpPr/>
          <p:nvPr/>
        </p:nvGrpSpPr>
        <p:grpSpPr>
          <a:xfrm>
            <a:off x="1037027" y="1116572"/>
            <a:ext cx="6548140" cy="3904528"/>
            <a:chOff x="883373" y="863407"/>
            <a:chExt cx="7147989" cy="4226611"/>
          </a:xfrm>
        </p:grpSpPr>
        <p:sp>
          <p:nvSpPr>
            <p:cNvPr id="6" name="Freeform: Shape 5">
              <a:extLst>
                <a:ext uri="{FF2B5EF4-FFF2-40B4-BE49-F238E27FC236}">
                  <a16:creationId xmlns:a16="http://schemas.microsoft.com/office/drawing/2014/main" id="{02DBBE3C-39E9-C4E0-1611-99459076174D}"/>
                </a:ext>
              </a:extLst>
            </p:cNvPr>
            <p:cNvSpPr/>
            <p:nvPr/>
          </p:nvSpPr>
          <p:spPr>
            <a:xfrm>
              <a:off x="3530403" y="3186535"/>
              <a:ext cx="1903483" cy="1903483"/>
            </a:xfrm>
            <a:custGeom>
              <a:avLst/>
              <a:gdLst>
                <a:gd name="connsiteX0" fmla="*/ 0 w 1903483"/>
                <a:gd name="connsiteY0" fmla="*/ 951742 h 1903483"/>
                <a:gd name="connsiteX1" fmla="*/ 951742 w 1903483"/>
                <a:gd name="connsiteY1" fmla="*/ 0 h 1903483"/>
                <a:gd name="connsiteX2" fmla="*/ 1903484 w 1903483"/>
                <a:gd name="connsiteY2" fmla="*/ 951742 h 1903483"/>
                <a:gd name="connsiteX3" fmla="*/ 951742 w 1903483"/>
                <a:gd name="connsiteY3" fmla="*/ 1903484 h 1903483"/>
                <a:gd name="connsiteX4" fmla="*/ 0 w 1903483"/>
                <a:gd name="connsiteY4" fmla="*/ 951742 h 190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483" h="1903483">
                  <a:moveTo>
                    <a:pt x="0" y="951742"/>
                  </a:moveTo>
                  <a:cubicBezTo>
                    <a:pt x="0" y="426109"/>
                    <a:pt x="426109" y="0"/>
                    <a:pt x="951742" y="0"/>
                  </a:cubicBezTo>
                  <a:cubicBezTo>
                    <a:pt x="1477375" y="0"/>
                    <a:pt x="1903484" y="426109"/>
                    <a:pt x="1903484" y="951742"/>
                  </a:cubicBezTo>
                  <a:cubicBezTo>
                    <a:pt x="1903484" y="1477375"/>
                    <a:pt x="1477375" y="1903484"/>
                    <a:pt x="951742" y="1903484"/>
                  </a:cubicBezTo>
                  <a:cubicBezTo>
                    <a:pt x="426109" y="1903484"/>
                    <a:pt x="0" y="1477375"/>
                    <a:pt x="0" y="95174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459" tIns="291459" rIns="291459" bIns="291459" numCol="1" spcCol="1270" anchor="ctr" anchorCtr="0">
              <a:noAutofit/>
            </a:bodyPr>
            <a:lstStyle/>
            <a:p>
              <a:pPr marL="0" lvl="0" indent="0" algn="ctr" defTabSz="889000">
                <a:lnSpc>
                  <a:spcPct val="90000"/>
                </a:lnSpc>
                <a:spcBef>
                  <a:spcPct val="0"/>
                </a:spcBef>
                <a:spcAft>
                  <a:spcPct val="35000"/>
                </a:spcAft>
                <a:buNone/>
              </a:pPr>
              <a:r>
                <a:rPr lang="sv-SE" sz="1800" kern="1200">
                  <a:latin typeface="+mj-lt"/>
                </a:rPr>
                <a:t>Skapa er en gemensam  bild</a:t>
              </a:r>
            </a:p>
          </p:txBody>
        </p:sp>
        <p:sp>
          <p:nvSpPr>
            <p:cNvPr id="7" name="Arrow: Left 6">
              <a:extLst>
                <a:ext uri="{FF2B5EF4-FFF2-40B4-BE49-F238E27FC236}">
                  <a16:creationId xmlns:a16="http://schemas.microsoft.com/office/drawing/2014/main" id="{77E12431-9BE2-918D-BA22-058B2C7F0129}"/>
                </a:ext>
              </a:extLst>
            </p:cNvPr>
            <p:cNvSpPr/>
            <p:nvPr/>
          </p:nvSpPr>
          <p:spPr>
            <a:xfrm rot="11020031">
              <a:off x="1547669" y="3739122"/>
              <a:ext cx="1877552" cy="542492"/>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8" name="Freeform: Shape 7">
              <a:extLst>
                <a:ext uri="{FF2B5EF4-FFF2-40B4-BE49-F238E27FC236}">
                  <a16:creationId xmlns:a16="http://schemas.microsoft.com/office/drawing/2014/main" id="{9EC9AFC7-FDBC-C8FB-7887-D3FBAC093137}"/>
                </a:ext>
              </a:extLst>
            </p:cNvPr>
            <p:cNvSpPr/>
            <p:nvPr/>
          </p:nvSpPr>
          <p:spPr>
            <a:xfrm>
              <a:off x="883373" y="3417349"/>
              <a:ext cx="1332438" cy="1065950"/>
            </a:xfrm>
            <a:custGeom>
              <a:avLst/>
              <a:gdLst>
                <a:gd name="connsiteX0" fmla="*/ 0 w 1332438"/>
                <a:gd name="connsiteY0" fmla="*/ 106595 h 1065950"/>
                <a:gd name="connsiteX1" fmla="*/ 106595 w 1332438"/>
                <a:gd name="connsiteY1" fmla="*/ 0 h 1065950"/>
                <a:gd name="connsiteX2" fmla="*/ 1225843 w 1332438"/>
                <a:gd name="connsiteY2" fmla="*/ 0 h 1065950"/>
                <a:gd name="connsiteX3" fmla="*/ 1332438 w 1332438"/>
                <a:gd name="connsiteY3" fmla="*/ 106595 h 1065950"/>
                <a:gd name="connsiteX4" fmla="*/ 1332438 w 1332438"/>
                <a:gd name="connsiteY4" fmla="*/ 959355 h 1065950"/>
                <a:gd name="connsiteX5" fmla="*/ 1225843 w 1332438"/>
                <a:gd name="connsiteY5" fmla="*/ 1065950 h 1065950"/>
                <a:gd name="connsiteX6" fmla="*/ 106595 w 1332438"/>
                <a:gd name="connsiteY6" fmla="*/ 1065950 h 1065950"/>
                <a:gd name="connsiteX7" fmla="*/ 0 w 1332438"/>
                <a:gd name="connsiteY7" fmla="*/ 959355 h 1065950"/>
                <a:gd name="connsiteX8" fmla="*/ 0 w 1332438"/>
                <a:gd name="connsiteY8" fmla="*/ 106595 h 10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438" h="1065950">
                  <a:moveTo>
                    <a:pt x="0" y="106595"/>
                  </a:moveTo>
                  <a:cubicBezTo>
                    <a:pt x="0" y="47724"/>
                    <a:pt x="47724" y="0"/>
                    <a:pt x="106595" y="0"/>
                  </a:cubicBezTo>
                  <a:lnTo>
                    <a:pt x="1225843" y="0"/>
                  </a:lnTo>
                  <a:cubicBezTo>
                    <a:pt x="1284714" y="0"/>
                    <a:pt x="1332438" y="47724"/>
                    <a:pt x="1332438" y="106595"/>
                  </a:cubicBezTo>
                  <a:lnTo>
                    <a:pt x="1332438" y="959355"/>
                  </a:lnTo>
                  <a:cubicBezTo>
                    <a:pt x="1332438" y="1018226"/>
                    <a:pt x="1284714" y="1065950"/>
                    <a:pt x="1225843" y="1065950"/>
                  </a:cubicBezTo>
                  <a:lnTo>
                    <a:pt x="106595" y="1065950"/>
                  </a:lnTo>
                  <a:cubicBezTo>
                    <a:pt x="47724" y="1065950"/>
                    <a:pt x="0" y="1018226"/>
                    <a:pt x="0" y="959355"/>
                  </a:cubicBezTo>
                  <a:lnTo>
                    <a:pt x="0" y="10659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57891" rIns="0" bIns="57891"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mj-lt"/>
                </a:rPr>
                <a:t>Verksamhetens behov</a:t>
              </a:r>
            </a:p>
          </p:txBody>
        </p:sp>
        <p:sp>
          <p:nvSpPr>
            <p:cNvPr id="9" name="Arrow: Left 8">
              <a:extLst>
                <a:ext uri="{FF2B5EF4-FFF2-40B4-BE49-F238E27FC236}">
                  <a16:creationId xmlns:a16="http://schemas.microsoft.com/office/drawing/2014/main" id="{5D8DAE3A-CEC8-94CB-E775-10C78E636355}"/>
                </a:ext>
              </a:extLst>
            </p:cNvPr>
            <p:cNvSpPr/>
            <p:nvPr/>
          </p:nvSpPr>
          <p:spPr>
            <a:xfrm rot="12960000">
              <a:off x="1975474" y="2708812"/>
              <a:ext cx="1825037" cy="542492"/>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0" name="Freeform: Shape 9">
              <a:extLst>
                <a:ext uri="{FF2B5EF4-FFF2-40B4-BE49-F238E27FC236}">
                  <a16:creationId xmlns:a16="http://schemas.microsoft.com/office/drawing/2014/main" id="{22FDA9CE-0C73-956B-4808-957054925F67}"/>
                </a:ext>
              </a:extLst>
            </p:cNvPr>
            <p:cNvSpPr/>
            <p:nvPr/>
          </p:nvSpPr>
          <p:spPr>
            <a:xfrm>
              <a:off x="1483531" y="1910718"/>
              <a:ext cx="1332438" cy="1065950"/>
            </a:xfrm>
            <a:custGeom>
              <a:avLst/>
              <a:gdLst>
                <a:gd name="connsiteX0" fmla="*/ 0 w 1332438"/>
                <a:gd name="connsiteY0" fmla="*/ 106595 h 1065950"/>
                <a:gd name="connsiteX1" fmla="*/ 106595 w 1332438"/>
                <a:gd name="connsiteY1" fmla="*/ 0 h 1065950"/>
                <a:gd name="connsiteX2" fmla="*/ 1225843 w 1332438"/>
                <a:gd name="connsiteY2" fmla="*/ 0 h 1065950"/>
                <a:gd name="connsiteX3" fmla="*/ 1332438 w 1332438"/>
                <a:gd name="connsiteY3" fmla="*/ 106595 h 1065950"/>
                <a:gd name="connsiteX4" fmla="*/ 1332438 w 1332438"/>
                <a:gd name="connsiteY4" fmla="*/ 959355 h 1065950"/>
                <a:gd name="connsiteX5" fmla="*/ 1225843 w 1332438"/>
                <a:gd name="connsiteY5" fmla="*/ 1065950 h 1065950"/>
                <a:gd name="connsiteX6" fmla="*/ 106595 w 1332438"/>
                <a:gd name="connsiteY6" fmla="*/ 1065950 h 1065950"/>
                <a:gd name="connsiteX7" fmla="*/ 0 w 1332438"/>
                <a:gd name="connsiteY7" fmla="*/ 959355 h 1065950"/>
                <a:gd name="connsiteX8" fmla="*/ 0 w 1332438"/>
                <a:gd name="connsiteY8" fmla="*/ 106595 h 10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438" h="1065950">
                  <a:moveTo>
                    <a:pt x="0" y="106595"/>
                  </a:moveTo>
                  <a:cubicBezTo>
                    <a:pt x="0" y="47724"/>
                    <a:pt x="47724" y="0"/>
                    <a:pt x="106595" y="0"/>
                  </a:cubicBezTo>
                  <a:lnTo>
                    <a:pt x="1225843" y="0"/>
                  </a:lnTo>
                  <a:cubicBezTo>
                    <a:pt x="1284714" y="0"/>
                    <a:pt x="1332438" y="47724"/>
                    <a:pt x="1332438" y="106595"/>
                  </a:cubicBezTo>
                  <a:lnTo>
                    <a:pt x="1332438" y="959355"/>
                  </a:lnTo>
                  <a:cubicBezTo>
                    <a:pt x="1332438" y="1018226"/>
                    <a:pt x="1284714" y="1065950"/>
                    <a:pt x="1225843" y="1065950"/>
                  </a:cubicBezTo>
                  <a:lnTo>
                    <a:pt x="106595" y="1065950"/>
                  </a:lnTo>
                  <a:cubicBezTo>
                    <a:pt x="47724" y="1065950"/>
                    <a:pt x="0" y="1018226"/>
                    <a:pt x="0" y="959355"/>
                  </a:cubicBezTo>
                  <a:lnTo>
                    <a:pt x="0" y="10659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891" tIns="57891" rIns="57891" bIns="57891" numCol="1" spcCol="1270" anchor="ctr" anchorCtr="0">
              <a:noAutofit/>
            </a:bodyPr>
            <a:lstStyle/>
            <a:p>
              <a:pPr marL="0" lvl="0" indent="0" algn="ctr" defTabSz="622300">
                <a:lnSpc>
                  <a:spcPct val="90000"/>
                </a:lnSpc>
                <a:spcBef>
                  <a:spcPct val="0"/>
                </a:spcBef>
                <a:spcAft>
                  <a:spcPct val="35000"/>
                </a:spcAft>
                <a:buNone/>
              </a:pPr>
              <a:r>
                <a:rPr lang="sv-SE" sz="1400" kern="1200" dirty="0">
                  <a:solidFill>
                    <a:prstClr val="white"/>
                  </a:solidFill>
                  <a:latin typeface="+mj-lt"/>
                </a:rPr>
                <a:t>Kompetens-försörjning</a:t>
              </a:r>
              <a:endParaRPr lang="sv-SE" sz="700" kern="1200" dirty="0">
                <a:latin typeface="+mj-lt"/>
              </a:endParaRPr>
            </a:p>
          </p:txBody>
        </p:sp>
        <p:sp>
          <p:nvSpPr>
            <p:cNvPr id="11" name="Arrow: Left 10">
              <a:extLst>
                <a:ext uri="{FF2B5EF4-FFF2-40B4-BE49-F238E27FC236}">
                  <a16:creationId xmlns:a16="http://schemas.microsoft.com/office/drawing/2014/main" id="{5FBC14CE-3B3E-679B-EFDC-CD9AAFB339B0}"/>
                </a:ext>
              </a:extLst>
            </p:cNvPr>
            <p:cNvSpPr/>
            <p:nvPr/>
          </p:nvSpPr>
          <p:spPr>
            <a:xfrm rot="15120000">
              <a:off x="2960714" y="1992993"/>
              <a:ext cx="1825037" cy="542492"/>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2" name="Freeform: Shape 11">
              <a:extLst>
                <a:ext uri="{FF2B5EF4-FFF2-40B4-BE49-F238E27FC236}">
                  <a16:creationId xmlns:a16="http://schemas.microsoft.com/office/drawing/2014/main" id="{393A68A3-3ECE-31DB-5E88-3226C4FD6805}"/>
                </a:ext>
              </a:extLst>
            </p:cNvPr>
            <p:cNvSpPr/>
            <p:nvPr/>
          </p:nvSpPr>
          <p:spPr>
            <a:xfrm>
              <a:off x="2925030" y="863407"/>
              <a:ext cx="1332438" cy="1065950"/>
            </a:xfrm>
            <a:custGeom>
              <a:avLst/>
              <a:gdLst>
                <a:gd name="connsiteX0" fmla="*/ 0 w 1332438"/>
                <a:gd name="connsiteY0" fmla="*/ 106595 h 1065950"/>
                <a:gd name="connsiteX1" fmla="*/ 106595 w 1332438"/>
                <a:gd name="connsiteY1" fmla="*/ 0 h 1065950"/>
                <a:gd name="connsiteX2" fmla="*/ 1225843 w 1332438"/>
                <a:gd name="connsiteY2" fmla="*/ 0 h 1065950"/>
                <a:gd name="connsiteX3" fmla="*/ 1332438 w 1332438"/>
                <a:gd name="connsiteY3" fmla="*/ 106595 h 1065950"/>
                <a:gd name="connsiteX4" fmla="*/ 1332438 w 1332438"/>
                <a:gd name="connsiteY4" fmla="*/ 959355 h 1065950"/>
                <a:gd name="connsiteX5" fmla="*/ 1225843 w 1332438"/>
                <a:gd name="connsiteY5" fmla="*/ 1065950 h 1065950"/>
                <a:gd name="connsiteX6" fmla="*/ 106595 w 1332438"/>
                <a:gd name="connsiteY6" fmla="*/ 1065950 h 1065950"/>
                <a:gd name="connsiteX7" fmla="*/ 0 w 1332438"/>
                <a:gd name="connsiteY7" fmla="*/ 959355 h 1065950"/>
                <a:gd name="connsiteX8" fmla="*/ 0 w 1332438"/>
                <a:gd name="connsiteY8" fmla="*/ 106595 h 10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438" h="1065950">
                  <a:moveTo>
                    <a:pt x="0" y="106595"/>
                  </a:moveTo>
                  <a:cubicBezTo>
                    <a:pt x="0" y="47724"/>
                    <a:pt x="47724" y="0"/>
                    <a:pt x="106595" y="0"/>
                  </a:cubicBezTo>
                  <a:lnTo>
                    <a:pt x="1225843" y="0"/>
                  </a:lnTo>
                  <a:cubicBezTo>
                    <a:pt x="1284714" y="0"/>
                    <a:pt x="1332438" y="47724"/>
                    <a:pt x="1332438" y="106595"/>
                  </a:cubicBezTo>
                  <a:lnTo>
                    <a:pt x="1332438" y="959355"/>
                  </a:lnTo>
                  <a:cubicBezTo>
                    <a:pt x="1332438" y="1018226"/>
                    <a:pt x="1284714" y="1065950"/>
                    <a:pt x="1225843" y="1065950"/>
                  </a:cubicBezTo>
                  <a:lnTo>
                    <a:pt x="106595" y="1065950"/>
                  </a:lnTo>
                  <a:cubicBezTo>
                    <a:pt x="47724" y="1065950"/>
                    <a:pt x="0" y="1018226"/>
                    <a:pt x="0" y="959355"/>
                  </a:cubicBezTo>
                  <a:lnTo>
                    <a:pt x="0" y="10659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6000" tIns="57891" rIns="36000" bIns="57891" numCol="1" spcCol="1270" anchor="ctr" anchorCtr="0">
              <a:noAutofit/>
            </a:bodyPr>
            <a:lstStyle/>
            <a:p>
              <a:pPr marL="0" lvl="0" indent="0" algn="ctr" defTabSz="622300">
                <a:lnSpc>
                  <a:spcPct val="90000"/>
                </a:lnSpc>
                <a:spcBef>
                  <a:spcPct val="0"/>
                </a:spcBef>
                <a:spcAft>
                  <a:spcPct val="35000"/>
                </a:spcAft>
                <a:buNone/>
              </a:pPr>
              <a:r>
                <a:rPr lang="sv-SE" sz="1400" kern="1200">
                  <a:latin typeface="+mj-lt"/>
                </a:rPr>
                <a:t>Ekonomiska förutsättningar</a:t>
              </a:r>
            </a:p>
          </p:txBody>
        </p:sp>
        <p:sp>
          <p:nvSpPr>
            <p:cNvPr id="13" name="Arrow: Left 12">
              <a:extLst>
                <a:ext uri="{FF2B5EF4-FFF2-40B4-BE49-F238E27FC236}">
                  <a16:creationId xmlns:a16="http://schemas.microsoft.com/office/drawing/2014/main" id="{1C76F9CC-613D-F686-0F91-06E9353257B6}"/>
                </a:ext>
              </a:extLst>
            </p:cNvPr>
            <p:cNvSpPr/>
            <p:nvPr/>
          </p:nvSpPr>
          <p:spPr>
            <a:xfrm rot="17280000">
              <a:off x="4178537" y="1992993"/>
              <a:ext cx="1825037" cy="542492"/>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4" name="Freeform: Shape 13">
              <a:extLst>
                <a:ext uri="{FF2B5EF4-FFF2-40B4-BE49-F238E27FC236}">
                  <a16:creationId xmlns:a16="http://schemas.microsoft.com/office/drawing/2014/main" id="{D00F2A6B-55C5-364E-C973-E7F7256F23D6}"/>
                </a:ext>
              </a:extLst>
            </p:cNvPr>
            <p:cNvSpPr/>
            <p:nvPr/>
          </p:nvSpPr>
          <p:spPr>
            <a:xfrm>
              <a:off x="4706821" y="863407"/>
              <a:ext cx="1332438" cy="1065950"/>
            </a:xfrm>
            <a:custGeom>
              <a:avLst/>
              <a:gdLst>
                <a:gd name="connsiteX0" fmla="*/ 0 w 1332438"/>
                <a:gd name="connsiteY0" fmla="*/ 106595 h 1065950"/>
                <a:gd name="connsiteX1" fmla="*/ 106595 w 1332438"/>
                <a:gd name="connsiteY1" fmla="*/ 0 h 1065950"/>
                <a:gd name="connsiteX2" fmla="*/ 1225843 w 1332438"/>
                <a:gd name="connsiteY2" fmla="*/ 0 h 1065950"/>
                <a:gd name="connsiteX3" fmla="*/ 1332438 w 1332438"/>
                <a:gd name="connsiteY3" fmla="*/ 106595 h 1065950"/>
                <a:gd name="connsiteX4" fmla="*/ 1332438 w 1332438"/>
                <a:gd name="connsiteY4" fmla="*/ 959355 h 1065950"/>
                <a:gd name="connsiteX5" fmla="*/ 1225843 w 1332438"/>
                <a:gd name="connsiteY5" fmla="*/ 1065950 h 1065950"/>
                <a:gd name="connsiteX6" fmla="*/ 106595 w 1332438"/>
                <a:gd name="connsiteY6" fmla="*/ 1065950 h 1065950"/>
                <a:gd name="connsiteX7" fmla="*/ 0 w 1332438"/>
                <a:gd name="connsiteY7" fmla="*/ 959355 h 1065950"/>
                <a:gd name="connsiteX8" fmla="*/ 0 w 1332438"/>
                <a:gd name="connsiteY8" fmla="*/ 106595 h 10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438" h="1065950">
                  <a:moveTo>
                    <a:pt x="0" y="106595"/>
                  </a:moveTo>
                  <a:cubicBezTo>
                    <a:pt x="0" y="47724"/>
                    <a:pt x="47724" y="0"/>
                    <a:pt x="106595" y="0"/>
                  </a:cubicBezTo>
                  <a:lnTo>
                    <a:pt x="1225843" y="0"/>
                  </a:lnTo>
                  <a:cubicBezTo>
                    <a:pt x="1284714" y="0"/>
                    <a:pt x="1332438" y="47724"/>
                    <a:pt x="1332438" y="106595"/>
                  </a:cubicBezTo>
                  <a:lnTo>
                    <a:pt x="1332438" y="959355"/>
                  </a:lnTo>
                  <a:cubicBezTo>
                    <a:pt x="1332438" y="1018226"/>
                    <a:pt x="1284714" y="1065950"/>
                    <a:pt x="1225843" y="1065950"/>
                  </a:cubicBezTo>
                  <a:lnTo>
                    <a:pt x="106595" y="1065950"/>
                  </a:lnTo>
                  <a:cubicBezTo>
                    <a:pt x="47724" y="1065950"/>
                    <a:pt x="0" y="1018226"/>
                    <a:pt x="0" y="959355"/>
                  </a:cubicBezTo>
                  <a:lnTo>
                    <a:pt x="0" y="10659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891" tIns="57891" rIns="57891" bIns="57891"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mj-lt"/>
                </a:rPr>
                <a:t>Övrigt underlag</a:t>
              </a:r>
              <a:endParaRPr lang="sv-SE" sz="1800" kern="1200" dirty="0">
                <a:latin typeface="+mj-lt"/>
              </a:endParaRPr>
            </a:p>
          </p:txBody>
        </p:sp>
        <p:sp>
          <p:nvSpPr>
            <p:cNvPr id="15" name="Arrow: Left 14">
              <a:extLst>
                <a:ext uri="{FF2B5EF4-FFF2-40B4-BE49-F238E27FC236}">
                  <a16:creationId xmlns:a16="http://schemas.microsoft.com/office/drawing/2014/main" id="{6DF06786-D71E-D18A-9D5B-7712C61EC7DD}"/>
                </a:ext>
              </a:extLst>
            </p:cNvPr>
            <p:cNvSpPr/>
            <p:nvPr/>
          </p:nvSpPr>
          <p:spPr>
            <a:xfrm rot="19440000">
              <a:off x="5163777" y="2708812"/>
              <a:ext cx="1825037" cy="542492"/>
            </a:xfrm>
            <a:prstGeom prst="leftArrow">
              <a:avLst>
                <a:gd name="adj1" fmla="val 60000"/>
                <a:gd name="adj2" fmla="val 50000"/>
              </a:avLst>
            </a:prstGeom>
            <a:solidFill>
              <a:schemeClr val="accent5">
                <a:lumMod val="60000"/>
                <a:lumOff val="40000"/>
              </a:schemeClr>
            </a:solidFill>
          </p:spPr>
          <p:style>
            <a:lnRef idx="0">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6" name="Freeform: Shape 15">
              <a:extLst>
                <a:ext uri="{FF2B5EF4-FFF2-40B4-BE49-F238E27FC236}">
                  <a16:creationId xmlns:a16="http://schemas.microsoft.com/office/drawing/2014/main" id="{943A55EB-9492-D158-C517-7BE7B720A119}"/>
                </a:ext>
              </a:extLst>
            </p:cNvPr>
            <p:cNvSpPr/>
            <p:nvPr/>
          </p:nvSpPr>
          <p:spPr>
            <a:xfrm>
              <a:off x="6148320" y="1910718"/>
              <a:ext cx="1332438" cy="1065950"/>
            </a:xfrm>
            <a:custGeom>
              <a:avLst/>
              <a:gdLst>
                <a:gd name="connsiteX0" fmla="*/ 0 w 1332438"/>
                <a:gd name="connsiteY0" fmla="*/ 106595 h 1065950"/>
                <a:gd name="connsiteX1" fmla="*/ 106595 w 1332438"/>
                <a:gd name="connsiteY1" fmla="*/ 0 h 1065950"/>
                <a:gd name="connsiteX2" fmla="*/ 1225843 w 1332438"/>
                <a:gd name="connsiteY2" fmla="*/ 0 h 1065950"/>
                <a:gd name="connsiteX3" fmla="*/ 1332438 w 1332438"/>
                <a:gd name="connsiteY3" fmla="*/ 106595 h 1065950"/>
                <a:gd name="connsiteX4" fmla="*/ 1332438 w 1332438"/>
                <a:gd name="connsiteY4" fmla="*/ 959355 h 1065950"/>
                <a:gd name="connsiteX5" fmla="*/ 1225843 w 1332438"/>
                <a:gd name="connsiteY5" fmla="*/ 1065950 h 1065950"/>
                <a:gd name="connsiteX6" fmla="*/ 106595 w 1332438"/>
                <a:gd name="connsiteY6" fmla="*/ 1065950 h 1065950"/>
                <a:gd name="connsiteX7" fmla="*/ 0 w 1332438"/>
                <a:gd name="connsiteY7" fmla="*/ 959355 h 1065950"/>
                <a:gd name="connsiteX8" fmla="*/ 0 w 1332438"/>
                <a:gd name="connsiteY8" fmla="*/ 106595 h 10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438" h="1065950">
                  <a:moveTo>
                    <a:pt x="0" y="106595"/>
                  </a:moveTo>
                  <a:cubicBezTo>
                    <a:pt x="0" y="47724"/>
                    <a:pt x="47724" y="0"/>
                    <a:pt x="106595" y="0"/>
                  </a:cubicBezTo>
                  <a:lnTo>
                    <a:pt x="1225843" y="0"/>
                  </a:lnTo>
                  <a:cubicBezTo>
                    <a:pt x="1284714" y="0"/>
                    <a:pt x="1332438" y="47724"/>
                    <a:pt x="1332438" y="106595"/>
                  </a:cubicBezTo>
                  <a:lnTo>
                    <a:pt x="1332438" y="959355"/>
                  </a:lnTo>
                  <a:cubicBezTo>
                    <a:pt x="1332438" y="1018226"/>
                    <a:pt x="1284714" y="1065950"/>
                    <a:pt x="1225843" y="1065950"/>
                  </a:cubicBezTo>
                  <a:lnTo>
                    <a:pt x="106595" y="1065950"/>
                  </a:lnTo>
                  <a:cubicBezTo>
                    <a:pt x="47724" y="1065950"/>
                    <a:pt x="0" y="1018226"/>
                    <a:pt x="0" y="959355"/>
                  </a:cubicBezTo>
                  <a:lnTo>
                    <a:pt x="0" y="106595"/>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57891" tIns="57891" rIns="57891" bIns="57891" numCol="1" spcCol="1270" anchor="ctr" anchorCtr="0">
              <a:noAutofit/>
            </a:bodyPr>
            <a:lstStyle/>
            <a:p>
              <a:pPr marL="0" lvl="0" indent="0" algn="ctr" defTabSz="622300">
                <a:lnSpc>
                  <a:spcPct val="90000"/>
                </a:lnSpc>
                <a:spcBef>
                  <a:spcPct val="0"/>
                </a:spcBef>
                <a:spcAft>
                  <a:spcPct val="35000"/>
                </a:spcAft>
                <a:buNone/>
              </a:pPr>
              <a:r>
                <a:rPr lang="sv-SE" sz="1400" kern="1200" dirty="0">
                  <a:latin typeface="+mj-lt"/>
                </a:rPr>
                <a:t>Lönebild som arbetsgivaren har presenterat</a:t>
              </a:r>
            </a:p>
          </p:txBody>
        </p:sp>
        <p:sp>
          <p:nvSpPr>
            <p:cNvPr id="17" name="Arrow: Left 16">
              <a:extLst>
                <a:ext uri="{FF2B5EF4-FFF2-40B4-BE49-F238E27FC236}">
                  <a16:creationId xmlns:a16="http://schemas.microsoft.com/office/drawing/2014/main" id="{E2847BBF-9A84-E2F2-84FB-DCEAB7920BF9}"/>
                </a:ext>
              </a:extLst>
            </p:cNvPr>
            <p:cNvSpPr/>
            <p:nvPr/>
          </p:nvSpPr>
          <p:spPr>
            <a:xfrm>
              <a:off x="5540105" y="3867031"/>
              <a:ext cx="1825037" cy="542492"/>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a:lstStyle/>
            <a:p>
              <a:endParaRPr lang="en-US" sz="1200">
                <a:latin typeface="+mj-lt"/>
              </a:endParaRPr>
            </a:p>
          </p:txBody>
        </p:sp>
        <p:sp>
          <p:nvSpPr>
            <p:cNvPr id="18" name="Freeform: Shape 17">
              <a:extLst>
                <a:ext uri="{FF2B5EF4-FFF2-40B4-BE49-F238E27FC236}">
                  <a16:creationId xmlns:a16="http://schemas.microsoft.com/office/drawing/2014/main" id="{46D34C21-BA44-1CD2-9D2C-D273E49AB1E6}"/>
                </a:ext>
              </a:extLst>
            </p:cNvPr>
            <p:cNvSpPr/>
            <p:nvPr/>
          </p:nvSpPr>
          <p:spPr>
            <a:xfrm>
              <a:off x="6698924" y="3605302"/>
              <a:ext cx="1332438" cy="1065950"/>
            </a:xfrm>
            <a:custGeom>
              <a:avLst/>
              <a:gdLst>
                <a:gd name="connsiteX0" fmla="*/ 0 w 1332438"/>
                <a:gd name="connsiteY0" fmla="*/ 106595 h 1065950"/>
                <a:gd name="connsiteX1" fmla="*/ 106595 w 1332438"/>
                <a:gd name="connsiteY1" fmla="*/ 0 h 1065950"/>
                <a:gd name="connsiteX2" fmla="*/ 1225843 w 1332438"/>
                <a:gd name="connsiteY2" fmla="*/ 0 h 1065950"/>
                <a:gd name="connsiteX3" fmla="*/ 1332438 w 1332438"/>
                <a:gd name="connsiteY3" fmla="*/ 106595 h 1065950"/>
                <a:gd name="connsiteX4" fmla="*/ 1332438 w 1332438"/>
                <a:gd name="connsiteY4" fmla="*/ 959355 h 1065950"/>
                <a:gd name="connsiteX5" fmla="*/ 1225843 w 1332438"/>
                <a:gd name="connsiteY5" fmla="*/ 1065950 h 1065950"/>
                <a:gd name="connsiteX6" fmla="*/ 106595 w 1332438"/>
                <a:gd name="connsiteY6" fmla="*/ 1065950 h 1065950"/>
                <a:gd name="connsiteX7" fmla="*/ 0 w 1332438"/>
                <a:gd name="connsiteY7" fmla="*/ 959355 h 1065950"/>
                <a:gd name="connsiteX8" fmla="*/ 0 w 1332438"/>
                <a:gd name="connsiteY8" fmla="*/ 106595 h 10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438" h="1065950">
                  <a:moveTo>
                    <a:pt x="0" y="106595"/>
                  </a:moveTo>
                  <a:cubicBezTo>
                    <a:pt x="0" y="47724"/>
                    <a:pt x="47724" y="0"/>
                    <a:pt x="106595" y="0"/>
                  </a:cubicBezTo>
                  <a:lnTo>
                    <a:pt x="1225843" y="0"/>
                  </a:lnTo>
                  <a:cubicBezTo>
                    <a:pt x="1284714" y="0"/>
                    <a:pt x="1332438" y="47724"/>
                    <a:pt x="1332438" y="106595"/>
                  </a:cubicBezTo>
                  <a:lnTo>
                    <a:pt x="1332438" y="959355"/>
                  </a:lnTo>
                  <a:cubicBezTo>
                    <a:pt x="1332438" y="1018226"/>
                    <a:pt x="1284714" y="1065950"/>
                    <a:pt x="1225843" y="1065950"/>
                  </a:cubicBezTo>
                  <a:lnTo>
                    <a:pt x="106595" y="1065950"/>
                  </a:lnTo>
                  <a:cubicBezTo>
                    <a:pt x="47724" y="1065950"/>
                    <a:pt x="0" y="1018226"/>
                    <a:pt x="0" y="959355"/>
                  </a:cubicBezTo>
                  <a:lnTo>
                    <a:pt x="0" y="10659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891" tIns="57891" rIns="57891" bIns="57891" numCol="1" spcCol="1270" anchor="ctr" anchorCtr="0">
              <a:noAutofit/>
            </a:bodyPr>
            <a:lstStyle/>
            <a:p>
              <a:pPr marL="0" lvl="0" indent="0" algn="ctr" defTabSz="622300">
                <a:lnSpc>
                  <a:spcPct val="90000"/>
                </a:lnSpc>
                <a:spcBef>
                  <a:spcPct val="0"/>
                </a:spcBef>
                <a:spcAft>
                  <a:spcPct val="35000"/>
                </a:spcAft>
                <a:buNone/>
              </a:pPr>
              <a:r>
                <a:rPr lang="sv-SE" sz="1400" kern="1200">
                  <a:latin typeface="+mj-lt"/>
                </a:rPr>
                <a:t>Fördjupad analys av lönebilder</a:t>
              </a:r>
            </a:p>
          </p:txBody>
        </p:sp>
      </p:grpSp>
    </p:spTree>
    <p:extLst>
      <p:ext uri="{BB962C8B-B14F-4D97-AF65-F5344CB8AC3E}">
        <p14:creationId xmlns:p14="http://schemas.microsoft.com/office/powerpoint/2010/main" val="78851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Behov av förändring i lönebild</a:t>
            </a:r>
          </a:p>
        </p:txBody>
      </p:sp>
      <p:sp>
        <p:nvSpPr>
          <p:cNvPr id="5" name="Platshållare för innehåll 2">
            <a:extLst>
              <a:ext uri="{FF2B5EF4-FFF2-40B4-BE49-F238E27FC236}">
                <a16:creationId xmlns:a16="http://schemas.microsoft.com/office/drawing/2014/main" id="{14642672-A23A-4866-816C-4C29091E88E8}"/>
              </a:ext>
            </a:extLst>
          </p:cNvPr>
          <p:cNvSpPr txBox="1">
            <a:spLocks/>
          </p:cNvSpPr>
          <p:nvPr/>
        </p:nvSpPr>
        <p:spPr>
          <a:xfrm>
            <a:off x="687600" y="1944000"/>
            <a:ext cx="7330240" cy="3263504"/>
          </a:xfrm>
          <a:prstGeom prst="rect">
            <a:avLst/>
          </a:prstGeom>
        </p:spPr>
        <p:txBody>
          <a:bodyPr vert="horz" lIns="0" tIns="0" rIns="0" bIns="0" rtlCol="0">
            <a:norm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0"/>
              </a:spcBef>
              <a:spcAft>
                <a:spcPts val="1200"/>
              </a:spcAft>
            </a:pPr>
            <a:r>
              <a:rPr lang="sv-SE">
                <a:latin typeface="+mj-lt"/>
              </a:rPr>
              <a:t>Parterna ska redovisa sin syn på behovet av förändringar, på kort och på lång sikt, av löner och andra anställningsvillkor utifrån verksamhetens krav, ekonomiska förutsättningar, kompetensförsörjningsbehov och andra behov som identifieras</a:t>
            </a:r>
          </a:p>
          <a:p>
            <a:pPr>
              <a:lnSpc>
                <a:spcPct val="120000"/>
              </a:lnSpc>
            </a:pPr>
            <a:r>
              <a:rPr lang="sv-SE" sz="1800">
                <a:latin typeface="+mj-lt"/>
              </a:rPr>
              <a:t>Diskutera behov av förändringar</a:t>
            </a:r>
            <a:endParaRPr lang="sv-SE">
              <a:latin typeface="+mj-lt"/>
            </a:endParaRPr>
          </a:p>
          <a:p>
            <a:pPr>
              <a:lnSpc>
                <a:spcPct val="120000"/>
              </a:lnSpc>
            </a:pPr>
            <a:endParaRPr lang="sv-SE">
              <a:latin typeface="+mj-lt"/>
            </a:endParaRPr>
          </a:p>
          <a:p>
            <a:pPr>
              <a:lnSpc>
                <a:spcPct val="120000"/>
              </a:lnSpc>
            </a:pPr>
            <a:endParaRPr lang="sv-SE">
              <a:latin typeface="+mj-lt"/>
            </a:endParaRPr>
          </a:p>
          <a:p>
            <a:pPr>
              <a:lnSpc>
                <a:spcPct val="120000"/>
              </a:lnSpc>
            </a:pPr>
            <a:endParaRPr lang="sv-SE">
              <a:latin typeface="+mj-lt"/>
            </a:endParaRPr>
          </a:p>
          <a:p>
            <a:pPr>
              <a:lnSpc>
                <a:spcPct val="120000"/>
              </a:lnSpc>
            </a:pPr>
            <a:endParaRPr lang="sv-SE">
              <a:latin typeface="+mj-lt"/>
            </a:endParaRPr>
          </a:p>
          <a:p>
            <a:pPr marL="0" indent="0">
              <a:lnSpc>
                <a:spcPct val="120000"/>
              </a:lnSpc>
              <a:buFont typeface="Arial" panose="020B0604020202020204" pitchFamily="34" charset="0"/>
              <a:buNone/>
            </a:pPr>
            <a:endParaRPr lang="sv-SE">
              <a:latin typeface="+mj-lt"/>
            </a:endParaRPr>
          </a:p>
          <a:p>
            <a:pPr>
              <a:lnSpc>
                <a:spcPct val="120000"/>
              </a:lnSpc>
            </a:pPr>
            <a:endParaRPr lang="sv-SE" sz="2550">
              <a:latin typeface="+mj-lt"/>
            </a:endParaRPr>
          </a:p>
          <a:p>
            <a:pPr>
              <a:lnSpc>
                <a:spcPct val="120000"/>
              </a:lnSpc>
            </a:pPr>
            <a:endParaRPr lang="sv-SE">
              <a:latin typeface="+mj-lt"/>
            </a:endParaRPr>
          </a:p>
        </p:txBody>
      </p:sp>
    </p:spTree>
    <p:extLst>
      <p:ext uri="{BB962C8B-B14F-4D97-AF65-F5344CB8AC3E}">
        <p14:creationId xmlns:p14="http://schemas.microsoft.com/office/powerpoint/2010/main" val="355297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6715E7-FCF3-9D81-2119-0F9AA116A364}"/>
              </a:ext>
            </a:extLst>
          </p:cNvPr>
          <p:cNvSpPr>
            <a:spLocks noGrp="1"/>
          </p:cNvSpPr>
          <p:nvPr>
            <p:ph type="title"/>
          </p:nvPr>
        </p:nvSpPr>
        <p:spPr/>
        <p:txBody>
          <a:bodyPr/>
          <a:lstStyle/>
          <a:p>
            <a:r>
              <a:rPr lang="sv-SE"/>
              <a:t>Förberedelse inför den årliga lönerevisionen</a:t>
            </a:r>
          </a:p>
        </p:txBody>
      </p:sp>
      <p:sp>
        <p:nvSpPr>
          <p:cNvPr id="3" name="Platshållare för innehåll 2">
            <a:extLst>
              <a:ext uri="{FF2B5EF4-FFF2-40B4-BE49-F238E27FC236}">
                <a16:creationId xmlns:a16="http://schemas.microsoft.com/office/drawing/2014/main" id="{9E7F38B9-2A87-20D6-00C4-4E1AE8D1E397}"/>
              </a:ext>
            </a:extLst>
          </p:cNvPr>
          <p:cNvSpPr>
            <a:spLocks noGrp="1"/>
          </p:cNvSpPr>
          <p:nvPr>
            <p:ph idx="1"/>
          </p:nvPr>
        </p:nvSpPr>
        <p:spPr/>
        <p:txBody>
          <a:bodyPr>
            <a:normAutofit/>
          </a:bodyPr>
          <a:lstStyle/>
          <a:p>
            <a:pPr>
              <a:spcBef>
                <a:spcPts val="0"/>
              </a:spcBef>
              <a:spcAft>
                <a:spcPts val="1200"/>
              </a:spcAft>
            </a:pPr>
            <a:r>
              <a:rPr lang="sv-SE" dirty="0">
                <a:latin typeface="+mj-lt"/>
              </a:rPr>
              <a:t>Utgå från den genomförda långsiktiga analysen och stäm av aktuella behov av förändringar.</a:t>
            </a:r>
          </a:p>
          <a:p>
            <a:pPr>
              <a:spcBef>
                <a:spcPts val="0"/>
              </a:spcBef>
              <a:spcAft>
                <a:spcPts val="1200"/>
              </a:spcAft>
            </a:pPr>
            <a:endParaRPr lang="sv-SE" dirty="0">
              <a:latin typeface="+mj-lt"/>
            </a:endParaRPr>
          </a:p>
          <a:p>
            <a:pPr marL="0" indent="0">
              <a:spcBef>
                <a:spcPts val="0"/>
              </a:spcBef>
              <a:spcAft>
                <a:spcPts val="1200"/>
              </a:spcAft>
              <a:buNone/>
            </a:pPr>
            <a:endParaRPr lang="sv-SE" dirty="0">
              <a:latin typeface="+mj-lt"/>
            </a:endParaRPr>
          </a:p>
          <a:p>
            <a:endParaRPr lang="sv-SE" dirty="0">
              <a:latin typeface="+mj-lt"/>
            </a:endParaRPr>
          </a:p>
          <a:p>
            <a:endParaRPr lang="sv-SE" dirty="0">
              <a:latin typeface="+mj-lt"/>
            </a:endParaRPr>
          </a:p>
          <a:p>
            <a:endParaRPr lang="sv-SE" dirty="0">
              <a:latin typeface="+mj-lt"/>
            </a:endParaRPr>
          </a:p>
          <a:p>
            <a:endParaRPr lang="sv-SE" dirty="0">
              <a:latin typeface="+mj-lt"/>
            </a:endParaRPr>
          </a:p>
        </p:txBody>
      </p:sp>
    </p:spTree>
    <p:extLst>
      <p:ext uri="{BB962C8B-B14F-4D97-AF65-F5344CB8AC3E}">
        <p14:creationId xmlns:p14="http://schemas.microsoft.com/office/powerpoint/2010/main" val="238783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tshållare för innehåll 4">
            <a:extLst>
              <a:ext uri="{FF2B5EF4-FFF2-40B4-BE49-F238E27FC236}">
                <a16:creationId xmlns:a16="http://schemas.microsoft.com/office/drawing/2014/main" id="{4BFFE7EF-E01E-DD3C-071A-8F01A45DB53E}"/>
              </a:ext>
            </a:extLst>
          </p:cNvPr>
          <p:cNvSpPr txBox="1">
            <a:spLocks/>
          </p:cNvSpPr>
          <p:nvPr/>
        </p:nvSpPr>
        <p:spPr>
          <a:xfrm>
            <a:off x="876953" y="2474105"/>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sv-SE">
                <a:solidFill>
                  <a:schemeClr val="bg1"/>
                </a:solidFill>
                <a:latin typeface="+mj-lt"/>
              </a:rPr>
              <a:t>Avstämning / Uppföljning</a:t>
            </a:r>
          </a:p>
        </p:txBody>
      </p:sp>
      <p:sp>
        <p:nvSpPr>
          <p:cNvPr id="28" name="Rektangel: rundade hörn 6">
            <a:extLst>
              <a:ext uri="{FF2B5EF4-FFF2-40B4-BE49-F238E27FC236}">
                <a16:creationId xmlns:a16="http://schemas.microsoft.com/office/drawing/2014/main" id="{1CCE0E47-34A1-773F-8143-B7441769170B}"/>
              </a:ext>
            </a:extLst>
          </p:cNvPr>
          <p:cNvSpPr/>
          <p:nvPr/>
        </p:nvSpPr>
        <p:spPr>
          <a:xfrm>
            <a:off x="3374054" y="3718226"/>
            <a:ext cx="2412000" cy="1008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Lönerevision</a:t>
            </a:r>
          </a:p>
        </p:txBody>
      </p:sp>
      <p:sp>
        <p:nvSpPr>
          <p:cNvPr id="29" name="Rektangel: rundade hörn 7">
            <a:extLst>
              <a:ext uri="{FF2B5EF4-FFF2-40B4-BE49-F238E27FC236}">
                <a16:creationId xmlns:a16="http://schemas.microsoft.com/office/drawing/2014/main" id="{B873302D-24A3-46BA-F916-BEF3785089B1}"/>
              </a:ext>
            </a:extLst>
          </p:cNvPr>
          <p:cNvSpPr/>
          <p:nvPr/>
        </p:nvSpPr>
        <p:spPr>
          <a:xfrm>
            <a:off x="3372603" y="1210659"/>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Gemensamma </a:t>
            </a:r>
            <a:r>
              <a:rPr lang="sv-SE" sz="1800" err="1">
                <a:solidFill>
                  <a:schemeClr val="bg1"/>
                </a:solidFill>
                <a:latin typeface="+mj-lt"/>
              </a:rPr>
              <a:t>löneprinciper</a:t>
            </a:r>
            <a:endParaRPr lang="sv-SE" sz="1800">
              <a:solidFill>
                <a:schemeClr val="bg1"/>
              </a:solidFill>
              <a:latin typeface="+mj-lt"/>
            </a:endParaRPr>
          </a:p>
        </p:txBody>
      </p:sp>
      <p:sp>
        <p:nvSpPr>
          <p:cNvPr id="30" name="Title 1">
            <a:extLst>
              <a:ext uri="{FF2B5EF4-FFF2-40B4-BE49-F238E27FC236}">
                <a16:creationId xmlns:a16="http://schemas.microsoft.com/office/drawing/2014/main" id="{C434C91C-2B11-F2BA-B824-BFADA7E1C0DE}"/>
              </a:ext>
            </a:extLst>
          </p:cNvPr>
          <p:cNvSpPr txBox="1">
            <a:spLocks/>
          </p:cNvSpPr>
          <p:nvPr/>
        </p:nvSpPr>
        <p:spPr>
          <a:xfrm>
            <a:off x="687789" y="207029"/>
            <a:ext cx="7483754" cy="99417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a:t>Löneprocessen</a:t>
            </a:r>
          </a:p>
        </p:txBody>
      </p:sp>
      <p:sp>
        <p:nvSpPr>
          <p:cNvPr id="31" name="Rektangel: rundade hörn 8">
            <a:extLst>
              <a:ext uri="{FF2B5EF4-FFF2-40B4-BE49-F238E27FC236}">
                <a16:creationId xmlns:a16="http://schemas.microsoft.com/office/drawing/2014/main" id="{4B59DDD7-45C1-C9DF-9482-AFC297788CEB}"/>
              </a:ext>
            </a:extLst>
          </p:cNvPr>
          <p:cNvSpPr/>
          <p:nvPr/>
        </p:nvSpPr>
        <p:spPr>
          <a:xfrm>
            <a:off x="5864750" y="2474105"/>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sv-SE" sz="1800">
                <a:solidFill>
                  <a:schemeClr val="bg1"/>
                </a:solidFill>
                <a:latin typeface="+mj-lt"/>
              </a:rPr>
              <a:t>Förberedande arbete</a:t>
            </a:r>
          </a:p>
        </p:txBody>
      </p:sp>
      <p:sp>
        <p:nvSpPr>
          <p:cNvPr id="32" name="TextBox 3">
            <a:extLst>
              <a:ext uri="{FF2B5EF4-FFF2-40B4-BE49-F238E27FC236}">
                <a16:creationId xmlns:a16="http://schemas.microsoft.com/office/drawing/2014/main" id="{68173261-4CC8-12D0-54AE-6AC7B00EFBEA}"/>
              </a:ext>
            </a:extLst>
          </p:cNvPr>
          <p:cNvSpPr txBox="1"/>
          <p:nvPr/>
        </p:nvSpPr>
        <p:spPr>
          <a:xfrm>
            <a:off x="6078890" y="2857561"/>
            <a:ext cx="1084553" cy="445066"/>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Planering</a:t>
            </a:r>
          </a:p>
          <a:p>
            <a:pPr marL="72000" indent="-72000" algn="l">
              <a:buFont typeface="Arial" panose="020B0604020202020204" pitchFamily="34" charset="0"/>
              <a:buChar char="•"/>
            </a:pPr>
            <a:r>
              <a:rPr lang="en-US" sz="1100">
                <a:solidFill>
                  <a:schemeClr val="bg1"/>
                </a:solidFill>
                <a:latin typeface="+mj-lt"/>
              </a:rPr>
              <a:t>Utgångspunkter</a:t>
            </a:r>
          </a:p>
          <a:p>
            <a:pPr marL="72000" indent="-72000" algn="l">
              <a:buFont typeface="Arial" panose="020B0604020202020204" pitchFamily="34" charset="0"/>
              <a:buChar char="•"/>
            </a:pPr>
            <a:r>
              <a:rPr lang="en-US" sz="1100">
                <a:solidFill>
                  <a:schemeClr val="bg1"/>
                </a:solidFill>
                <a:latin typeface="+mj-lt"/>
              </a:rPr>
              <a:t>Lönebild</a:t>
            </a:r>
          </a:p>
        </p:txBody>
      </p:sp>
      <p:sp>
        <p:nvSpPr>
          <p:cNvPr id="33" name="TextBox 12">
            <a:extLst>
              <a:ext uri="{FF2B5EF4-FFF2-40B4-BE49-F238E27FC236}">
                <a16:creationId xmlns:a16="http://schemas.microsoft.com/office/drawing/2014/main" id="{67A164C5-3B23-B81F-CF07-6250E899E7AD}"/>
              </a:ext>
            </a:extLst>
          </p:cNvPr>
          <p:cNvSpPr txBox="1"/>
          <p:nvPr/>
        </p:nvSpPr>
        <p:spPr>
          <a:xfrm>
            <a:off x="7227903" y="2857561"/>
            <a:ext cx="849297" cy="565000"/>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Förändring av lönebild</a:t>
            </a:r>
            <a:endParaRPr lang="en-US" sz="1100" err="1">
              <a:solidFill>
                <a:schemeClr val="bg1"/>
              </a:solidFill>
              <a:latin typeface="+mj-lt"/>
            </a:endParaRPr>
          </a:p>
        </p:txBody>
      </p:sp>
      <p:sp>
        <p:nvSpPr>
          <p:cNvPr id="34" name="Arrow: Circular 17">
            <a:extLst>
              <a:ext uri="{FF2B5EF4-FFF2-40B4-BE49-F238E27FC236}">
                <a16:creationId xmlns:a16="http://schemas.microsoft.com/office/drawing/2014/main" id="{42AA00A8-D041-39D7-3B6C-B3D8ABF4D8EF}"/>
              </a:ext>
            </a:extLst>
          </p:cNvPr>
          <p:cNvSpPr/>
          <p:nvPr/>
        </p:nvSpPr>
        <p:spPr>
          <a:xfrm rot="2697118">
            <a:off x="4021168" y="1744924"/>
            <a:ext cx="2901600" cy="2901600"/>
          </a:xfrm>
          <a:prstGeom prst="circularArrow">
            <a:avLst>
              <a:gd name="adj1" fmla="val 6898"/>
              <a:gd name="adj2" fmla="val 465012"/>
              <a:gd name="adj3" fmla="val 550847"/>
              <a:gd name="adj4" fmla="val 205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5" name="Arrow: Circular 19">
            <a:extLst>
              <a:ext uri="{FF2B5EF4-FFF2-40B4-BE49-F238E27FC236}">
                <a16:creationId xmlns:a16="http://schemas.microsoft.com/office/drawing/2014/main" id="{EDBC6884-7396-1BD6-BA15-9F5019E6C88F}"/>
              </a:ext>
            </a:extLst>
          </p:cNvPr>
          <p:cNvSpPr/>
          <p:nvPr/>
        </p:nvSpPr>
        <p:spPr>
          <a:xfrm rot="2697118">
            <a:off x="2233531" y="1744924"/>
            <a:ext cx="2901600" cy="2901600"/>
          </a:xfrm>
          <a:prstGeom prst="circularArrow">
            <a:avLst>
              <a:gd name="adj1" fmla="val 6898"/>
              <a:gd name="adj2" fmla="val 465012"/>
              <a:gd name="adj3" fmla="val 5950847"/>
              <a:gd name="adj4" fmla="val 43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Arrow: Circular 21">
            <a:extLst>
              <a:ext uri="{FF2B5EF4-FFF2-40B4-BE49-F238E27FC236}">
                <a16:creationId xmlns:a16="http://schemas.microsoft.com/office/drawing/2014/main" id="{1A0866EF-C894-F67A-E5BF-71928232DD76}"/>
              </a:ext>
            </a:extLst>
          </p:cNvPr>
          <p:cNvSpPr/>
          <p:nvPr/>
        </p:nvSpPr>
        <p:spPr>
          <a:xfrm rot="2697118">
            <a:off x="2233257" y="1305996"/>
            <a:ext cx="2900277" cy="2900277"/>
          </a:xfrm>
          <a:prstGeom prst="circularArrow">
            <a:avLst>
              <a:gd name="adj1" fmla="val 6898"/>
              <a:gd name="adj2" fmla="val 465012"/>
              <a:gd name="adj3" fmla="val 11350847"/>
              <a:gd name="adj4" fmla="val 97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7" name="Arrow: Circular 23">
            <a:extLst>
              <a:ext uri="{FF2B5EF4-FFF2-40B4-BE49-F238E27FC236}">
                <a16:creationId xmlns:a16="http://schemas.microsoft.com/office/drawing/2014/main" id="{A18E0030-CD8D-3D76-4B4C-7E2A8676364A}"/>
              </a:ext>
            </a:extLst>
          </p:cNvPr>
          <p:cNvSpPr/>
          <p:nvPr/>
        </p:nvSpPr>
        <p:spPr>
          <a:xfrm rot="2697118">
            <a:off x="4021168" y="1306270"/>
            <a:ext cx="2901600" cy="2901600"/>
          </a:xfrm>
          <a:prstGeom prst="circularArrow">
            <a:avLst>
              <a:gd name="adj1" fmla="val 6898"/>
              <a:gd name="adj2" fmla="val 465012"/>
              <a:gd name="adj3" fmla="val 16750847"/>
              <a:gd name="adj4" fmla="val 151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2577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8232D-D45D-46BE-95EF-C915F57B1936}"/>
              </a:ext>
            </a:extLst>
          </p:cNvPr>
          <p:cNvSpPr>
            <a:spLocks noGrp="1"/>
          </p:cNvSpPr>
          <p:nvPr>
            <p:ph type="title"/>
          </p:nvPr>
        </p:nvSpPr>
        <p:spPr/>
        <p:txBody>
          <a:bodyPr/>
          <a:lstStyle/>
          <a:p>
            <a:r>
              <a:rPr lang="sv-SE"/>
              <a:t>Lönerevisionen</a:t>
            </a:r>
          </a:p>
        </p:txBody>
      </p:sp>
      <p:sp>
        <p:nvSpPr>
          <p:cNvPr id="3" name="Platshållare för innehåll 2">
            <a:extLst>
              <a:ext uri="{FF2B5EF4-FFF2-40B4-BE49-F238E27FC236}">
                <a16:creationId xmlns:a16="http://schemas.microsoft.com/office/drawing/2014/main" id="{BEDE5F30-3A4D-4D14-B136-90AC6BD22129}"/>
              </a:ext>
            </a:extLst>
          </p:cNvPr>
          <p:cNvSpPr>
            <a:spLocks noGrp="1"/>
          </p:cNvSpPr>
          <p:nvPr>
            <p:ph idx="1"/>
          </p:nvPr>
        </p:nvSpPr>
        <p:spPr/>
        <p:txBody>
          <a:bodyPr/>
          <a:lstStyle/>
          <a:p>
            <a:pPr marL="0" indent="0">
              <a:buNone/>
            </a:pPr>
            <a:r>
              <a:rPr lang="sv-SE"/>
              <a:t>Lönerevisonsarbetet har sin utgångspunkt dels i förberedelsearbetet dels i de gemensamma löneprinciperna</a:t>
            </a:r>
          </a:p>
          <a:p>
            <a:pPr marL="0" indent="0">
              <a:buNone/>
            </a:pPr>
            <a:endParaRPr lang="sv-SE"/>
          </a:p>
          <a:p>
            <a:pPr>
              <a:buFont typeface="Wingdings" panose="05000000000000000000" pitchFamily="2" charset="2"/>
              <a:buChar char="Ø"/>
            </a:pPr>
            <a:r>
              <a:rPr lang="sv-SE"/>
              <a:t>Nya löner sätts i överensstämmelse med löneprinciperna i 5 §, deras lokala tillämpning och efter det att lokala parter genomfört analysarbetet lönebild och förändring av lönebild.</a:t>
            </a:r>
          </a:p>
          <a:p>
            <a:pPr marL="0" indent="0">
              <a:buNone/>
            </a:pPr>
            <a:endParaRPr lang="sv-SE" sz="1050"/>
          </a:p>
          <a:p>
            <a:pPr marL="0" indent="0">
              <a:buNone/>
            </a:pPr>
            <a:endParaRPr lang="sv-SE"/>
          </a:p>
          <a:p>
            <a:pPr>
              <a:buFont typeface="Wingdings" panose="05000000000000000000" pitchFamily="2" charset="2"/>
              <a:buChar char="Ø"/>
            </a:pPr>
            <a:endParaRPr lang="sv-SE" sz="1050"/>
          </a:p>
          <a:p>
            <a:pPr marL="0" indent="0">
              <a:buNone/>
            </a:pPr>
            <a:endParaRPr lang="sv-SE"/>
          </a:p>
          <a:p>
            <a:endParaRPr lang="sv-SE"/>
          </a:p>
        </p:txBody>
      </p:sp>
      <p:sp>
        <p:nvSpPr>
          <p:cNvPr id="4" name="Platshållare för bildnummer 3">
            <a:extLst>
              <a:ext uri="{FF2B5EF4-FFF2-40B4-BE49-F238E27FC236}">
                <a16:creationId xmlns:a16="http://schemas.microsoft.com/office/drawing/2014/main" id="{C89D472F-D79B-4D7E-9901-FD5371B652A5}"/>
              </a:ext>
            </a:extLst>
          </p:cNvPr>
          <p:cNvSpPr>
            <a:spLocks noGrp="1"/>
          </p:cNvSpPr>
          <p:nvPr>
            <p:ph type="sldNum" sz="quarter" idx="4294967295"/>
          </p:nvPr>
        </p:nvSpPr>
        <p:spPr>
          <a:xfrm>
            <a:off x="8555038" y="6356350"/>
            <a:ext cx="588962" cy="365125"/>
          </a:xfrm>
          <a:prstGeom prst="rect">
            <a:avLst/>
          </a:prstGeom>
        </p:spPr>
        <p:txBody>
          <a:bodyPr vert="horz" lIns="0" tIns="0" rIns="0" bIns="0" rtlCol="0" anchor="t" anchorCtr="0"/>
          <a:lstStyle>
            <a:defPPr>
              <a:defRPr lang="sv-SE"/>
            </a:defPPr>
            <a:lvl1pPr marL="0" algn="r" defTabSz="914377" rtl="0" eaLnBrk="1" latinLnBrk="0" hangingPunct="1">
              <a:defRPr sz="9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F8114D91-4524-0541-9CCE-86E92887A391}" type="slidenum">
              <a:rPr lang="sv-SE" smtClean="0"/>
              <a:pPr/>
              <a:t>36</a:t>
            </a:fld>
            <a:endParaRPr lang="sv-SE"/>
          </a:p>
        </p:txBody>
      </p:sp>
    </p:spTree>
    <p:extLst>
      <p:ext uri="{BB962C8B-B14F-4D97-AF65-F5344CB8AC3E}">
        <p14:creationId xmlns:p14="http://schemas.microsoft.com/office/powerpoint/2010/main" val="230878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36B6-64FD-A63D-8D95-BDCCBD16BED1}"/>
            </a:ext>
          </a:extLst>
        </p:cNvPr>
        <p:cNvGrpSpPr/>
        <p:nvPr/>
      </p:nvGrpSpPr>
      <p:grpSpPr>
        <a:xfrm>
          <a:off x="0" y="0"/>
          <a:ext cx="0" cy="0"/>
          <a:chOff x="0" y="0"/>
          <a:chExt cx="0" cy="0"/>
        </a:xfrm>
      </p:grpSpPr>
      <p:sp>
        <p:nvSpPr>
          <p:cNvPr id="40" name="Platshållare för innehåll 4">
            <a:extLst>
              <a:ext uri="{FF2B5EF4-FFF2-40B4-BE49-F238E27FC236}">
                <a16:creationId xmlns:a16="http://schemas.microsoft.com/office/drawing/2014/main" id="{E36CEB75-12FF-6E4C-ED38-611F38CC1FAA}"/>
              </a:ext>
            </a:extLst>
          </p:cNvPr>
          <p:cNvSpPr txBox="1">
            <a:spLocks/>
          </p:cNvSpPr>
          <p:nvPr/>
        </p:nvSpPr>
        <p:spPr>
          <a:xfrm>
            <a:off x="876953" y="2474105"/>
            <a:ext cx="2412000" cy="1008000"/>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sv-SE">
                <a:solidFill>
                  <a:schemeClr val="bg1"/>
                </a:solidFill>
                <a:latin typeface="+mj-lt"/>
              </a:rPr>
              <a:t>Avstämning / Uppföljning</a:t>
            </a:r>
          </a:p>
        </p:txBody>
      </p:sp>
      <p:sp>
        <p:nvSpPr>
          <p:cNvPr id="41" name="Rektangel: rundade hörn 6">
            <a:extLst>
              <a:ext uri="{FF2B5EF4-FFF2-40B4-BE49-F238E27FC236}">
                <a16:creationId xmlns:a16="http://schemas.microsoft.com/office/drawing/2014/main" id="{C60C4D41-374C-886F-F4C9-72708E8AF657}"/>
              </a:ext>
            </a:extLst>
          </p:cNvPr>
          <p:cNvSpPr/>
          <p:nvPr/>
        </p:nvSpPr>
        <p:spPr>
          <a:xfrm>
            <a:off x="3374054" y="3718226"/>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Lönerevision</a:t>
            </a:r>
          </a:p>
        </p:txBody>
      </p:sp>
      <p:sp>
        <p:nvSpPr>
          <p:cNvPr id="42" name="Rektangel: rundade hörn 7">
            <a:extLst>
              <a:ext uri="{FF2B5EF4-FFF2-40B4-BE49-F238E27FC236}">
                <a16:creationId xmlns:a16="http://schemas.microsoft.com/office/drawing/2014/main" id="{B9920BD6-A8FD-FF2E-962A-5F17D4766CCE}"/>
              </a:ext>
            </a:extLst>
          </p:cNvPr>
          <p:cNvSpPr/>
          <p:nvPr/>
        </p:nvSpPr>
        <p:spPr>
          <a:xfrm>
            <a:off x="3372603" y="1210659"/>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Gemensamma </a:t>
            </a:r>
            <a:r>
              <a:rPr lang="sv-SE" sz="1800" err="1">
                <a:solidFill>
                  <a:schemeClr val="bg1"/>
                </a:solidFill>
                <a:latin typeface="+mj-lt"/>
              </a:rPr>
              <a:t>löneprinciper</a:t>
            </a:r>
            <a:endParaRPr lang="sv-SE" sz="1800">
              <a:solidFill>
                <a:schemeClr val="bg1"/>
              </a:solidFill>
              <a:latin typeface="+mj-lt"/>
            </a:endParaRPr>
          </a:p>
        </p:txBody>
      </p:sp>
      <p:sp>
        <p:nvSpPr>
          <p:cNvPr id="43" name="Title 1">
            <a:extLst>
              <a:ext uri="{FF2B5EF4-FFF2-40B4-BE49-F238E27FC236}">
                <a16:creationId xmlns:a16="http://schemas.microsoft.com/office/drawing/2014/main" id="{B047BF36-B93F-40AD-6EAB-939BF62B9FFB}"/>
              </a:ext>
            </a:extLst>
          </p:cNvPr>
          <p:cNvSpPr txBox="1">
            <a:spLocks/>
          </p:cNvSpPr>
          <p:nvPr/>
        </p:nvSpPr>
        <p:spPr>
          <a:xfrm>
            <a:off x="687789" y="208800"/>
            <a:ext cx="7483754" cy="99417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3000" kern="1200">
                <a:solidFill>
                  <a:schemeClr val="tx1"/>
                </a:solidFill>
                <a:latin typeface="+mj-lt"/>
                <a:ea typeface="+mj-ea"/>
                <a:cs typeface="+mj-cs"/>
              </a:defRPr>
            </a:lvl1pPr>
          </a:lstStyle>
          <a:p>
            <a:r>
              <a:rPr lang="en-US"/>
              <a:t>Löneprocessen</a:t>
            </a:r>
          </a:p>
        </p:txBody>
      </p:sp>
      <p:sp>
        <p:nvSpPr>
          <p:cNvPr id="44" name="Rektangel: rundade hörn 8">
            <a:extLst>
              <a:ext uri="{FF2B5EF4-FFF2-40B4-BE49-F238E27FC236}">
                <a16:creationId xmlns:a16="http://schemas.microsoft.com/office/drawing/2014/main" id="{88759E79-996F-1459-4E6B-C5281D135CFA}"/>
              </a:ext>
            </a:extLst>
          </p:cNvPr>
          <p:cNvSpPr/>
          <p:nvPr/>
        </p:nvSpPr>
        <p:spPr>
          <a:xfrm>
            <a:off x="5864750" y="2474105"/>
            <a:ext cx="2412000" cy="1008000"/>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sv-SE" sz="1800">
                <a:solidFill>
                  <a:schemeClr val="bg1"/>
                </a:solidFill>
                <a:latin typeface="+mj-lt"/>
              </a:rPr>
              <a:t>Förberedande arbete</a:t>
            </a:r>
          </a:p>
        </p:txBody>
      </p:sp>
      <p:sp>
        <p:nvSpPr>
          <p:cNvPr id="45" name="TextBox 3">
            <a:extLst>
              <a:ext uri="{FF2B5EF4-FFF2-40B4-BE49-F238E27FC236}">
                <a16:creationId xmlns:a16="http://schemas.microsoft.com/office/drawing/2014/main" id="{CE02F162-BE8E-0767-8EE5-98F69882D6FA}"/>
              </a:ext>
            </a:extLst>
          </p:cNvPr>
          <p:cNvSpPr txBox="1"/>
          <p:nvPr/>
        </p:nvSpPr>
        <p:spPr>
          <a:xfrm>
            <a:off x="6078890" y="2857561"/>
            <a:ext cx="1084553" cy="445066"/>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Planering</a:t>
            </a:r>
          </a:p>
          <a:p>
            <a:pPr marL="72000" indent="-72000" algn="l">
              <a:buFont typeface="Arial" panose="020B0604020202020204" pitchFamily="34" charset="0"/>
              <a:buChar char="•"/>
            </a:pPr>
            <a:r>
              <a:rPr lang="en-US" sz="1100">
                <a:solidFill>
                  <a:schemeClr val="bg1"/>
                </a:solidFill>
                <a:latin typeface="+mj-lt"/>
              </a:rPr>
              <a:t>Utgångspunkter</a:t>
            </a:r>
          </a:p>
          <a:p>
            <a:pPr marL="72000" indent="-72000" algn="l">
              <a:buFont typeface="Arial" panose="020B0604020202020204" pitchFamily="34" charset="0"/>
              <a:buChar char="•"/>
            </a:pPr>
            <a:r>
              <a:rPr lang="en-US" sz="1100">
                <a:solidFill>
                  <a:schemeClr val="bg1"/>
                </a:solidFill>
                <a:latin typeface="+mj-lt"/>
              </a:rPr>
              <a:t>Lönebild</a:t>
            </a:r>
          </a:p>
        </p:txBody>
      </p:sp>
      <p:sp>
        <p:nvSpPr>
          <p:cNvPr id="46" name="TextBox 12">
            <a:extLst>
              <a:ext uri="{FF2B5EF4-FFF2-40B4-BE49-F238E27FC236}">
                <a16:creationId xmlns:a16="http://schemas.microsoft.com/office/drawing/2014/main" id="{1C3F547D-8AA4-3081-84F6-9DEE4B8EECF3}"/>
              </a:ext>
            </a:extLst>
          </p:cNvPr>
          <p:cNvSpPr txBox="1"/>
          <p:nvPr/>
        </p:nvSpPr>
        <p:spPr>
          <a:xfrm>
            <a:off x="7227903" y="2857561"/>
            <a:ext cx="849297" cy="565000"/>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Förändring av lönebild</a:t>
            </a:r>
            <a:endParaRPr lang="en-US" sz="1100" err="1">
              <a:solidFill>
                <a:schemeClr val="bg1"/>
              </a:solidFill>
              <a:latin typeface="+mj-lt"/>
            </a:endParaRPr>
          </a:p>
        </p:txBody>
      </p:sp>
      <p:sp>
        <p:nvSpPr>
          <p:cNvPr id="47" name="Arrow: Circular 17">
            <a:extLst>
              <a:ext uri="{FF2B5EF4-FFF2-40B4-BE49-F238E27FC236}">
                <a16:creationId xmlns:a16="http://schemas.microsoft.com/office/drawing/2014/main" id="{6C2AD686-CF7A-9D8C-29CC-5137CBB021EA}"/>
              </a:ext>
            </a:extLst>
          </p:cNvPr>
          <p:cNvSpPr/>
          <p:nvPr/>
        </p:nvSpPr>
        <p:spPr>
          <a:xfrm rot="2697118">
            <a:off x="4021168" y="1744924"/>
            <a:ext cx="2901600" cy="2901600"/>
          </a:xfrm>
          <a:prstGeom prst="circularArrow">
            <a:avLst>
              <a:gd name="adj1" fmla="val 6898"/>
              <a:gd name="adj2" fmla="val 465012"/>
              <a:gd name="adj3" fmla="val 550847"/>
              <a:gd name="adj4" fmla="val 205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Arrow: Circular 19">
            <a:extLst>
              <a:ext uri="{FF2B5EF4-FFF2-40B4-BE49-F238E27FC236}">
                <a16:creationId xmlns:a16="http://schemas.microsoft.com/office/drawing/2014/main" id="{0EF00F14-E00A-28B4-DE02-5ED423FACF9C}"/>
              </a:ext>
            </a:extLst>
          </p:cNvPr>
          <p:cNvSpPr/>
          <p:nvPr/>
        </p:nvSpPr>
        <p:spPr>
          <a:xfrm rot="2697118">
            <a:off x="2233531" y="1744924"/>
            <a:ext cx="2901600" cy="2901600"/>
          </a:xfrm>
          <a:prstGeom prst="circularArrow">
            <a:avLst>
              <a:gd name="adj1" fmla="val 6898"/>
              <a:gd name="adj2" fmla="val 465012"/>
              <a:gd name="adj3" fmla="val 5950847"/>
              <a:gd name="adj4" fmla="val 43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9" name="Arrow: Circular 21">
            <a:extLst>
              <a:ext uri="{FF2B5EF4-FFF2-40B4-BE49-F238E27FC236}">
                <a16:creationId xmlns:a16="http://schemas.microsoft.com/office/drawing/2014/main" id="{8F67E4AB-8F1B-88FF-072E-768DBF5B4388}"/>
              </a:ext>
            </a:extLst>
          </p:cNvPr>
          <p:cNvSpPr/>
          <p:nvPr/>
        </p:nvSpPr>
        <p:spPr>
          <a:xfrm rot="2697118">
            <a:off x="2233257" y="1305996"/>
            <a:ext cx="2900277" cy="2900277"/>
          </a:xfrm>
          <a:prstGeom prst="circularArrow">
            <a:avLst>
              <a:gd name="adj1" fmla="val 6898"/>
              <a:gd name="adj2" fmla="val 465012"/>
              <a:gd name="adj3" fmla="val 11350847"/>
              <a:gd name="adj4" fmla="val 97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0" name="Arrow: Circular 23">
            <a:extLst>
              <a:ext uri="{FF2B5EF4-FFF2-40B4-BE49-F238E27FC236}">
                <a16:creationId xmlns:a16="http://schemas.microsoft.com/office/drawing/2014/main" id="{AE9A53CA-8413-797C-9754-08FD39CCA9DE}"/>
              </a:ext>
            </a:extLst>
          </p:cNvPr>
          <p:cNvSpPr/>
          <p:nvPr/>
        </p:nvSpPr>
        <p:spPr>
          <a:xfrm rot="2697118">
            <a:off x="4021168" y="1306270"/>
            <a:ext cx="2901600" cy="2901600"/>
          </a:xfrm>
          <a:prstGeom prst="circularArrow">
            <a:avLst>
              <a:gd name="adj1" fmla="val 6898"/>
              <a:gd name="adj2" fmla="val 465012"/>
              <a:gd name="adj3" fmla="val 16750847"/>
              <a:gd name="adj4" fmla="val 15184141"/>
              <a:gd name="adj5" fmla="val 8047"/>
            </a:avLst>
          </a:prstGeom>
          <a:solidFill>
            <a:schemeClr val="bg1">
              <a:lumMod val="75000"/>
            </a:schemeClr>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0985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7A43-C2A5-B93B-9CE8-A37E75CA89D7}"/>
              </a:ext>
            </a:extLst>
          </p:cNvPr>
          <p:cNvSpPr>
            <a:spLocks noGrp="1"/>
          </p:cNvSpPr>
          <p:nvPr>
            <p:ph type="title"/>
          </p:nvPr>
        </p:nvSpPr>
        <p:spPr>
          <a:xfrm>
            <a:off x="687789" y="208800"/>
            <a:ext cx="7483754" cy="994172"/>
          </a:xfrm>
        </p:spPr>
        <p:txBody>
          <a:bodyPr/>
          <a:lstStyle/>
          <a:p>
            <a:r>
              <a:rPr lang="en-US" err="1"/>
              <a:t>Frågor</a:t>
            </a:r>
            <a:r>
              <a:rPr lang="en-US"/>
              <a:t> </a:t>
            </a:r>
            <a:r>
              <a:rPr lang="en-US" err="1"/>
              <a:t>att</a:t>
            </a:r>
            <a:r>
              <a:rPr lang="en-US"/>
              <a:t> </a:t>
            </a:r>
            <a:r>
              <a:rPr lang="en-US" err="1"/>
              <a:t>ställa</a:t>
            </a:r>
            <a:r>
              <a:rPr lang="en-US"/>
              <a:t> sig</a:t>
            </a:r>
          </a:p>
        </p:txBody>
      </p:sp>
      <p:sp>
        <p:nvSpPr>
          <p:cNvPr id="18" name="Arrow: Circular 17">
            <a:extLst>
              <a:ext uri="{FF2B5EF4-FFF2-40B4-BE49-F238E27FC236}">
                <a16:creationId xmlns:a16="http://schemas.microsoft.com/office/drawing/2014/main" id="{D519DBE1-97A1-10B0-16E7-15F438710E01}"/>
              </a:ext>
            </a:extLst>
          </p:cNvPr>
          <p:cNvSpPr/>
          <p:nvPr/>
        </p:nvSpPr>
        <p:spPr>
          <a:xfrm rot="2697118">
            <a:off x="4021168" y="1744924"/>
            <a:ext cx="2901600" cy="2901600"/>
          </a:xfrm>
          <a:prstGeom prst="circularArrow">
            <a:avLst>
              <a:gd name="adj1" fmla="val 6898"/>
              <a:gd name="adj2" fmla="val 465012"/>
              <a:gd name="adj3" fmla="val 550847"/>
              <a:gd name="adj4" fmla="val 205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Arrow: Circular 19">
            <a:extLst>
              <a:ext uri="{FF2B5EF4-FFF2-40B4-BE49-F238E27FC236}">
                <a16:creationId xmlns:a16="http://schemas.microsoft.com/office/drawing/2014/main" id="{A4BDF8C0-6C7B-A213-A9EC-17D3E8206CE9}"/>
              </a:ext>
            </a:extLst>
          </p:cNvPr>
          <p:cNvSpPr/>
          <p:nvPr/>
        </p:nvSpPr>
        <p:spPr>
          <a:xfrm rot="2697118">
            <a:off x="2233531" y="1744924"/>
            <a:ext cx="2901600" cy="2901600"/>
          </a:xfrm>
          <a:prstGeom prst="circularArrow">
            <a:avLst>
              <a:gd name="adj1" fmla="val 6898"/>
              <a:gd name="adj2" fmla="val 465012"/>
              <a:gd name="adj3" fmla="val 5950847"/>
              <a:gd name="adj4" fmla="val 43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Arrow: Circular 21">
            <a:extLst>
              <a:ext uri="{FF2B5EF4-FFF2-40B4-BE49-F238E27FC236}">
                <a16:creationId xmlns:a16="http://schemas.microsoft.com/office/drawing/2014/main" id="{C971FC46-004E-7BB0-3EDF-C0DA6D3E54C2}"/>
              </a:ext>
            </a:extLst>
          </p:cNvPr>
          <p:cNvSpPr/>
          <p:nvPr/>
        </p:nvSpPr>
        <p:spPr>
          <a:xfrm rot="2697118">
            <a:off x="2233257" y="1305996"/>
            <a:ext cx="2900277" cy="2900277"/>
          </a:xfrm>
          <a:prstGeom prst="circularArrow">
            <a:avLst>
              <a:gd name="adj1" fmla="val 6898"/>
              <a:gd name="adj2" fmla="val 465012"/>
              <a:gd name="adj3" fmla="val 11350847"/>
              <a:gd name="adj4" fmla="val 97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Arrow: Circular 23">
            <a:extLst>
              <a:ext uri="{FF2B5EF4-FFF2-40B4-BE49-F238E27FC236}">
                <a16:creationId xmlns:a16="http://schemas.microsoft.com/office/drawing/2014/main" id="{849301EF-35B0-2F1A-6A86-870056187E91}"/>
              </a:ext>
            </a:extLst>
          </p:cNvPr>
          <p:cNvSpPr/>
          <p:nvPr/>
        </p:nvSpPr>
        <p:spPr>
          <a:xfrm rot="2697118">
            <a:off x="4021168" y="1306270"/>
            <a:ext cx="2901600" cy="2901600"/>
          </a:xfrm>
          <a:prstGeom prst="circularArrow">
            <a:avLst>
              <a:gd name="adj1" fmla="val 6898"/>
              <a:gd name="adj2" fmla="val 465012"/>
              <a:gd name="adj3" fmla="val 16750847"/>
              <a:gd name="adj4" fmla="val 15184141"/>
              <a:gd name="adj5" fmla="val 8047"/>
            </a:avLst>
          </a:prstGeom>
          <a:solidFill>
            <a:schemeClr val="bg2"/>
          </a:solidFill>
          <a:ln>
            <a:noFill/>
          </a:ln>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nvGrpSpPr>
          <p:cNvPr id="10" name="Group 9">
            <a:extLst>
              <a:ext uri="{FF2B5EF4-FFF2-40B4-BE49-F238E27FC236}">
                <a16:creationId xmlns:a16="http://schemas.microsoft.com/office/drawing/2014/main" id="{E7793D67-69FD-8FB0-2716-87B2B2774ACF}"/>
              </a:ext>
            </a:extLst>
          </p:cNvPr>
          <p:cNvGrpSpPr/>
          <p:nvPr/>
        </p:nvGrpSpPr>
        <p:grpSpPr>
          <a:xfrm>
            <a:off x="505478" y="1210659"/>
            <a:ext cx="8142747" cy="3515567"/>
            <a:chOff x="505478" y="1210659"/>
            <a:chExt cx="8142747" cy="3515567"/>
          </a:xfrm>
        </p:grpSpPr>
        <p:sp>
          <p:nvSpPr>
            <p:cNvPr id="5" name="Platshållare för innehåll 4">
              <a:extLst>
                <a:ext uri="{FF2B5EF4-FFF2-40B4-BE49-F238E27FC236}">
                  <a16:creationId xmlns:a16="http://schemas.microsoft.com/office/drawing/2014/main" id="{97B9FC70-6ECD-457B-8E6D-4E589AF68C6A}"/>
                </a:ext>
              </a:extLst>
            </p:cNvPr>
            <p:cNvSpPr txBox="1">
              <a:spLocks/>
            </p:cNvSpPr>
            <p:nvPr/>
          </p:nvSpPr>
          <p:spPr>
            <a:xfrm>
              <a:off x="505478" y="2474105"/>
              <a:ext cx="2412000" cy="1008000"/>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190500" indent="-190500" algn="l" defTabSz="685800" rtl="0" eaLnBrk="1" latinLnBrk="0" hangingPunct="1">
                <a:lnSpc>
                  <a:spcPct val="100000"/>
                </a:lnSpc>
                <a:spcBef>
                  <a:spcPts val="65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sv-SE">
                  <a:solidFill>
                    <a:schemeClr val="bg1"/>
                  </a:solidFill>
                  <a:latin typeface="+mj-lt"/>
                </a:rPr>
                <a:t>Avstämning / Uppföljning</a:t>
              </a:r>
            </a:p>
          </p:txBody>
        </p:sp>
        <p:sp>
          <p:nvSpPr>
            <p:cNvPr id="6" name="Rektangel: rundade hörn 6">
              <a:extLst>
                <a:ext uri="{FF2B5EF4-FFF2-40B4-BE49-F238E27FC236}">
                  <a16:creationId xmlns:a16="http://schemas.microsoft.com/office/drawing/2014/main" id="{4E528E08-1DA8-4A8C-8FCE-484C4D91C9E1}"/>
                </a:ext>
              </a:extLst>
            </p:cNvPr>
            <p:cNvSpPr/>
            <p:nvPr/>
          </p:nvSpPr>
          <p:spPr>
            <a:xfrm>
              <a:off x="3374054" y="3718226"/>
              <a:ext cx="2412000" cy="10080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Lönerevision</a:t>
              </a:r>
            </a:p>
          </p:txBody>
        </p:sp>
        <p:sp>
          <p:nvSpPr>
            <p:cNvPr id="7" name="Rektangel: rundade hörn 7">
              <a:extLst>
                <a:ext uri="{FF2B5EF4-FFF2-40B4-BE49-F238E27FC236}">
                  <a16:creationId xmlns:a16="http://schemas.microsoft.com/office/drawing/2014/main" id="{78FDB610-2EEA-4BF4-BD24-0C61E73A96F9}"/>
                </a:ext>
              </a:extLst>
            </p:cNvPr>
            <p:cNvSpPr/>
            <p:nvPr/>
          </p:nvSpPr>
          <p:spPr>
            <a:xfrm>
              <a:off x="3370851" y="1210659"/>
              <a:ext cx="2412000" cy="1008000"/>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solidFill>
                    <a:schemeClr val="bg1"/>
                  </a:solidFill>
                  <a:latin typeface="+mj-lt"/>
                </a:rPr>
                <a:t>Gemensamma </a:t>
              </a:r>
              <a:r>
                <a:rPr lang="sv-SE" sz="1800" err="1">
                  <a:solidFill>
                    <a:schemeClr val="bg1"/>
                  </a:solidFill>
                  <a:latin typeface="+mj-lt"/>
                </a:rPr>
                <a:t>löneprinciper</a:t>
              </a:r>
              <a:endParaRPr lang="sv-SE" sz="1800">
                <a:solidFill>
                  <a:schemeClr val="bg1"/>
                </a:solidFill>
                <a:latin typeface="+mj-lt"/>
              </a:endParaRPr>
            </a:p>
          </p:txBody>
        </p:sp>
        <p:grpSp>
          <p:nvGrpSpPr>
            <p:cNvPr id="9" name="Group 8">
              <a:extLst>
                <a:ext uri="{FF2B5EF4-FFF2-40B4-BE49-F238E27FC236}">
                  <a16:creationId xmlns:a16="http://schemas.microsoft.com/office/drawing/2014/main" id="{447F7429-3691-D6FD-8FFF-EA43DEDF57AE}"/>
                </a:ext>
              </a:extLst>
            </p:cNvPr>
            <p:cNvGrpSpPr/>
            <p:nvPr/>
          </p:nvGrpSpPr>
          <p:grpSpPr>
            <a:xfrm>
              <a:off x="6236225" y="2474105"/>
              <a:ext cx="2412000" cy="1008000"/>
              <a:chOff x="5864750" y="2474105"/>
              <a:chExt cx="2412000" cy="1008000"/>
            </a:xfrm>
          </p:grpSpPr>
          <p:sp>
            <p:nvSpPr>
              <p:cNvPr id="8" name="Rektangel: rundade hörn 8">
                <a:extLst>
                  <a:ext uri="{FF2B5EF4-FFF2-40B4-BE49-F238E27FC236}">
                    <a16:creationId xmlns:a16="http://schemas.microsoft.com/office/drawing/2014/main" id="{ACBBD255-1EF0-49AB-A2B9-8988B1CD72AE}"/>
                  </a:ext>
                </a:extLst>
              </p:cNvPr>
              <p:cNvSpPr/>
              <p:nvPr/>
            </p:nvSpPr>
            <p:spPr>
              <a:xfrm>
                <a:off x="5864750" y="2474105"/>
                <a:ext cx="2412000" cy="1008000"/>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sv-SE" sz="1800">
                    <a:solidFill>
                      <a:schemeClr val="bg1"/>
                    </a:solidFill>
                    <a:latin typeface="+mj-lt"/>
                  </a:rPr>
                  <a:t>Förberedande arbete</a:t>
                </a:r>
              </a:p>
            </p:txBody>
          </p:sp>
          <p:sp>
            <p:nvSpPr>
              <p:cNvPr id="4" name="TextBox 3">
                <a:extLst>
                  <a:ext uri="{FF2B5EF4-FFF2-40B4-BE49-F238E27FC236}">
                    <a16:creationId xmlns:a16="http://schemas.microsoft.com/office/drawing/2014/main" id="{BF8F0D29-AC8B-FC7D-7AEF-07109131D3C6}"/>
                  </a:ext>
                </a:extLst>
              </p:cNvPr>
              <p:cNvSpPr txBox="1"/>
              <p:nvPr/>
            </p:nvSpPr>
            <p:spPr>
              <a:xfrm>
                <a:off x="6078890" y="2857561"/>
                <a:ext cx="1084553" cy="445066"/>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a:solidFill>
                      <a:schemeClr val="bg1"/>
                    </a:solidFill>
                    <a:latin typeface="+mj-lt"/>
                  </a:rPr>
                  <a:t>Planering</a:t>
                </a:r>
              </a:p>
              <a:p>
                <a:pPr marL="72000" indent="-72000" algn="l">
                  <a:buFont typeface="Arial" panose="020B0604020202020204" pitchFamily="34" charset="0"/>
                  <a:buChar char="•"/>
                </a:pPr>
                <a:r>
                  <a:rPr lang="en-US" sz="1100">
                    <a:solidFill>
                      <a:schemeClr val="bg1"/>
                    </a:solidFill>
                    <a:latin typeface="+mj-lt"/>
                  </a:rPr>
                  <a:t>Utgångspunkter</a:t>
                </a:r>
              </a:p>
              <a:p>
                <a:pPr marL="72000" indent="-72000" algn="l">
                  <a:buFont typeface="Arial" panose="020B0604020202020204" pitchFamily="34" charset="0"/>
                  <a:buChar char="•"/>
                </a:pPr>
                <a:r>
                  <a:rPr lang="en-US" sz="1100">
                    <a:solidFill>
                      <a:schemeClr val="bg1"/>
                    </a:solidFill>
                    <a:latin typeface="+mj-lt"/>
                  </a:rPr>
                  <a:t>Lönebild</a:t>
                </a:r>
              </a:p>
            </p:txBody>
          </p:sp>
          <p:sp>
            <p:nvSpPr>
              <p:cNvPr id="13" name="TextBox 12">
                <a:extLst>
                  <a:ext uri="{FF2B5EF4-FFF2-40B4-BE49-F238E27FC236}">
                    <a16:creationId xmlns:a16="http://schemas.microsoft.com/office/drawing/2014/main" id="{4C7095CA-8101-C457-0CE8-6D2B4DBE7160}"/>
                  </a:ext>
                </a:extLst>
              </p:cNvPr>
              <p:cNvSpPr txBox="1"/>
              <p:nvPr/>
            </p:nvSpPr>
            <p:spPr>
              <a:xfrm>
                <a:off x="7227903" y="2857561"/>
                <a:ext cx="849297" cy="565000"/>
              </a:xfrm>
              <a:prstGeom prst="rect">
                <a:avLst/>
              </a:prstGeom>
              <a:noFill/>
              <a:ln>
                <a:noFill/>
              </a:ln>
            </p:spPr>
            <p:txBody>
              <a:bodyPr wrap="square" lIns="0" tIns="0" rIns="0" bIns="0" numCol="1" rtlCol="0">
                <a:noAutofit/>
              </a:bodyPr>
              <a:lstStyle/>
              <a:p>
                <a:pPr marL="72000" indent="-72000" algn="l">
                  <a:buFont typeface="Arial" panose="020B0604020202020204" pitchFamily="34" charset="0"/>
                  <a:buChar char="•"/>
                </a:pPr>
                <a:r>
                  <a:rPr lang="en-US" sz="1100" err="1">
                    <a:solidFill>
                      <a:schemeClr val="bg1"/>
                    </a:solidFill>
                    <a:latin typeface="+mj-lt"/>
                  </a:rPr>
                  <a:t>Förändring</a:t>
                </a:r>
                <a:r>
                  <a:rPr lang="en-US" sz="1100">
                    <a:solidFill>
                      <a:schemeClr val="bg1"/>
                    </a:solidFill>
                    <a:latin typeface="+mj-lt"/>
                  </a:rPr>
                  <a:t> av </a:t>
                </a:r>
                <a:r>
                  <a:rPr lang="en-US" sz="1100" err="1">
                    <a:solidFill>
                      <a:schemeClr val="bg1"/>
                    </a:solidFill>
                    <a:latin typeface="+mj-lt"/>
                  </a:rPr>
                  <a:t>lönebild</a:t>
                </a:r>
                <a:endParaRPr lang="en-US" sz="1100">
                  <a:solidFill>
                    <a:schemeClr val="bg1"/>
                  </a:solidFill>
                  <a:latin typeface="+mj-lt"/>
                </a:endParaRPr>
              </a:p>
            </p:txBody>
          </p:sp>
        </p:grpSp>
        <p:sp>
          <p:nvSpPr>
            <p:cNvPr id="3" name="textruta 3">
              <a:extLst>
                <a:ext uri="{FF2B5EF4-FFF2-40B4-BE49-F238E27FC236}">
                  <a16:creationId xmlns:a16="http://schemas.microsoft.com/office/drawing/2014/main" id="{5A0AB480-9F61-64D2-1FCE-1FF9B925F314}"/>
                </a:ext>
              </a:extLst>
            </p:cNvPr>
            <p:cNvSpPr txBox="1"/>
            <p:nvPr/>
          </p:nvSpPr>
          <p:spPr>
            <a:xfrm>
              <a:off x="3268657" y="2435581"/>
              <a:ext cx="2950813" cy="1200329"/>
            </a:xfrm>
            <a:prstGeom prst="rect">
              <a:avLst/>
            </a:prstGeom>
            <a:noFill/>
          </p:spPr>
          <p:txBody>
            <a:bodyPr wrap="square">
              <a:spAutoFit/>
            </a:bodyPr>
            <a:lstStyle/>
            <a:p>
              <a:pPr marL="190800" indent="-190800">
                <a:buFont typeface="Arial" panose="020B0604020202020204" pitchFamily="34" charset="0"/>
                <a:buChar char="•"/>
              </a:pPr>
              <a:r>
                <a:rPr lang="sv-SE" sz="1200"/>
                <a:t>Vad fungerade bra?</a:t>
              </a:r>
            </a:p>
            <a:p>
              <a:pPr marL="190800" indent="-190800">
                <a:buFont typeface="Arial" panose="020B0604020202020204" pitchFamily="34" charset="0"/>
                <a:buChar char="•"/>
              </a:pPr>
              <a:r>
                <a:rPr lang="sv-SE" sz="1200"/>
                <a:t>Vad fungerade mindre bra?</a:t>
              </a:r>
            </a:p>
            <a:p>
              <a:pPr marL="190800" indent="-190800">
                <a:buFont typeface="Arial" panose="020B0604020202020204" pitchFamily="34" charset="0"/>
                <a:buChar char="•"/>
              </a:pPr>
              <a:r>
                <a:rPr lang="sv-SE" sz="1200"/>
                <a:t>Vad ska vi hålla i?</a:t>
              </a:r>
            </a:p>
            <a:p>
              <a:pPr marL="190800" indent="-190800">
                <a:buFont typeface="Arial" panose="020B0604020202020204" pitchFamily="34" charset="0"/>
                <a:buChar char="•"/>
              </a:pPr>
              <a:r>
                <a:rPr lang="sv-SE" sz="1200"/>
                <a:t>Vad kan förbättras?</a:t>
              </a:r>
            </a:p>
            <a:p>
              <a:pPr marL="190800" indent="-190800">
                <a:buFont typeface="Arial" panose="020B0604020202020204" pitchFamily="34" charset="0"/>
                <a:buChar char="•"/>
              </a:pPr>
              <a:r>
                <a:rPr lang="sv-SE" sz="1200"/>
                <a:t>Prioriteringar – fick de genomslag?</a:t>
              </a:r>
            </a:p>
            <a:p>
              <a:endParaRPr lang="sv-SE" sz="1200"/>
            </a:p>
          </p:txBody>
        </p:sp>
      </p:grpSp>
    </p:spTree>
    <p:extLst>
      <p:ext uri="{BB962C8B-B14F-4D97-AF65-F5344CB8AC3E}">
        <p14:creationId xmlns:p14="http://schemas.microsoft.com/office/powerpoint/2010/main" val="331718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2D25-50A1-693E-6C7B-E904E37326A7}"/>
              </a:ext>
            </a:extLst>
          </p:cNvPr>
          <p:cNvSpPr>
            <a:spLocks noGrp="1"/>
          </p:cNvSpPr>
          <p:nvPr>
            <p:ph type="title"/>
          </p:nvPr>
        </p:nvSpPr>
        <p:spPr/>
        <p:txBody>
          <a:bodyPr/>
          <a:lstStyle/>
          <a:p>
            <a:r>
              <a:rPr lang="sv-SE"/>
              <a:t>Utveckling av det långsiktiga lönebildningsarbetet</a:t>
            </a:r>
            <a:endParaRPr lang="en-US"/>
          </a:p>
        </p:txBody>
      </p:sp>
      <p:sp>
        <p:nvSpPr>
          <p:cNvPr id="3" name="Content Placeholder 2">
            <a:extLst>
              <a:ext uri="{FF2B5EF4-FFF2-40B4-BE49-F238E27FC236}">
                <a16:creationId xmlns:a16="http://schemas.microsoft.com/office/drawing/2014/main" id="{25F423A6-5130-CA24-0C62-7122E3C166F9}"/>
              </a:ext>
            </a:extLst>
          </p:cNvPr>
          <p:cNvSpPr>
            <a:spLocks noGrp="1"/>
          </p:cNvSpPr>
          <p:nvPr>
            <p:ph idx="1"/>
          </p:nvPr>
        </p:nvSpPr>
        <p:spPr/>
        <p:txBody>
          <a:bodyPr/>
          <a:lstStyle/>
          <a:p>
            <a:pPr marL="0" indent="0">
              <a:spcAft>
                <a:spcPts val="300"/>
              </a:spcAft>
              <a:buNone/>
            </a:pPr>
            <a:r>
              <a:rPr lang="sv-SE"/>
              <a:t>Enligt 6.3 </a:t>
            </a:r>
          </a:p>
          <a:p>
            <a:pPr marL="0" indent="0">
              <a:spcAft>
                <a:spcPts val="300"/>
              </a:spcAft>
              <a:buNone/>
            </a:pPr>
            <a:r>
              <a:rPr lang="sv-SE" i="1"/>
              <a:t>”Parterna ska vid behov gemensamt följa upp det långsiktiga arbetet med den lokala lönebildningen, och ska analysera om och i så fall vilka förändringar av lönebildningsprocessen som behöver göras.”</a:t>
            </a:r>
          </a:p>
        </p:txBody>
      </p:sp>
    </p:spTree>
    <p:extLst>
      <p:ext uri="{BB962C8B-B14F-4D97-AF65-F5344CB8AC3E}">
        <p14:creationId xmlns:p14="http://schemas.microsoft.com/office/powerpoint/2010/main" val="21356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94A96E-E9B2-4475-996A-239226E9257B}"/>
              </a:ext>
            </a:extLst>
          </p:cNvPr>
          <p:cNvSpPr>
            <a:spLocks noGrp="1"/>
          </p:cNvSpPr>
          <p:nvPr>
            <p:ph type="title"/>
          </p:nvPr>
        </p:nvSpPr>
        <p:spPr/>
        <p:txBody>
          <a:bodyPr/>
          <a:lstStyle/>
          <a:p>
            <a:r>
              <a:rPr lang="sv-SE"/>
              <a:t>Vad ska prägla lokala parters arbete?</a:t>
            </a:r>
          </a:p>
        </p:txBody>
      </p:sp>
      <p:sp>
        <p:nvSpPr>
          <p:cNvPr id="3" name="Platshållare för innehåll 2">
            <a:extLst>
              <a:ext uri="{FF2B5EF4-FFF2-40B4-BE49-F238E27FC236}">
                <a16:creationId xmlns:a16="http://schemas.microsoft.com/office/drawing/2014/main" id="{7CC6DA06-CA72-44D1-A70D-F32F1503BFCA}"/>
              </a:ext>
            </a:extLst>
          </p:cNvPr>
          <p:cNvSpPr>
            <a:spLocks noGrp="1"/>
          </p:cNvSpPr>
          <p:nvPr>
            <p:ph idx="1"/>
          </p:nvPr>
        </p:nvSpPr>
        <p:spPr/>
        <p:txBody>
          <a:bodyPr/>
          <a:lstStyle/>
          <a:p>
            <a:pPr marL="0" indent="0">
              <a:buNone/>
            </a:pPr>
            <a:r>
              <a:rPr lang="sv-SE">
                <a:latin typeface="+mj-lt"/>
              </a:rPr>
              <a:t>Ur RALS-T</a:t>
            </a:r>
          </a:p>
          <a:p>
            <a:pPr>
              <a:buFont typeface="Arial" panose="020B0604020202020204" pitchFamily="34" charset="0"/>
              <a:buChar char="•"/>
            </a:pPr>
            <a:endParaRPr lang="sv-SE" b="1">
              <a:latin typeface="+mj-lt"/>
            </a:endParaRPr>
          </a:p>
          <a:p>
            <a:pPr marL="0" indent="0">
              <a:buNone/>
            </a:pPr>
            <a:r>
              <a:rPr lang="sv-SE" i="1">
                <a:latin typeface="+mj-lt"/>
              </a:rPr>
              <a:t>”Arbetet ska ha en övergripande inriktning och syfta till att skapa en förtroendefull dialog mellan parterna, präglad av öppenhet och respekt.”</a:t>
            </a:r>
          </a:p>
          <a:p>
            <a:pPr marL="0" indent="0">
              <a:buNone/>
            </a:pPr>
            <a:endParaRPr lang="sv-SE" b="1" i="1">
              <a:latin typeface="+mj-lt"/>
            </a:endParaRPr>
          </a:p>
        </p:txBody>
      </p:sp>
    </p:spTree>
    <p:extLst>
      <p:ext uri="{BB962C8B-B14F-4D97-AF65-F5344CB8AC3E}">
        <p14:creationId xmlns:p14="http://schemas.microsoft.com/office/powerpoint/2010/main" val="2087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B2F5-9B49-D428-B97B-38C68AA0D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1E5A2-10AF-B61A-D05D-C5D322384BE6}"/>
              </a:ext>
            </a:extLst>
          </p:cNvPr>
          <p:cNvSpPr>
            <a:spLocks noGrp="1"/>
          </p:cNvSpPr>
          <p:nvPr>
            <p:ph type="ctrTitle"/>
          </p:nvPr>
        </p:nvSpPr>
        <p:spPr/>
        <p:txBody>
          <a:bodyPr/>
          <a:lstStyle/>
          <a:p>
            <a:r>
              <a:rPr lang="sv-SE" sz="3200"/>
              <a:t>Det långsiktiga analysarbetet i RALS-T</a:t>
            </a:r>
            <a:endParaRPr lang="en-US" sz="3200"/>
          </a:p>
        </p:txBody>
      </p:sp>
      <p:pic>
        <p:nvPicPr>
          <p:cNvPr id="8" name="Picture 6">
            <a:extLst>
              <a:ext uri="{FF2B5EF4-FFF2-40B4-BE49-F238E27FC236}">
                <a16:creationId xmlns:a16="http://schemas.microsoft.com/office/drawing/2014/main" id="{F33723AC-0AC4-C308-FC7B-EA6A82E274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54417" y="3319639"/>
            <a:ext cx="943547" cy="757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phone&#10;&#10;Description automatically generated">
            <a:extLst>
              <a:ext uri="{FF2B5EF4-FFF2-40B4-BE49-F238E27FC236}">
                <a16:creationId xmlns:a16="http://schemas.microsoft.com/office/drawing/2014/main" id="{8CF681D5-72E2-D23B-BF1C-E4C1F05EABE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2839" b="24004"/>
          <a:stretch/>
        </p:blipFill>
        <p:spPr>
          <a:xfrm>
            <a:off x="302333" y="3102631"/>
            <a:ext cx="3052084" cy="1191096"/>
          </a:xfrm>
          <a:prstGeom prst="rect">
            <a:avLst/>
          </a:prstGeom>
        </p:spPr>
      </p:pic>
    </p:spTree>
    <p:extLst>
      <p:ext uri="{BB962C8B-B14F-4D97-AF65-F5344CB8AC3E}">
        <p14:creationId xmlns:p14="http://schemas.microsoft.com/office/powerpoint/2010/main" val="36588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8B6F-1CF4-6A34-8E14-FEBEA064E20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A8851DA-E8C5-C444-8038-1BC1735BCB8A}"/>
              </a:ext>
            </a:extLst>
          </p:cNvPr>
          <p:cNvSpPr>
            <a:spLocks noGrp="1"/>
          </p:cNvSpPr>
          <p:nvPr>
            <p:ph type="title"/>
          </p:nvPr>
        </p:nvSpPr>
        <p:spPr>
          <a:xfrm>
            <a:off x="687789" y="434508"/>
            <a:ext cx="7494640" cy="994172"/>
          </a:xfrm>
        </p:spPr>
        <p:txBody>
          <a:bodyPr/>
          <a:lstStyle/>
          <a:p>
            <a:r>
              <a:rPr lang="sv-SE" b="1"/>
              <a:t>Kommande aktiviteter</a:t>
            </a:r>
          </a:p>
        </p:txBody>
      </p:sp>
      <p:pic>
        <p:nvPicPr>
          <p:cNvPr id="5" name="Bildobjekt 4">
            <a:extLst>
              <a:ext uri="{FF2B5EF4-FFF2-40B4-BE49-F238E27FC236}">
                <a16:creationId xmlns:a16="http://schemas.microsoft.com/office/drawing/2014/main" id="{13C7FA1B-6C57-4F65-567F-722292222CC9}"/>
              </a:ext>
            </a:extLst>
          </p:cNvPr>
          <p:cNvPicPr>
            <a:picLocks noChangeAspect="1"/>
          </p:cNvPicPr>
          <p:nvPr/>
        </p:nvPicPr>
        <p:blipFill>
          <a:blip r:embed="rId3"/>
          <a:stretch>
            <a:fillRect/>
          </a:stretch>
        </p:blipFill>
        <p:spPr>
          <a:xfrm>
            <a:off x="4664801" y="3247727"/>
            <a:ext cx="1637076" cy="155932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Bildobjekt 9">
            <a:extLst>
              <a:ext uri="{FF2B5EF4-FFF2-40B4-BE49-F238E27FC236}">
                <a16:creationId xmlns:a16="http://schemas.microsoft.com/office/drawing/2014/main" id="{C8115B13-9B87-50A3-7F5B-46D237402047}"/>
              </a:ext>
            </a:extLst>
          </p:cNvPr>
          <p:cNvPicPr>
            <a:picLocks noChangeAspect="1"/>
          </p:cNvPicPr>
          <p:nvPr/>
        </p:nvPicPr>
        <p:blipFill>
          <a:blip r:embed="rId4"/>
          <a:stretch>
            <a:fillRect/>
          </a:stretch>
        </p:blipFill>
        <p:spPr>
          <a:xfrm>
            <a:off x="4648117" y="1428680"/>
            <a:ext cx="1645418" cy="155836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8" name="Bildobjekt 17">
            <a:extLst>
              <a:ext uri="{FF2B5EF4-FFF2-40B4-BE49-F238E27FC236}">
                <a16:creationId xmlns:a16="http://schemas.microsoft.com/office/drawing/2014/main" id="{4D5D1D00-2DC5-D7EA-D31F-269F373A44A5}"/>
              </a:ext>
            </a:extLst>
          </p:cNvPr>
          <p:cNvPicPr>
            <a:picLocks noChangeAspect="1"/>
          </p:cNvPicPr>
          <p:nvPr/>
        </p:nvPicPr>
        <p:blipFill>
          <a:blip r:embed="rId5"/>
          <a:stretch>
            <a:fillRect/>
          </a:stretch>
        </p:blipFill>
        <p:spPr>
          <a:xfrm>
            <a:off x="687789" y="1428680"/>
            <a:ext cx="3600635" cy="3378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90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ED4E-0CA2-E87B-ED1C-3B01E34D990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6317931-757D-BF65-7184-2F7A043A5AAF}"/>
              </a:ext>
            </a:extLst>
          </p:cNvPr>
          <p:cNvSpPr>
            <a:spLocks noGrp="1"/>
          </p:cNvSpPr>
          <p:nvPr>
            <p:ph type="title"/>
          </p:nvPr>
        </p:nvSpPr>
        <p:spPr>
          <a:xfrm>
            <a:off x="631117" y="83167"/>
            <a:ext cx="7494640" cy="994172"/>
          </a:xfrm>
        </p:spPr>
        <p:txBody>
          <a:bodyPr/>
          <a:lstStyle/>
          <a:p>
            <a:r>
              <a:rPr lang="sv-SE" b="1" err="1"/>
              <a:t>Poddar</a:t>
            </a:r>
            <a:endParaRPr lang="sv-SE" b="1"/>
          </a:p>
        </p:txBody>
      </p:sp>
      <p:pic>
        <p:nvPicPr>
          <p:cNvPr id="18" name="Bildobjekt 17">
            <a:extLst>
              <a:ext uri="{FF2B5EF4-FFF2-40B4-BE49-F238E27FC236}">
                <a16:creationId xmlns:a16="http://schemas.microsoft.com/office/drawing/2014/main" id="{76F784F1-3E61-A2BF-A186-26C76F0EAE16}"/>
              </a:ext>
            </a:extLst>
          </p:cNvPr>
          <p:cNvPicPr>
            <a:picLocks noChangeAspect="1"/>
          </p:cNvPicPr>
          <p:nvPr/>
        </p:nvPicPr>
        <p:blipFill>
          <a:blip r:embed="rId3"/>
          <a:srcRect r="1569"/>
          <a:stretch/>
        </p:blipFill>
        <p:spPr>
          <a:xfrm>
            <a:off x="6172144" y="1215460"/>
            <a:ext cx="2279776" cy="226846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0" name="Bildobjekt 19">
            <a:extLst>
              <a:ext uri="{FF2B5EF4-FFF2-40B4-BE49-F238E27FC236}">
                <a16:creationId xmlns:a16="http://schemas.microsoft.com/office/drawing/2014/main" id="{3BABD1FF-073D-564E-F340-90ABE6529AB5}"/>
              </a:ext>
            </a:extLst>
          </p:cNvPr>
          <p:cNvPicPr>
            <a:picLocks noChangeAspect="1"/>
          </p:cNvPicPr>
          <p:nvPr/>
        </p:nvPicPr>
        <p:blipFill>
          <a:blip r:embed="rId4"/>
          <a:stretch>
            <a:fillRect/>
          </a:stretch>
        </p:blipFill>
        <p:spPr>
          <a:xfrm>
            <a:off x="3459037" y="1215460"/>
            <a:ext cx="2189573" cy="2197815"/>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1" name="textruta 20">
            <a:extLst>
              <a:ext uri="{FF2B5EF4-FFF2-40B4-BE49-F238E27FC236}">
                <a16:creationId xmlns:a16="http://schemas.microsoft.com/office/drawing/2014/main" id="{D344DEFE-0344-C14D-0E78-41346F196EB1}"/>
              </a:ext>
            </a:extLst>
          </p:cNvPr>
          <p:cNvSpPr txBox="1"/>
          <p:nvPr/>
        </p:nvSpPr>
        <p:spPr>
          <a:xfrm>
            <a:off x="3459037" y="3731988"/>
            <a:ext cx="2617624" cy="914400"/>
          </a:xfrm>
          <a:prstGeom prst="rect">
            <a:avLst/>
          </a:prstGeom>
          <a:noFill/>
        </p:spPr>
        <p:txBody>
          <a:bodyPr wrap="none" lIns="0" tIns="0" rIns="0" bIns="0" rtlCol="0">
            <a:noAutofit/>
          </a:bodyPr>
          <a:lstStyle/>
          <a:p>
            <a:pPr algn="l">
              <a:spcBef>
                <a:spcPts val="650"/>
              </a:spcBef>
            </a:pPr>
            <a:r>
              <a:rPr lang="sv-SE" sz="1600" dirty="0"/>
              <a:t>#36 Skapa goda </a:t>
            </a:r>
            <a:br>
              <a:rPr lang="sv-SE" sz="1600" dirty="0"/>
            </a:br>
            <a:r>
              <a:rPr lang="sv-SE" sz="1600" dirty="0"/>
              <a:t>förutsättningar för </a:t>
            </a:r>
            <a:br>
              <a:rPr lang="sv-SE" sz="1600" dirty="0"/>
            </a:br>
            <a:r>
              <a:rPr lang="sv-SE" sz="1600" dirty="0"/>
              <a:t>lönekartläggningsarbetet</a:t>
            </a:r>
          </a:p>
        </p:txBody>
      </p:sp>
      <p:sp>
        <p:nvSpPr>
          <p:cNvPr id="22" name="textruta 21">
            <a:extLst>
              <a:ext uri="{FF2B5EF4-FFF2-40B4-BE49-F238E27FC236}">
                <a16:creationId xmlns:a16="http://schemas.microsoft.com/office/drawing/2014/main" id="{D1C0F688-7E10-E2D4-8CED-AFC67E2EF2CC}"/>
              </a:ext>
            </a:extLst>
          </p:cNvPr>
          <p:cNvSpPr txBox="1"/>
          <p:nvPr/>
        </p:nvSpPr>
        <p:spPr>
          <a:xfrm>
            <a:off x="6172144" y="3731988"/>
            <a:ext cx="2617624" cy="914400"/>
          </a:xfrm>
          <a:prstGeom prst="rect">
            <a:avLst/>
          </a:prstGeom>
          <a:noFill/>
        </p:spPr>
        <p:txBody>
          <a:bodyPr wrap="none" lIns="0" tIns="0" rIns="0" bIns="0" rtlCol="0">
            <a:noAutofit/>
          </a:bodyPr>
          <a:lstStyle/>
          <a:p>
            <a:pPr algn="l"/>
            <a:r>
              <a:rPr lang="sv-SE" sz="1600" dirty="0"/>
              <a:t>#38 Den partsgemensamma</a:t>
            </a:r>
          </a:p>
          <a:p>
            <a:pPr algn="l"/>
            <a:r>
              <a:rPr lang="sv-SE" sz="1600" dirty="0"/>
              <a:t> dialogen i lönebildningsarbetet</a:t>
            </a:r>
          </a:p>
        </p:txBody>
      </p:sp>
      <p:pic>
        <p:nvPicPr>
          <p:cNvPr id="24" name="Bildobjekt 23">
            <a:extLst>
              <a:ext uri="{FF2B5EF4-FFF2-40B4-BE49-F238E27FC236}">
                <a16:creationId xmlns:a16="http://schemas.microsoft.com/office/drawing/2014/main" id="{8A2B2EEC-3B32-DD48-9E9A-A736C55478E6}"/>
              </a:ext>
            </a:extLst>
          </p:cNvPr>
          <p:cNvPicPr>
            <a:picLocks noChangeAspect="1"/>
          </p:cNvPicPr>
          <p:nvPr/>
        </p:nvPicPr>
        <p:blipFill>
          <a:blip r:embed="rId5"/>
          <a:stretch>
            <a:fillRect/>
          </a:stretch>
        </p:blipFill>
        <p:spPr>
          <a:xfrm>
            <a:off x="744330" y="1215461"/>
            <a:ext cx="2208818" cy="2197815"/>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7" name="textruta 26">
            <a:extLst>
              <a:ext uri="{FF2B5EF4-FFF2-40B4-BE49-F238E27FC236}">
                <a16:creationId xmlns:a16="http://schemas.microsoft.com/office/drawing/2014/main" id="{0801BBFC-7AAD-5284-336B-F7BF887AACD8}"/>
              </a:ext>
            </a:extLst>
          </p:cNvPr>
          <p:cNvSpPr txBox="1"/>
          <p:nvPr/>
        </p:nvSpPr>
        <p:spPr>
          <a:xfrm>
            <a:off x="798180" y="3731988"/>
            <a:ext cx="2617624" cy="914400"/>
          </a:xfrm>
          <a:prstGeom prst="rect">
            <a:avLst/>
          </a:prstGeom>
          <a:noFill/>
        </p:spPr>
        <p:txBody>
          <a:bodyPr wrap="none" lIns="0" tIns="0" rIns="0" bIns="0" rtlCol="0">
            <a:noAutofit/>
          </a:bodyPr>
          <a:lstStyle/>
          <a:p>
            <a:pPr algn="l">
              <a:spcBef>
                <a:spcPts val="650"/>
              </a:spcBef>
            </a:pPr>
            <a:r>
              <a:rPr lang="sv-SE" sz="1600"/>
              <a:t>#28 Vad har du för </a:t>
            </a:r>
            <a:br>
              <a:rPr lang="sv-SE" sz="1600"/>
            </a:br>
            <a:r>
              <a:rPr lang="sv-SE" sz="1600"/>
              <a:t>BESTA-kod?</a:t>
            </a:r>
          </a:p>
        </p:txBody>
      </p:sp>
      <p:sp>
        <p:nvSpPr>
          <p:cNvPr id="28" name="Ellips 27">
            <a:extLst>
              <a:ext uri="{FF2B5EF4-FFF2-40B4-BE49-F238E27FC236}">
                <a16:creationId xmlns:a16="http://schemas.microsoft.com/office/drawing/2014/main" id="{D03CF5C8-3FC9-990E-901B-3A020F317312}"/>
              </a:ext>
            </a:extLst>
          </p:cNvPr>
          <p:cNvSpPr/>
          <p:nvPr/>
        </p:nvSpPr>
        <p:spPr>
          <a:xfrm>
            <a:off x="7652413" y="348345"/>
            <a:ext cx="1337115" cy="1261107"/>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Kommande!</a:t>
            </a:r>
          </a:p>
        </p:txBody>
      </p:sp>
      <p:sp>
        <p:nvSpPr>
          <p:cNvPr id="2" name="Ellips 1">
            <a:extLst>
              <a:ext uri="{FF2B5EF4-FFF2-40B4-BE49-F238E27FC236}">
                <a16:creationId xmlns:a16="http://schemas.microsoft.com/office/drawing/2014/main" id="{717FB5CA-6CF7-7232-21AA-A7CCC30D3811}"/>
              </a:ext>
            </a:extLst>
          </p:cNvPr>
          <p:cNvSpPr/>
          <p:nvPr/>
        </p:nvSpPr>
        <p:spPr>
          <a:xfrm>
            <a:off x="4763452" y="348344"/>
            <a:ext cx="1337115" cy="1261107"/>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Ny!</a:t>
            </a:r>
          </a:p>
        </p:txBody>
      </p:sp>
    </p:spTree>
    <p:extLst>
      <p:ext uri="{BB962C8B-B14F-4D97-AF65-F5344CB8AC3E}">
        <p14:creationId xmlns:p14="http://schemas.microsoft.com/office/powerpoint/2010/main" val="1323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45C6E"/>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152922-8C6A-7031-A411-5920112797E8}"/>
              </a:ext>
            </a:extLst>
          </p:cNvPr>
          <p:cNvSpPr/>
          <p:nvPr/>
        </p:nvSpPr>
        <p:spPr>
          <a:xfrm>
            <a:off x="772036" y="2443759"/>
            <a:ext cx="3358980" cy="2203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err="1">
              <a:ln>
                <a:noFill/>
              </a:ln>
              <a:solidFill>
                <a:prstClr val="white"/>
              </a:solidFill>
              <a:effectLst/>
              <a:uLnTx/>
              <a:uFillTx/>
              <a:latin typeface="Arial"/>
              <a:ea typeface="+mn-ea"/>
              <a:cs typeface="+mn-cs"/>
            </a:endParaRPr>
          </a:p>
        </p:txBody>
      </p:sp>
      <p:sp>
        <p:nvSpPr>
          <p:cNvPr id="4" name="Rubrik 3">
            <a:extLst>
              <a:ext uri="{FF2B5EF4-FFF2-40B4-BE49-F238E27FC236}">
                <a16:creationId xmlns:a16="http://schemas.microsoft.com/office/drawing/2014/main" id="{CA07D5F2-80C7-FC64-D825-B0837ADAB7B6}"/>
              </a:ext>
            </a:extLst>
          </p:cNvPr>
          <p:cNvSpPr>
            <a:spLocks noGrp="1"/>
          </p:cNvSpPr>
          <p:nvPr>
            <p:ph type="title"/>
          </p:nvPr>
        </p:nvSpPr>
        <p:spPr>
          <a:xfrm>
            <a:off x="687600" y="351148"/>
            <a:ext cx="7487382" cy="994172"/>
          </a:xfrm>
        </p:spPr>
        <p:txBody>
          <a:bodyPr/>
          <a:lstStyle/>
          <a:p>
            <a:r>
              <a:rPr lang="sv-SE"/>
              <a:t>Håll dig uppdaterad!</a:t>
            </a:r>
          </a:p>
        </p:txBody>
      </p:sp>
      <p:sp>
        <p:nvSpPr>
          <p:cNvPr id="5" name="Platshållare för innehåll 4">
            <a:extLst>
              <a:ext uri="{FF2B5EF4-FFF2-40B4-BE49-F238E27FC236}">
                <a16:creationId xmlns:a16="http://schemas.microsoft.com/office/drawing/2014/main" id="{82D922B1-8D24-D58C-F6FD-2FEEF1CC1FA1}"/>
              </a:ext>
            </a:extLst>
          </p:cNvPr>
          <p:cNvSpPr>
            <a:spLocks noGrp="1"/>
          </p:cNvSpPr>
          <p:nvPr>
            <p:ph idx="1"/>
          </p:nvPr>
        </p:nvSpPr>
        <p:spPr>
          <a:xfrm>
            <a:off x="687600" y="1287189"/>
            <a:ext cx="7487382" cy="2884330"/>
          </a:xfrm>
        </p:spPr>
        <p:txBody>
          <a:bodyPr/>
          <a:lstStyle/>
          <a:p>
            <a:r>
              <a:rPr lang="sv-SE" sz="1600" dirty="0">
                <a:latin typeface="+mj-lt"/>
              </a:rPr>
              <a:t>Prenumerera på Aktuellt från Partsrådet</a:t>
            </a:r>
          </a:p>
          <a:p>
            <a:r>
              <a:rPr lang="sv-SE" sz="1600" dirty="0">
                <a:latin typeface="+mj-lt"/>
              </a:rPr>
              <a:t>Följ oss på LinkedIn och Facebook</a:t>
            </a:r>
          </a:p>
          <a:p>
            <a:r>
              <a:rPr lang="sv-SE" sz="1600" dirty="0">
                <a:latin typeface="+mj-lt"/>
              </a:rPr>
              <a:t>Du hittar allt på partsradet.se</a:t>
            </a:r>
          </a:p>
          <a:p>
            <a:endParaRPr lang="sv-SE" dirty="0">
              <a:latin typeface="+mj-lt"/>
            </a:endParaRPr>
          </a:p>
        </p:txBody>
      </p:sp>
      <p:sp>
        <p:nvSpPr>
          <p:cNvPr id="10" name="Flödesschema: Koppling 9">
            <a:extLst>
              <a:ext uri="{FF2B5EF4-FFF2-40B4-BE49-F238E27FC236}">
                <a16:creationId xmlns:a16="http://schemas.microsoft.com/office/drawing/2014/main" id="{733D9470-27D0-0D4A-B88B-F0FD29CD8400}"/>
              </a:ext>
            </a:extLst>
          </p:cNvPr>
          <p:cNvSpPr/>
          <p:nvPr/>
        </p:nvSpPr>
        <p:spPr>
          <a:xfrm>
            <a:off x="5868587" y="1220461"/>
            <a:ext cx="1909874" cy="1836186"/>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Euclid Circular A" panose="020B0504000000000000"/>
              <a:ea typeface="+mn-ea"/>
              <a:cs typeface="+mn-cs"/>
            </a:endParaRPr>
          </a:p>
        </p:txBody>
      </p:sp>
      <p:sp>
        <p:nvSpPr>
          <p:cNvPr id="11" name="textruta 10">
            <a:extLst>
              <a:ext uri="{FF2B5EF4-FFF2-40B4-BE49-F238E27FC236}">
                <a16:creationId xmlns:a16="http://schemas.microsoft.com/office/drawing/2014/main" id="{14CA4EB6-8C10-E034-6071-425706A2CB3C}"/>
              </a:ext>
            </a:extLst>
          </p:cNvPr>
          <p:cNvSpPr txBox="1"/>
          <p:nvPr/>
        </p:nvSpPr>
        <p:spPr>
          <a:xfrm>
            <a:off x="6170029" y="2095383"/>
            <a:ext cx="1416208" cy="780527"/>
          </a:xfrm>
          <a:prstGeom prst="rect">
            <a:avLst/>
          </a:prstGeom>
          <a:noFill/>
        </p:spPr>
        <p:txBody>
          <a:bodyPr wrap="none" lIns="0" tIns="0" rIns="0" bIns="0" rtlCol="0" anchor="t">
            <a:noAutofit/>
          </a:bodyPr>
          <a:lstStyle/>
          <a:p>
            <a:pPr marL="0" marR="0" lvl="0" indent="0" algn="ctr" defTabSz="685800" rtl="0" eaLnBrk="1" fontAlgn="auto" latinLnBrk="0" hangingPunct="1">
              <a:lnSpc>
                <a:spcPct val="100000"/>
              </a:lnSpc>
              <a:spcBef>
                <a:spcPts val="65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Anmäl dig på</a:t>
            </a:r>
          </a:p>
          <a:p>
            <a:pPr marL="0" marR="0" lvl="0" indent="0" algn="ctr" defTabSz="685800" rtl="0" eaLnBrk="1" fontAlgn="auto" latinLnBrk="0" hangingPunct="1">
              <a:lnSpc>
                <a:spcPct val="100000"/>
              </a:lnSpc>
              <a:spcBef>
                <a:spcPts val="650"/>
              </a:spcBef>
              <a:spcAft>
                <a:spcPts val="0"/>
              </a:spcAft>
              <a:buClrTx/>
              <a:buSzTx/>
              <a:buFontTx/>
              <a:buNone/>
              <a:tabLst/>
              <a:defRPr/>
            </a:pPr>
            <a:r>
              <a:rPr kumimoji="0" lang="sv-SE" sz="1600" b="0" i="0" u="none" strike="noStrike" kern="1200" cap="none" spc="0" normalizeH="0" baseline="0" noProof="0">
                <a:ln>
                  <a:noFill/>
                </a:ln>
                <a:solidFill>
                  <a:prstClr val="white"/>
                </a:solidFill>
                <a:effectLst/>
                <a:uLnTx/>
                <a:uFillTx/>
                <a:latin typeface="Arial"/>
                <a:ea typeface="+mn-ea"/>
                <a:cs typeface="+mn-cs"/>
              </a:rPr>
              <a:t>partsradet.se!</a:t>
            </a:r>
            <a:endParaRPr kumimoji="0" lang="sv-SE" sz="1600" b="0" i="0" u="none" strike="noStrike" kern="1200" cap="none" spc="0" normalizeH="0" baseline="0" noProof="0">
              <a:ln>
                <a:noFill/>
              </a:ln>
              <a:solidFill>
                <a:prstClr val="white"/>
              </a:solidFill>
              <a:effectLst/>
              <a:uLnTx/>
              <a:uFillTx/>
              <a:latin typeface="Arial"/>
              <a:ea typeface="+mn-ea"/>
              <a:cs typeface="Arial"/>
            </a:endParaRPr>
          </a:p>
        </p:txBody>
      </p:sp>
      <p:pic>
        <p:nvPicPr>
          <p:cNvPr id="14" name="Bild 13" descr="Tummen upp kontur">
            <a:extLst>
              <a:ext uri="{FF2B5EF4-FFF2-40B4-BE49-F238E27FC236}">
                <a16:creationId xmlns:a16="http://schemas.microsoft.com/office/drawing/2014/main" id="{ADA29F66-7984-DFC1-9739-D8415D0F1E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6936" y="1490499"/>
            <a:ext cx="705737" cy="555618"/>
          </a:xfrm>
          <a:prstGeom prst="rect">
            <a:avLst/>
          </a:prstGeom>
        </p:spPr>
      </p:pic>
      <p:pic>
        <p:nvPicPr>
          <p:cNvPr id="13" name="Bildobjekt 12">
            <a:extLst>
              <a:ext uri="{FF2B5EF4-FFF2-40B4-BE49-F238E27FC236}">
                <a16:creationId xmlns:a16="http://schemas.microsoft.com/office/drawing/2014/main" id="{7981AC71-B6EA-9441-AAD3-5A740758F13D}"/>
              </a:ext>
            </a:extLst>
          </p:cNvPr>
          <p:cNvPicPr>
            <a:picLocks noChangeAspect="1"/>
          </p:cNvPicPr>
          <p:nvPr/>
        </p:nvPicPr>
        <p:blipFill>
          <a:blip r:embed="rId5"/>
          <a:stretch>
            <a:fillRect/>
          </a:stretch>
        </p:blipFill>
        <p:spPr>
          <a:xfrm>
            <a:off x="827262" y="2511484"/>
            <a:ext cx="3248528" cy="2074133"/>
          </a:xfrm>
          <a:prstGeom prst="rect">
            <a:avLst/>
          </a:prstGeom>
        </p:spPr>
      </p:pic>
      <p:pic>
        <p:nvPicPr>
          <p:cNvPr id="6" name="Bild 5" descr="Linjepil: motsols böj med hel fyllning">
            <a:extLst>
              <a:ext uri="{FF2B5EF4-FFF2-40B4-BE49-F238E27FC236}">
                <a16:creationId xmlns:a16="http://schemas.microsoft.com/office/drawing/2014/main" id="{0272D2C6-6901-D91F-9DFC-62A21FFC8D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869433">
            <a:off x="3722004" y="723132"/>
            <a:ext cx="2436525" cy="2489394"/>
          </a:xfrm>
          <a:prstGeom prst="rect">
            <a:avLst/>
          </a:prstGeom>
        </p:spPr>
      </p:pic>
    </p:spTree>
    <p:extLst>
      <p:ext uri="{BB962C8B-B14F-4D97-AF65-F5344CB8AC3E}">
        <p14:creationId xmlns:p14="http://schemas.microsoft.com/office/powerpoint/2010/main" val="94982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45C6E"/>
        </a:solidFill>
        <a:effectLst/>
      </p:bgPr>
    </p:bg>
    <p:spTree>
      <p:nvGrpSpPr>
        <p:cNvPr id="1" name=""/>
        <p:cNvGrpSpPr/>
        <p:nvPr/>
      </p:nvGrpSpPr>
      <p:grpSpPr>
        <a:xfrm>
          <a:off x="0" y="0"/>
          <a:ext cx="0" cy="0"/>
          <a:chOff x="0" y="0"/>
          <a:chExt cx="0" cy="0"/>
        </a:xfrm>
      </p:grpSpPr>
      <p:sp>
        <p:nvSpPr>
          <p:cNvPr id="152" name="WWW.PARTSRADET.SE"/>
          <p:cNvSpPr txBox="1"/>
          <p:nvPr/>
        </p:nvSpPr>
        <p:spPr>
          <a:xfrm>
            <a:off x="2224416" y="2572915"/>
            <a:ext cx="3966663" cy="525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defTabSz="12700">
              <a:lnSpc>
                <a:spcPts val="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0" b="0" spc="-180">
                <a:solidFill>
                  <a:srgbClr val="FFFFFF"/>
                </a:solidFill>
                <a:latin typeface="Euclid Circular A SemiBold"/>
                <a:ea typeface="Euclid Circular A SemiBold"/>
                <a:cs typeface="Euclid Circular A SemiBold"/>
                <a:sym typeface="Euclid Circular A SemiBold"/>
              </a:defRPr>
            </a:lvl1pPr>
          </a:lstStyle>
          <a:p>
            <a:pPr algn="ctr" defTabSz="4763" hangingPunct="0">
              <a:lnSpc>
                <a:spcPts val="3750"/>
              </a:lnSpc>
              <a:tabLst>
                <a:tab pos="133350" algn="l"/>
                <a:tab pos="266700" algn="l"/>
                <a:tab pos="400050" algn="l"/>
                <a:tab pos="533400" algn="l"/>
                <a:tab pos="666750" algn="l"/>
                <a:tab pos="800100" algn="l"/>
                <a:tab pos="933450" algn="l"/>
                <a:tab pos="1066800" algn="l"/>
                <a:tab pos="1200150" algn="l"/>
                <a:tab pos="1333500" algn="l"/>
                <a:tab pos="1466850" algn="l"/>
                <a:tab pos="1600200" algn="l"/>
              </a:tabLst>
            </a:pPr>
            <a:r>
              <a:rPr sz="3375" kern="0" spc="-68"/>
              <a:t>WWW.PARTSRADET.SE</a:t>
            </a:r>
          </a:p>
        </p:txBody>
      </p:sp>
      <p:sp>
        <p:nvSpPr>
          <p:cNvPr id="153" name="För mer information, aktiviteter och seminarier"/>
          <p:cNvSpPr txBox="1"/>
          <p:nvPr/>
        </p:nvSpPr>
        <p:spPr>
          <a:xfrm>
            <a:off x="778557" y="3235738"/>
            <a:ext cx="6580648"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defTabSz="12700">
              <a:lnSpc>
                <a:spcPts val="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0" spc="-119">
                <a:solidFill>
                  <a:srgbClr val="FFFFFF"/>
                </a:solidFill>
                <a:latin typeface="Euclid Circular A SemiBold"/>
                <a:ea typeface="Euclid Circular A SemiBold"/>
                <a:cs typeface="Euclid Circular A SemiBold"/>
                <a:sym typeface="Euclid Circular A SemiBold"/>
              </a:defRPr>
            </a:lvl1pPr>
          </a:lstStyle>
          <a:p>
            <a:pPr algn="ctr" defTabSz="4763" hangingPunct="0">
              <a:lnSpc>
                <a:spcPts val="3750"/>
              </a:lnSpc>
              <a:tabLst>
                <a:tab pos="133350" algn="l"/>
                <a:tab pos="266700" algn="l"/>
                <a:tab pos="400050" algn="l"/>
                <a:tab pos="533400" algn="l"/>
                <a:tab pos="666750" algn="l"/>
                <a:tab pos="800100" algn="l"/>
                <a:tab pos="933450" algn="l"/>
                <a:tab pos="1066800" algn="l"/>
                <a:tab pos="1200150" algn="l"/>
                <a:tab pos="1333500" algn="l"/>
                <a:tab pos="1466850" algn="l"/>
                <a:tab pos="1600200" algn="l"/>
              </a:tabLst>
            </a:pPr>
            <a:r>
              <a:rPr lang="sv-SE" sz="2250" b="1" kern="0" spc="-45"/>
              <a:t>Besök oss för mer information, aktiviteter och inspiration</a:t>
            </a:r>
            <a:endParaRPr lang="sv-SE" sz="2250" kern="0" spc="-45"/>
          </a:p>
        </p:txBody>
      </p:sp>
      <p:pic>
        <p:nvPicPr>
          <p:cNvPr id="154" name="Image" descr="Image"/>
          <p:cNvPicPr>
            <a:picLocks noChangeAspect="1"/>
          </p:cNvPicPr>
          <p:nvPr/>
        </p:nvPicPr>
        <p:blipFill>
          <a:blip r:embed="rId3"/>
          <a:stretch>
            <a:fillRect/>
          </a:stretch>
        </p:blipFill>
        <p:spPr>
          <a:xfrm>
            <a:off x="4177420" y="1401014"/>
            <a:ext cx="789161" cy="782358"/>
          </a:xfrm>
          <a:prstGeom prst="rect">
            <a:avLst/>
          </a:prstGeom>
          <a:ln w="12700">
            <a:miter lim="400000"/>
          </a:ln>
        </p:spPr>
      </p:pic>
    </p:spTree>
    <p:extLst>
      <p:ext uri="{BB962C8B-B14F-4D97-AF65-F5344CB8AC3E}">
        <p14:creationId xmlns:p14="http://schemas.microsoft.com/office/powerpoint/2010/main" val="29433170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69933-7E48-81DC-72C0-C19F290D50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CA95A14-4E9F-50B6-E844-FBAF5AF209C7}"/>
              </a:ext>
            </a:extLst>
          </p:cNvPr>
          <p:cNvSpPr>
            <a:spLocks noGrp="1"/>
          </p:cNvSpPr>
          <p:nvPr>
            <p:ph type="title"/>
          </p:nvPr>
        </p:nvSpPr>
        <p:spPr>
          <a:xfrm>
            <a:off x="4390117" y="668632"/>
            <a:ext cx="3818846" cy="1018545"/>
          </a:xfrm>
        </p:spPr>
        <p:txBody>
          <a:bodyPr/>
          <a:lstStyle/>
          <a:p>
            <a:r>
              <a:rPr lang="sv-SE"/>
              <a:t>Stärkt särart</a:t>
            </a:r>
          </a:p>
        </p:txBody>
      </p:sp>
      <p:pic>
        <p:nvPicPr>
          <p:cNvPr id="5" name="Platshållare för bild 4">
            <a:extLst>
              <a:ext uri="{FF2B5EF4-FFF2-40B4-BE49-F238E27FC236}">
                <a16:creationId xmlns:a16="http://schemas.microsoft.com/office/drawing/2014/main" id="{53CA7C55-3A46-7A50-843A-A5B5C7EE9A54}"/>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t="1" b="1"/>
          <a:stretch/>
        </p:blipFill>
        <p:spPr/>
      </p:pic>
      <p:sp>
        <p:nvSpPr>
          <p:cNvPr id="4" name="Platshållare för innehåll 3">
            <a:extLst>
              <a:ext uri="{FF2B5EF4-FFF2-40B4-BE49-F238E27FC236}">
                <a16:creationId xmlns:a16="http://schemas.microsoft.com/office/drawing/2014/main" id="{F8B53AD0-A0A4-29EA-8D03-D83A203B1907}"/>
              </a:ext>
            </a:extLst>
          </p:cNvPr>
          <p:cNvSpPr>
            <a:spLocks noGrp="1"/>
          </p:cNvSpPr>
          <p:nvPr>
            <p:ph idx="12"/>
          </p:nvPr>
        </p:nvSpPr>
        <p:spPr>
          <a:xfrm>
            <a:off x="4390117" y="1944000"/>
            <a:ext cx="4301037" cy="2886051"/>
          </a:xfrm>
        </p:spPr>
        <p:txBody>
          <a:bodyPr/>
          <a:lstStyle/>
          <a:p>
            <a:pPr marL="0" indent="0">
              <a:spcAft>
                <a:spcPts val="600"/>
              </a:spcAft>
              <a:buNone/>
            </a:pPr>
            <a:r>
              <a:rPr lang="sv-SE" sz="1600"/>
              <a:t>Stärkt den långsiktiga lokala lönebildningen </a:t>
            </a:r>
          </a:p>
          <a:p>
            <a:pPr marL="457200" lvl="1" indent="-190800">
              <a:spcAft>
                <a:spcPts val="1800"/>
              </a:spcAft>
            </a:pPr>
            <a:r>
              <a:rPr lang="sv-SE" sz="1400"/>
              <a:t>Gediget långsiktigt arbete och förenklad årlig revision</a:t>
            </a:r>
          </a:p>
          <a:p>
            <a:pPr marL="0" indent="0">
              <a:spcAft>
                <a:spcPts val="600"/>
              </a:spcAft>
              <a:buNone/>
            </a:pPr>
            <a:r>
              <a:rPr lang="sv-SE" sz="1600"/>
              <a:t>Ökat fokus på dialogen chef - medarbetare</a:t>
            </a:r>
          </a:p>
          <a:p>
            <a:pPr marL="457200" lvl="1" indent="-190800">
              <a:spcAft>
                <a:spcPts val="300"/>
              </a:spcAft>
            </a:pPr>
            <a:r>
              <a:rPr lang="sv-SE" sz="1400"/>
              <a:t>Vissa förtydliganden att lönesättande samtal är huvudväg</a:t>
            </a:r>
          </a:p>
          <a:p>
            <a:pPr marL="457200" lvl="1" indent="-190800">
              <a:spcAft>
                <a:spcPts val="300"/>
              </a:spcAft>
            </a:pPr>
            <a:r>
              <a:rPr lang="sv-SE" sz="1400"/>
              <a:t>En mer framträdande placering av ”alternativ ordning” och namnbyte – </a:t>
            </a:r>
            <a:r>
              <a:rPr lang="sv-SE" sz="1400" i="1"/>
              <a:t>Förstärkt dialog chef och medarbetare</a:t>
            </a:r>
          </a:p>
          <a:p>
            <a:pPr>
              <a:spcAft>
                <a:spcPts val="300"/>
              </a:spcAft>
            </a:pPr>
            <a:endParaRPr lang="sv-SE" sz="1600"/>
          </a:p>
        </p:txBody>
      </p:sp>
    </p:spTree>
    <p:extLst>
      <p:ext uri="{BB962C8B-B14F-4D97-AF65-F5344CB8AC3E}">
        <p14:creationId xmlns:p14="http://schemas.microsoft.com/office/powerpoint/2010/main" val="39559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1BDB-D3FC-770B-7C94-2612A9580C6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39C5950-E293-2392-7F1E-7CDCCC17BF8D}"/>
              </a:ext>
            </a:extLst>
          </p:cNvPr>
          <p:cNvSpPr>
            <a:spLocks noGrp="1"/>
          </p:cNvSpPr>
          <p:nvPr>
            <p:ph type="title"/>
          </p:nvPr>
        </p:nvSpPr>
        <p:spPr>
          <a:xfrm>
            <a:off x="4392000" y="684000"/>
            <a:ext cx="3706971" cy="994172"/>
          </a:xfrm>
        </p:spPr>
        <p:txBody>
          <a:bodyPr/>
          <a:lstStyle/>
          <a:p>
            <a:r>
              <a:rPr lang="sv-SE"/>
              <a:t>Tydligare process</a:t>
            </a:r>
          </a:p>
        </p:txBody>
      </p:sp>
      <p:pic>
        <p:nvPicPr>
          <p:cNvPr id="5" name="Platshållare för bild 4">
            <a:extLst>
              <a:ext uri="{FF2B5EF4-FFF2-40B4-BE49-F238E27FC236}">
                <a16:creationId xmlns:a16="http://schemas.microsoft.com/office/drawing/2014/main" id="{467FB4BE-5730-EB20-2C05-1738932ED23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 r="16"/>
          <a:stretch/>
        </p:blipFill>
        <p:spPr/>
      </p:pic>
      <p:sp>
        <p:nvSpPr>
          <p:cNvPr id="4" name="Platshållare för innehåll 3">
            <a:extLst>
              <a:ext uri="{FF2B5EF4-FFF2-40B4-BE49-F238E27FC236}">
                <a16:creationId xmlns:a16="http://schemas.microsoft.com/office/drawing/2014/main" id="{FF3CD92F-4737-C48B-7FA4-09CE91E565BF}"/>
              </a:ext>
            </a:extLst>
          </p:cNvPr>
          <p:cNvSpPr>
            <a:spLocks noGrp="1"/>
          </p:cNvSpPr>
          <p:nvPr>
            <p:ph idx="12"/>
          </p:nvPr>
        </p:nvSpPr>
        <p:spPr>
          <a:xfrm>
            <a:off x="4392000" y="1944000"/>
            <a:ext cx="4090149" cy="2886051"/>
          </a:xfrm>
        </p:spPr>
        <p:txBody>
          <a:bodyPr vert="horz" lIns="0" tIns="0" rIns="0" bIns="0" rtlCol="0">
            <a:noAutofit/>
          </a:bodyPr>
          <a:lstStyle/>
          <a:p>
            <a:pPr marL="0" indent="0">
              <a:spcAft>
                <a:spcPts val="600"/>
              </a:spcAft>
              <a:buNone/>
            </a:pPr>
            <a:r>
              <a:rPr lang="sv-SE" sz="1600"/>
              <a:t>Tydliggöra de olika processtegen genom att samla texten ”linjärt” och processinriktat</a:t>
            </a:r>
          </a:p>
          <a:p>
            <a:pPr marL="457200" lvl="1" indent="-190800">
              <a:spcAft>
                <a:spcPts val="300"/>
              </a:spcAft>
            </a:pPr>
            <a:r>
              <a:rPr lang="sv-SE" sz="1400"/>
              <a:t>Ny avtalsstruktur</a:t>
            </a:r>
          </a:p>
          <a:p>
            <a:pPr marL="457200" lvl="1" indent="-190800">
              <a:spcAft>
                <a:spcPts val="1800"/>
              </a:spcAft>
            </a:pPr>
            <a:r>
              <a:rPr lang="sv-SE" sz="1400"/>
              <a:t>Samlat vägvalsfrågor och centralt processtöd i egna paragrafer</a:t>
            </a:r>
          </a:p>
          <a:p>
            <a:pPr marL="0" indent="0">
              <a:spcAft>
                <a:spcPts val="600"/>
              </a:spcAft>
              <a:buNone/>
            </a:pPr>
            <a:r>
              <a:rPr lang="sv-SE" sz="1600"/>
              <a:t>Öka läsbarheten genom att uttrycka saker i klartext samt vissa förtydliganden:</a:t>
            </a:r>
          </a:p>
          <a:p>
            <a:pPr marL="457200" lvl="1" indent="-190800">
              <a:spcAft>
                <a:spcPts val="300"/>
              </a:spcAft>
            </a:pPr>
            <a:r>
              <a:rPr lang="sv-SE" sz="1400"/>
              <a:t>Vad man måste teckna lokalt kollektivavtal om</a:t>
            </a:r>
          </a:p>
          <a:p>
            <a:pPr marL="457200" lvl="1" indent="-190800">
              <a:spcAft>
                <a:spcPts val="300"/>
              </a:spcAft>
            </a:pPr>
            <a:r>
              <a:rPr lang="sv-SE" sz="1400"/>
              <a:t>Hantering av förtroendevalda på heltid</a:t>
            </a:r>
          </a:p>
          <a:p>
            <a:pPr>
              <a:spcAft>
                <a:spcPts val="300"/>
              </a:spcAft>
            </a:pPr>
            <a:endParaRPr lang="sv-SE" sz="1600"/>
          </a:p>
        </p:txBody>
      </p:sp>
    </p:spTree>
    <p:extLst>
      <p:ext uri="{BB962C8B-B14F-4D97-AF65-F5344CB8AC3E}">
        <p14:creationId xmlns:p14="http://schemas.microsoft.com/office/powerpoint/2010/main" val="287396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242E4-8BEA-1EF3-22F8-154A35479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3EDAB-32AD-73C1-DE97-50E73124BD36}"/>
              </a:ext>
            </a:extLst>
          </p:cNvPr>
          <p:cNvSpPr>
            <a:spLocks noGrp="1"/>
          </p:cNvSpPr>
          <p:nvPr>
            <p:ph type="ctrTitle"/>
          </p:nvPr>
        </p:nvSpPr>
        <p:spPr/>
        <p:txBody>
          <a:bodyPr/>
          <a:lstStyle/>
          <a:p>
            <a:r>
              <a:rPr lang="sv-SE" sz="3200"/>
              <a:t>Det långsiktiga analysarbetet i RALS-T</a:t>
            </a:r>
            <a:endParaRPr lang="en-US" sz="3200"/>
          </a:p>
        </p:txBody>
      </p:sp>
      <p:pic>
        <p:nvPicPr>
          <p:cNvPr id="8" name="Picture 6">
            <a:extLst>
              <a:ext uri="{FF2B5EF4-FFF2-40B4-BE49-F238E27FC236}">
                <a16:creationId xmlns:a16="http://schemas.microsoft.com/office/drawing/2014/main" id="{A1E30AE9-020D-FF1C-B8C2-1DC8F3CFC0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54417" y="3319639"/>
            <a:ext cx="943547" cy="7570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phone&#10;&#10;Description automatically generated">
            <a:extLst>
              <a:ext uri="{FF2B5EF4-FFF2-40B4-BE49-F238E27FC236}">
                <a16:creationId xmlns:a16="http://schemas.microsoft.com/office/drawing/2014/main" id="{027763DD-E842-F007-6016-5CA96AC9B3B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2839" b="24004"/>
          <a:stretch/>
        </p:blipFill>
        <p:spPr>
          <a:xfrm>
            <a:off x="302333" y="3102631"/>
            <a:ext cx="3052084" cy="1191096"/>
          </a:xfrm>
          <a:prstGeom prst="rect">
            <a:avLst/>
          </a:prstGeom>
        </p:spPr>
      </p:pic>
    </p:spTree>
    <p:extLst>
      <p:ext uri="{BB962C8B-B14F-4D97-AF65-F5344CB8AC3E}">
        <p14:creationId xmlns:p14="http://schemas.microsoft.com/office/powerpoint/2010/main" val="3902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E4B7D-C2CF-07C4-36AC-2A647D72D2C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F4F2FD3-A595-BC23-C951-8D6F259BADF4}"/>
              </a:ext>
            </a:extLst>
          </p:cNvPr>
          <p:cNvSpPr>
            <a:spLocks noGrp="1"/>
          </p:cNvSpPr>
          <p:nvPr>
            <p:ph type="ctrTitle"/>
          </p:nvPr>
        </p:nvSpPr>
        <p:spPr/>
        <p:txBody>
          <a:bodyPr/>
          <a:lstStyle/>
          <a:p>
            <a:r>
              <a:rPr lang="sv-SE" dirty="0"/>
              <a:t>Löneprocessen </a:t>
            </a:r>
          </a:p>
        </p:txBody>
      </p:sp>
    </p:spTree>
    <p:extLst>
      <p:ext uri="{BB962C8B-B14F-4D97-AF65-F5344CB8AC3E}">
        <p14:creationId xmlns:p14="http://schemas.microsoft.com/office/powerpoint/2010/main" val="1262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EF4A-BE03-DE4A-DB0E-F10485BA25CF}"/>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E125EF32-31CD-CA69-6D5A-FCF93E21A6AF}"/>
              </a:ext>
            </a:extLst>
          </p:cNvPr>
          <p:cNvSpPr>
            <a:spLocks noGrp="1"/>
          </p:cNvSpPr>
          <p:nvPr>
            <p:ph type="title"/>
          </p:nvPr>
        </p:nvSpPr>
        <p:spPr>
          <a:xfrm>
            <a:off x="687600" y="413951"/>
            <a:ext cx="7483754" cy="994172"/>
          </a:xfrm>
        </p:spPr>
        <p:txBody>
          <a:bodyPr/>
          <a:lstStyle/>
          <a:p>
            <a:r>
              <a:rPr lang="sv-SE"/>
              <a:t>En ny </a:t>
            </a:r>
            <a:r>
              <a:rPr lang="sv-SE" sz="2800"/>
              <a:t>avtalsstruktur</a:t>
            </a:r>
            <a:endParaRPr lang="sv-SE"/>
          </a:p>
        </p:txBody>
      </p:sp>
      <p:sp>
        <p:nvSpPr>
          <p:cNvPr id="7" name="Platshållare för innehåll 6">
            <a:extLst>
              <a:ext uri="{FF2B5EF4-FFF2-40B4-BE49-F238E27FC236}">
                <a16:creationId xmlns:a16="http://schemas.microsoft.com/office/drawing/2014/main" id="{63D22756-4B14-EB2C-45A7-7DDB217EB53F}"/>
              </a:ext>
            </a:extLst>
          </p:cNvPr>
          <p:cNvSpPr>
            <a:spLocks noGrp="1"/>
          </p:cNvSpPr>
          <p:nvPr>
            <p:ph idx="13"/>
          </p:nvPr>
        </p:nvSpPr>
        <p:spPr>
          <a:xfrm>
            <a:off x="687600" y="1479366"/>
            <a:ext cx="3487292" cy="2884330"/>
          </a:xfrm>
        </p:spPr>
        <p:txBody>
          <a:bodyPr/>
          <a:lstStyle/>
          <a:p>
            <a:pPr marL="0" indent="0">
              <a:spcAft>
                <a:spcPts val="600"/>
              </a:spcAft>
              <a:buNone/>
            </a:pPr>
            <a:r>
              <a:rPr lang="sv-SE" sz="1100" b="1"/>
              <a:t>1 § </a:t>
            </a:r>
            <a:r>
              <a:rPr lang="sv-SE" sz="1100" i="1"/>
              <a:t>Inledande text</a:t>
            </a:r>
            <a:r>
              <a:rPr lang="sv-SE" sz="1100"/>
              <a:t>	</a:t>
            </a:r>
          </a:p>
          <a:p>
            <a:pPr marL="0" indent="0">
              <a:spcBef>
                <a:spcPts val="0"/>
              </a:spcBef>
              <a:spcAft>
                <a:spcPts val="600"/>
              </a:spcAft>
              <a:buNone/>
            </a:pPr>
            <a:r>
              <a:rPr lang="sv-SE" sz="1100" b="1"/>
              <a:t>2 § Ramavtalets tillämpningsområde, omfattning och definitioner</a:t>
            </a:r>
          </a:p>
          <a:p>
            <a:pPr marL="0" indent="0">
              <a:spcBef>
                <a:spcPts val="0"/>
              </a:spcBef>
              <a:spcAft>
                <a:spcPts val="600"/>
              </a:spcAft>
              <a:buNone/>
            </a:pPr>
            <a:r>
              <a:rPr lang="sv-SE" sz="1100" b="1"/>
              <a:t>3 § Fredsplikt	</a:t>
            </a:r>
          </a:p>
          <a:p>
            <a:pPr marL="0" indent="0">
              <a:spcBef>
                <a:spcPts val="0"/>
              </a:spcBef>
              <a:spcAft>
                <a:spcPts val="600"/>
              </a:spcAft>
              <a:buNone/>
            </a:pPr>
            <a:r>
              <a:rPr lang="sv-SE" sz="1100" b="1"/>
              <a:t>4 § Avtalets syfte och utgångspunkter</a:t>
            </a:r>
          </a:p>
          <a:p>
            <a:pPr marL="0" indent="0">
              <a:spcBef>
                <a:spcPts val="0"/>
              </a:spcBef>
              <a:spcAft>
                <a:spcPts val="600"/>
              </a:spcAft>
              <a:buNone/>
            </a:pPr>
            <a:r>
              <a:rPr lang="sv-SE" sz="1100" b="1"/>
              <a:t>5 § Gemensamma </a:t>
            </a:r>
            <a:r>
              <a:rPr lang="sv-SE" sz="1100" b="1" err="1"/>
              <a:t>löneprinciper</a:t>
            </a:r>
            <a:endParaRPr lang="sv-SE" sz="1100" b="1"/>
          </a:p>
          <a:p>
            <a:pPr marL="0" indent="0">
              <a:spcBef>
                <a:spcPts val="0"/>
              </a:spcBef>
              <a:buNone/>
            </a:pPr>
            <a:r>
              <a:rPr lang="sv-SE" sz="1200" b="1"/>
              <a:t>6 § Långsiktig lönebildning</a:t>
            </a:r>
          </a:p>
          <a:p>
            <a:pPr marL="457200" indent="0">
              <a:spcBef>
                <a:spcPts val="0"/>
              </a:spcBef>
              <a:buNone/>
            </a:pPr>
            <a:r>
              <a:rPr lang="sv-SE" sz="1050"/>
              <a:t>6.1 Verksamhetens behov och lönebild	</a:t>
            </a:r>
          </a:p>
          <a:p>
            <a:pPr marL="457200" indent="0">
              <a:spcBef>
                <a:spcPts val="0"/>
              </a:spcBef>
              <a:buNone/>
            </a:pPr>
            <a:r>
              <a:rPr lang="sv-SE" sz="1050"/>
              <a:t>6.2 Lönekriterier	</a:t>
            </a:r>
          </a:p>
          <a:p>
            <a:pPr marL="457200" indent="0">
              <a:spcBef>
                <a:spcPts val="0"/>
              </a:spcBef>
              <a:buNone/>
            </a:pPr>
            <a:r>
              <a:rPr lang="sv-SE" sz="1050"/>
              <a:t>6.3 Utveckling av det långsiktiga lönebildningsarbetet</a:t>
            </a:r>
          </a:p>
        </p:txBody>
      </p:sp>
      <p:sp>
        <p:nvSpPr>
          <p:cNvPr id="8" name="Platshållare för innehåll 7">
            <a:extLst>
              <a:ext uri="{FF2B5EF4-FFF2-40B4-BE49-F238E27FC236}">
                <a16:creationId xmlns:a16="http://schemas.microsoft.com/office/drawing/2014/main" id="{0862E99F-B0BB-0201-3E58-29790B54DBF1}"/>
              </a:ext>
            </a:extLst>
          </p:cNvPr>
          <p:cNvSpPr>
            <a:spLocks noGrp="1"/>
          </p:cNvSpPr>
          <p:nvPr>
            <p:ph idx="14"/>
          </p:nvPr>
        </p:nvSpPr>
        <p:spPr>
          <a:xfrm>
            <a:off x="4600172" y="1466093"/>
            <a:ext cx="3487292" cy="2884330"/>
          </a:xfrm>
        </p:spPr>
        <p:txBody>
          <a:bodyPr/>
          <a:lstStyle/>
          <a:p>
            <a:pPr marL="0" indent="0">
              <a:spcBef>
                <a:spcPts val="0"/>
              </a:spcBef>
              <a:buNone/>
            </a:pPr>
            <a:r>
              <a:rPr lang="sv-SE" sz="1100" b="1"/>
              <a:t>7 § Vägval för den återkommande lönerevisionsprocessen	</a:t>
            </a:r>
          </a:p>
          <a:p>
            <a:pPr marL="457200" indent="0">
              <a:spcBef>
                <a:spcPts val="0"/>
              </a:spcBef>
              <a:buNone/>
            </a:pPr>
            <a:r>
              <a:rPr lang="sv-SE" sz="1000"/>
              <a:t>7.1 Tidpunkt för revision	</a:t>
            </a:r>
          </a:p>
          <a:p>
            <a:pPr marL="457200" indent="0">
              <a:spcBef>
                <a:spcPts val="0"/>
              </a:spcBef>
              <a:buNone/>
            </a:pPr>
            <a:r>
              <a:rPr lang="sv-SE" sz="1000"/>
              <a:t>7.2 Tidplan	</a:t>
            </a:r>
          </a:p>
          <a:p>
            <a:pPr marL="457200" indent="0">
              <a:spcBef>
                <a:spcPts val="0"/>
              </a:spcBef>
              <a:buNone/>
            </a:pPr>
            <a:r>
              <a:rPr lang="sv-SE" sz="1000"/>
              <a:t>7.3 Hantering av vissa arbetstagare</a:t>
            </a:r>
          </a:p>
          <a:p>
            <a:pPr marL="457200" indent="0">
              <a:spcBef>
                <a:spcPts val="0"/>
              </a:spcBef>
              <a:buNone/>
            </a:pPr>
            <a:r>
              <a:rPr lang="sv-SE" sz="1000"/>
              <a:t>7.4 Lönesättande samtal som huvudväg	</a:t>
            </a:r>
          </a:p>
          <a:p>
            <a:pPr marL="457200" indent="0">
              <a:spcBef>
                <a:spcPts val="0"/>
              </a:spcBef>
              <a:spcAft>
                <a:spcPts val="600"/>
              </a:spcAft>
              <a:buNone/>
            </a:pPr>
            <a:r>
              <a:rPr lang="sv-SE" sz="1000"/>
              <a:t>7.5 Hantering vid eventuell oenighet</a:t>
            </a:r>
          </a:p>
          <a:p>
            <a:pPr marL="0" indent="0">
              <a:spcBef>
                <a:spcPts val="0"/>
              </a:spcBef>
              <a:buNone/>
            </a:pPr>
            <a:r>
              <a:rPr lang="sv-SE" sz="1100" b="1"/>
              <a:t>8 § Lönerevision	</a:t>
            </a:r>
          </a:p>
          <a:p>
            <a:pPr marL="457200" indent="0">
              <a:spcBef>
                <a:spcPts val="0"/>
              </a:spcBef>
              <a:buNone/>
            </a:pPr>
            <a:r>
              <a:rPr lang="sv-SE" sz="1000"/>
              <a:t>8.1 Förberedelse	</a:t>
            </a:r>
          </a:p>
          <a:p>
            <a:pPr marL="457200" indent="0">
              <a:spcBef>
                <a:spcPts val="0"/>
              </a:spcBef>
              <a:buNone/>
            </a:pPr>
            <a:r>
              <a:rPr lang="sv-SE" sz="1000"/>
              <a:t>8.2 Genomförande </a:t>
            </a:r>
          </a:p>
          <a:p>
            <a:pPr marL="457200" indent="0">
              <a:spcBef>
                <a:spcPts val="0"/>
              </a:spcBef>
              <a:spcAft>
                <a:spcPts val="600"/>
              </a:spcAft>
              <a:buNone/>
            </a:pPr>
            <a:r>
              <a:rPr lang="sv-SE" sz="1000"/>
              <a:t>8.3 Avstämning</a:t>
            </a:r>
            <a:r>
              <a:rPr lang="sv-SE" sz="1050"/>
              <a:t>	</a:t>
            </a:r>
          </a:p>
          <a:p>
            <a:pPr marL="0" indent="0">
              <a:spcBef>
                <a:spcPts val="0"/>
              </a:spcBef>
              <a:spcAft>
                <a:spcPts val="600"/>
              </a:spcAft>
              <a:buNone/>
            </a:pPr>
            <a:r>
              <a:rPr lang="sv-SE" sz="1100" b="1"/>
              <a:t>9 § Centralt processtöd	</a:t>
            </a:r>
          </a:p>
          <a:p>
            <a:pPr marL="0" indent="0">
              <a:spcBef>
                <a:spcPts val="0"/>
              </a:spcBef>
              <a:spcAft>
                <a:spcPts val="600"/>
              </a:spcAft>
              <a:buNone/>
            </a:pPr>
            <a:r>
              <a:rPr lang="sv-SE" sz="1100" b="1"/>
              <a:t>10 § Lönenämnd	</a:t>
            </a:r>
          </a:p>
          <a:p>
            <a:pPr marL="0" indent="0">
              <a:spcBef>
                <a:spcPts val="0"/>
              </a:spcBef>
              <a:spcAft>
                <a:spcPts val="600"/>
              </a:spcAft>
              <a:buNone/>
            </a:pPr>
            <a:r>
              <a:rPr lang="sv-SE" sz="1100" b="1"/>
              <a:t>11 § Överenskommelse om lön vid andra tillfällen än lönerevision</a:t>
            </a:r>
          </a:p>
          <a:p>
            <a:pPr marL="0" indent="0">
              <a:spcBef>
                <a:spcPts val="0"/>
              </a:spcBef>
              <a:spcAft>
                <a:spcPts val="600"/>
              </a:spcAft>
              <a:buNone/>
            </a:pPr>
            <a:r>
              <a:rPr lang="sv-SE" sz="1100" b="1"/>
              <a:t>12 §  Giltighetstid</a:t>
            </a:r>
            <a:endParaRPr lang="sv-SE" sz="1100"/>
          </a:p>
        </p:txBody>
      </p:sp>
    </p:spTree>
    <p:extLst>
      <p:ext uri="{BB962C8B-B14F-4D97-AF65-F5344CB8AC3E}">
        <p14:creationId xmlns:p14="http://schemas.microsoft.com/office/powerpoint/2010/main" val="270229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wQAMwwAAAAAAAAAAAAAIAD///////////////8AAAD///////////////8DAAAAAgD///////8DAAAAAgD///////////////////////////////////////////////////////////////////////////////////////////////////////////////////////////////////////////////////////////////////////////////////////////////////////////////////////////////////////////////////////////////////////////////////////////////////////////////////////////////////////////////////////////////////////////////////////////////////////////////////////////////////////////////////////////////////////////////////////////////8BACAA////////////////AAAO////////AwAAAAMA////////////////////////////////////////////////////////////////////////////////////////////////////////////////////////////////////////////////////////////////////////////////////////////////////////////////////////////////////////////////////////////////////////////////////////////////////////////////////////////////////////////////////////////////////////////////////////////////////////////////////////////////////////////////////////////////////////////////////////////////////////////////////////AgACAP///////wQAAAACABAAC0/cVUHt0ohNuAHtuY9GwZgFAAAAAAADAAAAAAADAAAAAwADAAAAAAADAAAAAwADAAIA////////BAAAAAMAEAAL12jC+OHdz0mCwkUod6DDjQUAAAABAAMAAAACAAMAAAABAAMAAAAC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E/cVUHt0ohNuAHtuY9GwZgDRGF0YQAbAAAABExpbmtlZFNoYXBlRGF0YQAFAAAAAAACTmFtZQAZAAAATGlua2VkU2hhcGVzRGF0YVByb3BlcnR5ABBWZXJzaW9uAAAAAAAJTGFzdFdyaXRlALtFj6CPAQAAAAEA/////8YAxgAAAAVfaWQAEAAAAATXaML44d3PSYLCRSh3oMONA0RhdGEAUwAAAAhQcmVzZW50YXRpb25TY2FubmVkRm9yTGlua2VkU2hhcGVzAAECTnVtYmVyRm9ybWF0U2VwYXJhdG9yTW9kZQAKAAAAQXV0b21hdGljAAACTmFtZQAkAAAATGlua2VkU2hhcGVQcmVzZW50YXRpb25TZXR0aW5nc0RhdGEAEFZlcnNpb24AAAAAAAlMYXN0V3JpdGUA4EaPoI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19824957809453"/>
</p:tagLst>
</file>

<file path=ppt/theme/theme1.xml><?xml version="1.0" encoding="utf-8"?>
<a:theme xmlns:a="http://schemas.openxmlformats.org/drawingml/2006/main" name="Partsrådet">
  <a:themeElements>
    <a:clrScheme name="Partsrådet">
      <a:dk1>
        <a:sysClr val="windowText" lastClr="000000"/>
      </a:dk1>
      <a:lt1>
        <a:sysClr val="window" lastClr="FFFFFF"/>
      </a:lt1>
      <a:dk2>
        <a:srgbClr val="EFE9DF"/>
      </a:dk2>
      <a:lt2>
        <a:srgbClr val="30488E"/>
      </a:lt2>
      <a:accent1>
        <a:srgbClr val="33336B"/>
      </a:accent1>
      <a:accent2>
        <a:srgbClr val="4D345F"/>
      </a:accent2>
      <a:accent3>
        <a:srgbClr val="154E45"/>
      </a:accent3>
      <a:accent4>
        <a:srgbClr val="009BA2"/>
      </a:accent4>
      <a:accent5>
        <a:srgbClr val="AF4E55"/>
      </a:accent5>
      <a:accent6>
        <a:srgbClr val="FDD1D1"/>
      </a:accent6>
      <a:hlink>
        <a:srgbClr val="000000"/>
      </a:hlink>
      <a:folHlink>
        <a:srgbClr val="000000"/>
      </a:folHlink>
    </a:clrScheme>
    <a:fontScheme name="Partsråd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650"/>
          </a:spcBef>
          <a:defRPr sz="1800" dirty="0" err="1" smtClean="0">
            <a:solidFill>
              <a:schemeClr val="bg1"/>
            </a:solidFill>
          </a:defRPr>
        </a:defPPr>
      </a:lstStyle>
    </a:txDef>
  </a:objectDefaults>
  <a:extraClrSchemeLst/>
  <a:extLst>
    <a:ext uri="{05A4C25C-085E-4340-85A3-A5531E510DB2}">
      <thm15:themeFamily xmlns:thm15="http://schemas.microsoft.com/office/thememl/2012/main" name="Partsrådet_ppt-mall_ARIAL_20220513.potx" id="{39E16778-3641-4062-9132-0BFF541C90EB}" vid="{BD3F7DCE-7A70-4B28-B223-F90C66C8BCCD}"/>
    </a:ext>
  </a:extLst>
</a:theme>
</file>

<file path=ppt/theme/theme2.xml><?xml version="1.0" encoding="utf-8"?>
<a:theme xmlns:a="http://schemas.openxmlformats.org/drawingml/2006/main" name="3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Partsrådet">
  <a:themeElements>
    <a:clrScheme name="Partsrådet">
      <a:dk1>
        <a:sysClr val="windowText" lastClr="000000"/>
      </a:dk1>
      <a:lt1>
        <a:sysClr val="window" lastClr="FFFFFF"/>
      </a:lt1>
      <a:dk2>
        <a:srgbClr val="EFE9DF"/>
      </a:dk2>
      <a:lt2>
        <a:srgbClr val="33336B"/>
      </a:lt2>
      <a:accent1>
        <a:srgbClr val="33336B"/>
      </a:accent1>
      <a:accent2>
        <a:srgbClr val="4D345F"/>
      </a:accent2>
      <a:accent3>
        <a:srgbClr val="154E45"/>
      </a:accent3>
      <a:accent4>
        <a:srgbClr val="009BA2"/>
      </a:accent4>
      <a:accent5>
        <a:srgbClr val="AF4E55"/>
      </a:accent5>
      <a:accent6>
        <a:srgbClr val="FDD1D1"/>
      </a:accent6>
      <a:hlink>
        <a:srgbClr val="000000"/>
      </a:hlink>
      <a:folHlink>
        <a:srgbClr val="000000"/>
      </a:folHlink>
    </a:clrScheme>
    <a:fontScheme name="Xeljan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650"/>
          </a:spcBef>
          <a:defRPr sz="1800" dirty="0" err="1" smtClean="0">
            <a:solidFill>
              <a:schemeClr val="bg1"/>
            </a:solidFill>
          </a:defRPr>
        </a:defPPr>
      </a:lstStyle>
    </a:txDef>
  </a:objectDefaults>
  <a:extraClrSchemeLst/>
  <a:extLst>
    <a:ext uri="{05A4C25C-085E-4340-85A3-A5531E510DB2}">
      <thm15:themeFamily xmlns:thm15="http://schemas.microsoft.com/office/thememl/2012/main" name="Partsrådet ppt mall_ARIAL_20220405.potx" id="{4372EA7A-A353-442C-82E8-5ECFD4EA659D}" vid="{89A39B0C-0615-45A3-9FB4-2F115A3AA92B}"/>
    </a:ext>
  </a:extLst>
</a:theme>
</file>

<file path=ppt/theme/theme4.xml><?xml version="1.0" encoding="utf-8"?>
<a:theme xmlns:a="http://schemas.openxmlformats.org/drawingml/2006/main" name="2_Partsrådet">
  <a:themeElements>
    <a:clrScheme name="Partsrådet">
      <a:dk1>
        <a:sysClr val="windowText" lastClr="000000"/>
      </a:dk1>
      <a:lt1>
        <a:sysClr val="window" lastClr="FFFFFF"/>
      </a:lt1>
      <a:dk2>
        <a:srgbClr val="EFE9DF"/>
      </a:dk2>
      <a:lt2>
        <a:srgbClr val="30488E"/>
      </a:lt2>
      <a:accent1>
        <a:srgbClr val="33336B"/>
      </a:accent1>
      <a:accent2>
        <a:srgbClr val="4D345F"/>
      </a:accent2>
      <a:accent3>
        <a:srgbClr val="154E45"/>
      </a:accent3>
      <a:accent4>
        <a:srgbClr val="009BA2"/>
      </a:accent4>
      <a:accent5>
        <a:srgbClr val="AF4E55"/>
      </a:accent5>
      <a:accent6>
        <a:srgbClr val="FDD1D1"/>
      </a:accent6>
      <a:hlink>
        <a:srgbClr val="000000"/>
      </a:hlink>
      <a:folHlink>
        <a:srgbClr val="000000"/>
      </a:folHlink>
    </a:clrScheme>
    <a:fontScheme name="Partsråd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2700" tIns="12700" rIns="12700" bIns="12700" numCol="1" spcCol="1270" anchor="ctr" anchorCtr="0">
        <a:noAutofit/>
      </a:bodyPr>
      <a:lstStyle>
        <a:defPPr marL="0" indent="0" algn="ctr" defTabSz="444500">
          <a:lnSpc>
            <a:spcPct val="90000"/>
          </a:lnSpc>
          <a:spcBef>
            <a:spcPct val="0"/>
          </a:spcBef>
          <a:spcAft>
            <a:spcPct val="35000"/>
          </a:spcAft>
          <a:buNone/>
          <a:defRPr sz="1000" b="0" kern="1200" dirty="0" smtClean="0"/>
        </a:defPPr>
      </a:lstStyle>
      <a: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650"/>
          </a:spcBef>
          <a:defRPr sz="1800" dirty="0" err="1" smtClean="0">
            <a:solidFill>
              <a:schemeClr val="bg1"/>
            </a:solidFill>
          </a:defRPr>
        </a:defPPr>
      </a:lstStyle>
    </a:txDef>
  </a:objectDefaults>
  <a:extraClrSchemeLst/>
  <a:extLst>
    <a:ext uri="{05A4C25C-085E-4340-85A3-A5531E510DB2}">
      <thm15:themeFamily xmlns:thm15="http://schemas.microsoft.com/office/thememl/2012/main" name="Partsrådet_ppt-mall_ARIAL_20220513.potx" id="{39E16778-3641-4062-9132-0BFF541C90EB}" vid="{BD3F7DCE-7A70-4B28-B223-F90C66C8BCC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9547c4-ce8c-491a-9710-c2cb24ed162a">
      <Terms xmlns="http://schemas.microsoft.com/office/infopath/2007/PartnerControls"/>
    </lcf76f155ced4ddcb4097134ff3c332f>
    <TaxCatchAll xmlns="a7e4130a-e02e-4d13-805e-609e95f107fe" xsi:nil="true"/>
    <SharedWithUsers xmlns="a7e4130a-e02e-4d13-805e-609e95f107fe">
      <UserInfo>
        <DisplayName>Charlotte Norrby</DisplayName>
        <AccountId>9</AccountId>
        <AccountType/>
      </UserInfo>
      <UserInfo>
        <DisplayName>Sara Haag</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92FE415C15EE4EAD5A88DF80CA14F0" ma:contentTypeVersion="14" ma:contentTypeDescription="Create a new document." ma:contentTypeScope="" ma:versionID="e35421d3052e50f108f74ca1eec01019">
  <xsd:schema xmlns:xsd="http://www.w3.org/2001/XMLSchema" xmlns:xs="http://www.w3.org/2001/XMLSchema" xmlns:p="http://schemas.microsoft.com/office/2006/metadata/properties" xmlns:ns2="579547c4-ce8c-491a-9710-c2cb24ed162a" xmlns:ns3="a7e4130a-e02e-4d13-805e-609e95f107fe" targetNamespace="http://schemas.microsoft.com/office/2006/metadata/properties" ma:root="true" ma:fieldsID="12792674b14ccf7e2aba5e8af9be8f15" ns2:_="" ns3:_="">
    <xsd:import namespace="579547c4-ce8c-491a-9710-c2cb24ed162a"/>
    <xsd:import namespace="a7e4130a-e02e-4d13-805e-609e95f107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547c4-ce8c-491a-9710-c2cb24ed1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9f157c7-54b3-4af2-8844-9fe839f0b5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e4130a-e02e-4d13-805e-609e95f107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aceeb1-fafa-429b-a489-9c651da3825d}" ma:internalName="TaxCatchAll" ma:showField="CatchAllData" ma:web="a7e4130a-e02e-4d13-805e-609e95f107f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EB1BC-2594-4C38-AD1F-C36B5391BB19}">
  <ds:schemaRefs>
    <ds:schemaRef ds:uri="579547c4-ce8c-491a-9710-c2cb24ed162a"/>
    <ds:schemaRef ds:uri="a7e4130a-e02e-4d13-805e-609e95f107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2849F9-3906-446F-968F-AA4D95A9FF08}">
  <ds:schemaRefs>
    <ds:schemaRef ds:uri="579547c4-ce8c-491a-9710-c2cb24ed162a"/>
    <ds:schemaRef ds:uri="a7e4130a-e02e-4d13-805e-609e95f107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2D5225-E06B-4695-B7FF-31D34A5D2C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Partsradet_ppt-mall_ARIAL_20220513</Template>
  <TotalTime>4663</TotalTime>
  <Words>7761</Words>
  <Application>Microsoft Office PowerPoint</Application>
  <PresentationFormat>On-screen Show (16:9)</PresentationFormat>
  <Paragraphs>632</Paragraphs>
  <Slides>44</Slides>
  <Notes>38</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Partsrådet</vt:lpstr>
      <vt:lpstr>3_White</vt:lpstr>
      <vt:lpstr>1_Partsrådet</vt:lpstr>
      <vt:lpstr>2_Partsrådet</vt:lpstr>
      <vt:lpstr>Det långsiktiga analysarbetet i RALS-T</vt:lpstr>
      <vt:lpstr>Medverkande</vt:lpstr>
      <vt:lpstr>Det långsiktiga analysarbetet i RALS-T</vt:lpstr>
      <vt:lpstr>Vad ska prägla lokala parters arbete?</vt:lpstr>
      <vt:lpstr>Stärkt särart</vt:lpstr>
      <vt:lpstr>Tydligare process</vt:lpstr>
      <vt:lpstr>Det långsiktiga analysarbetet i RALS-T</vt:lpstr>
      <vt:lpstr>Löneprocessen </vt:lpstr>
      <vt:lpstr>En ny avtalsstruktur</vt:lpstr>
      <vt:lpstr>Löneprocessen</vt:lpstr>
      <vt:lpstr>PowerPoint Presentation</vt:lpstr>
      <vt:lpstr>De gemensamma löneprinciperna (5 §)</vt:lpstr>
      <vt:lpstr>Forts. gemensamma löneprinciperna (§ 5) </vt:lpstr>
      <vt:lpstr>PowerPoint Presentation</vt:lpstr>
      <vt:lpstr>Lönebildning i ett långsiktigt perspektiv  Några nedslag i avtalstexten</vt:lpstr>
      <vt:lpstr>6 § Långsiktig lönebildning</vt:lpstr>
      <vt:lpstr>Långsiktig planering (RALS-T)</vt:lpstr>
      <vt:lpstr>Planering av det lokala lönebildningsarbetet - vägval</vt:lpstr>
      <vt:lpstr>Den partsgemensamma analysen i praktiken</vt:lpstr>
      <vt:lpstr>6 § Långsiktig lönebildning</vt:lpstr>
      <vt:lpstr>6.1 Verksamhetens behov och lönebild</vt:lpstr>
      <vt:lpstr>Det långsiktiga analysarbetet</vt:lpstr>
      <vt:lpstr>Presentation av lönebild och framtagande av ytterligare underlag</vt:lpstr>
      <vt:lpstr>Exempel på underlag</vt:lpstr>
      <vt:lpstr>Titta på underlagen tillsammans</vt:lpstr>
      <vt:lpstr>Titta på underlagen tillsammans</vt:lpstr>
      <vt:lpstr>Titta på underlagen tillsammans</vt:lpstr>
      <vt:lpstr>Titta på underlagen tillsammans</vt:lpstr>
      <vt:lpstr>Titta på underlagen tillsammans</vt:lpstr>
      <vt:lpstr>Titta på underlagen tillsammans</vt:lpstr>
      <vt:lpstr>Diskutera vilka lönebilder ni vill analysera mer</vt:lpstr>
      <vt:lpstr>Skapa er en gemensam bild</vt:lpstr>
      <vt:lpstr>Behov av förändring i lönebild</vt:lpstr>
      <vt:lpstr>Förberedelse inför den årliga lönerevisionen</vt:lpstr>
      <vt:lpstr>PowerPoint Presentation</vt:lpstr>
      <vt:lpstr>Lönerevisionen</vt:lpstr>
      <vt:lpstr>PowerPoint Presentation</vt:lpstr>
      <vt:lpstr>Frågor att ställa sig</vt:lpstr>
      <vt:lpstr>Utveckling av det långsiktiga lönebildningsarbetet</vt:lpstr>
      <vt:lpstr>Det långsiktiga analysarbetet i RALS-T</vt:lpstr>
      <vt:lpstr>Kommande aktiviteter</vt:lpstr>
      <vt:lpstr>Poddar</vt:lpstr>
      <vt:lpstr>Håll dig uppdaterad!</vt:lpstr>
      <vt:lpstr>PowerPoint Presentation</vt:lpstr>
    </vt:vector>
  </TitlesOfParts>
  <Company>Arbetsgivarverket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Åsa Pyka</dc:creator>
  <cp:lastModifiedBy>Sara Haag</cp:lastModifiedBy>
  <cp:revision>17</cp:revision>
  <dcterms:created xsi:type="dcterms:W3CDTF">2022-05-27T10:33:01Z</dcterms:created>
  <dcterms:modified xsi:type="dcterms:W3CDTF">2025-04-02T09:20:02Z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0x010100B392FE415C15EE4EAD5A88DF80CA14F0</vt:lpwstr>
  </property>
</Properties>
</file>