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080108353" r:id="rId5"/>
    <p:sldId id="2141411671" r:id="rId6"/>
    <p:sldId id="2080108369" r:id="rId7"/>
    <p:sldId id="2141411672" r:id="rId8"/>
    <p:sldId id="2141411670" r:id="rId9"/>
    <p:sldId id="2141411662" r:id="rId10"/>
    <p:sldId id="2141411668" r:id="rId11"/>
    <p:sldId id="256" r:id="rId12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DE8023-CF25-96E0-EA04-A6519C0215F6}" name="Ulrica Engström Nilsson" initials="UE" userId="S::ulrica.engstrom.nilsson@partsradet.se::cc90c149-adc6-4c2c-88ac-22435988a73b" providerId="AD"/>
  <p188:author id="{25C1A177-A50F-0210-25B2-0F7FB7115FEF}" name="Sofia Malmer" initials="SM" userId="S::sofia.malmer@partsradet.se::d58aa492-5fde-4e96-8e04-f899f9484bc3" providerId="AD"/>
  <p188:author id="{054D95A8-467B-D1D8-D5FC-0B8691BE702F}" name="Emelie Frykberg" initials="EF" userId="S::emelie.frykberg@partsradet.se::6750b15a-dbc6-4a36-a179-12129552acef" providerId="AD"/>
  <p188:author id="{ED5F07F7-007E-4595-F60D-C8E8EE0C0CE7}" name="Annamari Thorell" initials="AT" userId="S::annamari.thorell@partsradet.se::b62b62e9-0d11-4c8e-9d62-0f6b86d4d0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2"/>
    <a:srgbClr val="E7EFF0"/>
    <a:srgbClr val="CB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0EFA0-3A8A-4787-AC85-87F73379E5AA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9679E0-9721-46C4-93E9-6F2BF77AAA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Euclid Circular A" panose="020B0504000000000000" pitchFamily="34" charset="0"/>
            </a:rPr>
            <a:t>Uppbyggd i moduler om arbetsmiljöarbete </a:t>
          </a:r>
          <a:br>
            <a:rPr lang="en-US" dirty="0">
              <a:latin typeface="Euclid Circular A" panose="020B0504000000000000" pitchFamily="34" charset="0"/>
            </a:rPr>
          </a:br>
          <a:r>
            <a:rPr lang="en-US" dirty="0">
              <a:latin typeface="Euclid Circular A" panose="020B0504000000000000" pitchFamily="34" charset="0"/>
            </a:rPr>
            <a:t>varje dag, varje vecka, varje månad, varje år.</a:t>
          </a:r>
        </a:p>
      </dgm:t>
    </dgm:pt>
    <dgm:pt modelId="{3E49A5D2-10BF-43D1-86CF-ED365D3E6378}" type="parTrans" cxnId="{1340F7A9-B279-4BA8-9607-8C7F27C860D7}">
      <dgm:prSet/>
      <dgm:spPr/>
      <dgm:t>
        <a:bodyPr/>
        <a:lstStyle/>
        <a:p>
          <a:endParaRPr lang="en-US"/>
        </a:p>
      </dgm:t>
    </dgm:pt>
    <dgm:pt modelId="{78303C9D-45F6-4924-96DD-59A829E3CB1B}" type="sibTrans" cxnId="{1340F7A9-B279-4BA8-9607-8C7F27C860D7}">
      <dgm:prSet/>
      <dgm:spPr/>
      <dgm:t>
        <a:bodyPr/>
        <a:lstStyle/>
        <a:p>
          <a:endParaRPr lang="en-US"/>
        </a:p>
      </dgm:t>
    </dgm:pt>
    <dgm:pt modelId="{B449C6F9-3B82-47A7-B78C-57B88D5CF0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Euclid Circular A" panose="020B0504000000000000" pitchFamily="34" charset="0"/>
            </a:rPr>
            <a:t>Ett vardagsnära upplägg för att arbeta vidare med arbetsmiljöfrågor i den egna verksamheten.</a:t>
          </a:r>
        </a:p>
      </dgm:t>
    </dgm:pt>
    <dgm:pt modelId="{89D9C5E6-0120-4FC9-AB54-4362438BB58B}" type="parTrans" cxnId="{8C1FFE96-F1DE-4179-ABD5-9D0B90DC2AA1}">
      <dgm:prSet/>
      <dgm:spPr/>
      <dgm:t>
        <a:bodyPr/>
        <a:lstStyle/>
        <a:p>
          <a:endParaRPr lang="en-US"/>
        </a:p>
      </dgm:t>
    </dgm:pt>
    <dgm:pt modelId="{1AA55222-74C4-4DF2-A665-2747DB773B66}" type="sibTrans" cxnId="{8C1FFE96-F1DE-4179-ABD5-9D0B90DC2AA1}">
      <dgm:prSet/>
      <dgm:spPr/>
      <dgm:t>
        <a:bodyPr/>
        <a:lstStyle/>
        <a:p>
          <a:endParaRPr lang="en-US"/>
        </a:p>
      </dgm:t>
    </dgm:pt>
    <dgm:pt modelId="{22F0CAC6-7B67-443C-8BC7-2CB016C759A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Euclid Circular A" panose="020B0504000000000000" pitchFamily="34" charset="0"/>
            </a:rPr>
            <a:t>För </a:t>
          </a:r>
          <a:r>
            <a:rPr lang="en-US" dirty="0" err="1">
              <a:latin typeface="Euclid Circular A" panose="020B0504000000000000" pitchFamily="34" charset="0"/>
            </a:rPr>
            <a:t>att</a:t>
          </a:r>
          <a:r>
            <a:rPr lang="en-US" dirty="0">
              <a:latin typeface="Euclid Circular A" panose="020B0504000000000000" pitchFamily="34" charset="0"/>
            </a:rPr>
            <a:t> </a:t>
          </a:r>
          <a:r>
            <a:rPr lang="en-US" dirty="0" err="1">
              <a:latin typeface="Euclid Circular A" panose="020B0504000000000000" pitchFamily="34" charset="0"/>
            </a:rPr>
            <a:t>arbetsmiljöarbete</a:t>
          </a:r>
          <a:r>
            <a:rPr lang="en-US" dirty="0">
              <a:latin typeface="Euclid Circular A" panose="020B0504000000000000" pitchFamily="34" charset="0"/>
            </a:rPr>
            <a:t> ska </a:t>
          </a:r>
          <a:r>
            <a:rPr lang="en-US" dirty="0" err="1">
              <a:latin typeface="Euclid Circular A" panose="020B0504000000000000" pitchFamily="34" charset="0"/>
            </a:rPr>
            <a:t>vara</a:t>
          </a:r>
          <a:r>
            <a:rPr lang="en-US" dirty="0">
              <a:latin typeface="Euclid Circular A" panose="020B0504000000000000" pitchFamily="34" charset="0"/>
            </a:rPr>
            <a:t> </a:t>
          </a:r>
          <a:r>
            <a:rPr lang="en-US" dirty="0" err="1">
              <a:latin typeface="Euclid Circular A" panose="020B0504000000000000" pitchFamily="34" charset="0"/>
            </a:rPr>
            <a:t>roligt</a:t>
          </a:r>
          <a:r>
            <a:rPr lang="en-US" dirty="0">
              <a:latin typeface="Euclid Circular A" panose="020B0504000000000000" pitchFamily="34" charset="0"/>
            </a:rPr>
            <a:t>, </a:t>
          </a:r>
          <a:r>
            <a:rPr lang="en-US" dirty="0" err="1">
              <a:latin typeface="Euclid Circular A" panose="020B0504000000000000" pitchFamily="34" charset="0"/>
            </a:rPr>
            <a:t>enkelt</a:t>
          </a:r>
          <a:r>
            <a:rPr lang="en-US" dirty="0">
              <a:latin typeface="Euclid Circular A" panose="020B0504000000000000" pitchFamily="34" charset="0"/>
            </a:rPr>
            <a:t> </a:t>
          </a:r>
          <a:r>
            <a:rPr lang="en-US" dirty="0" err="1">
              <a:latin typeface="Euclid Circular A" panose="020B0504000000000000" pitchFamily="34" charset="0"/>
            </a:rPr>
            <a:t>och</a:t>
          </a:r>
          <a:r>
            <a:rPr lang="en-US" dirty="0">
              <a:latin typeface="Euclid Circular A" panose="020B0504000000000000" pitchFamily="34" charset="0"/>
            </a:rPr>
            <a:t> </a:t>
          </a:r>
          <a:r>
            <a:rPr lang="en-US" dirty="0" err="1">
              <a:latin typeface="Euclid Circular A" panose="020B0504000000000000" pitchFamily="34" charset="0"/>
            </a:rPr>
            <a:t>viktigt</a:t>
          </a:r>
          <a:r>
            <a:rPr lang="en-US" dirty="0">
              <a:latin typeface="Euclid Circular A" panose="020B0504000000000000" pitchFamily="34" charset="0"/>
            </a:rPr>
            <a:t>!</a:t>
          </a:r>
        </a:p>
      </dgm:t>
    </dgm:pt>
    <dgm:pt modelId="{044BC667-D839-4DB6-BF9B-DD7017E9DC2C}" type="parTrans" cxnId="{46151547-4981-4175-9F48-AE62173609C2}">
      <dgm:prSet/>
      <dgm:spPr/>
      <dgm:t>
        <a:bodyPr/>
        <a:lstStyle/>
        <a:p>
          <a:endParaRPr lang="en-US"/>
        </a:p>
      </dgm:t>
    </dgm:pt>
    <dgm:pt modelId="{CBACA72C-81CE-4D95-88BB-C65677B629F2}" type="sibTrans" cxnId="{46151547-4981-4175-9F48-AE62173609C2}">
      <dgm:prSet/>
      <dgm:spPr/>
      <dgm:t>
        <a:bodyPr/>
        <a:lstStyle/>
        <a:p>
          <a:endParaRPr lang="en-US"/>
        </a:p>
      </dgm:t>
    </dgm:pt>
    <dgm:pt modelId="{8512E32C-50F6-4807-AC1A-8D8C8C9B04F0}" type="pres">
      <dgm:prSet presAssocID="{DE10EFA0-3A8A-4787-AC85-87F73379E5AA}" presName="vert0" presStyleCnt="0">
        <dgm:presLayoutVars>
          <dgm:dir/>
          <dgm:animOne val="branch"/>
          <dgm:animLvl val="lvl"/>
        </dgm:presLayoutVars>
      </dgm:prSet>
      <dgm:spPr/>
    </dgm:pt>
    <dgm:pt modelId="{BF3E983B-F8CA-469E-9F45-B032F6C133DD}" type="pres">
      <dgm:prSet presAssocID="{CB9679E0-9721-46C4-93E9-6F2BF77AAA4C}" presName="thickLine" presStyleLbl="alignNode1" presStyleIdx="0" presStyleCnt="3"/>
      <dgm:spPr/>
    </dgm:pt>
    <dgm:pt modelId="{ADD06A14-FECD-4627-9102-8680CF459EF2}" type="pres">
      <dgm:prSet presAssocID="{CB9679E0-9721-46C4-93E9-6F2BF77AAA4C}" presName="horz1" presStyleCnt="0"/>
      <dgm:spPr/>
    </dgm:pt>
    <dgm:pt modelId="{7B300FD5-ECF3-44B4-9A0A-7C4B61DEFD9F}" type="pres">
      <dgm:prSet presAssocID="{CB9679E0-9721-46C4-93E9-6F2BF77AAA4C}" presName="tx1" presStyleLbl="revTx" presStyleIdx="0" presStyleCnt="3"/>
      <dgm:spPr/>
    </dgm:pt>
    <dgm:pt modelId="{F22515F8-AD97-4330-A730-B1F3E63A54C2}" type="pres">
      <dgm:prSet presAssocID="{CB9679E0-9721-46C4-93E9-6F2BF77AAA4C}" presName="vert1" presStyleCnt="0"/>
      <dgm:spPr/>
    </dgm:pt>
    <dgm:pt modelId="{436C851A-3BC7-44B6-8229-DE59BFEF315A}" type="pres">
      <dgm:prSet presAssocID="{B449C6F9-3B82-47A7-B78C-57B88D5CF04A}" presName="thickLine" presStyleLbl="alignNode1" presStyleIdx="1" presStyleCnt="3"/>
      <dgm:spPr/>
    </dgm:pt>
    <dgm:pt modelId="{D340EA7B-5DA9-49DC-BAF5-932FB493B009}" type="pres">
      <dgm:prSet presAssocID="{B449C6F9-3B82-47A7-B78C-57B88D5CF04A}" presName="horz1" presStyleCnt="0"/>
      <dgm:spPr/>
    </dgm:pt>
    <dgm:pt modelId="{D79AED23-456F-459C-AF73-C12BCDD00A91}" type="pres">
      <dgm:prSet presAssocID="{B449C6F9-3B82-47A7-B78C-57B88D5CF04A}" presName="tx1" presStyleLbl="revTx" presStyleIdx="1" presStyleCnt="3"/>
      <dgm:spPr/>
    </dgm:pt>
    <dgm:pt modelId="{B68BA2FE-BF6F-4A9F-A6B8-A7F0428F032F}" type="pres">
      <dgm:prSet presAssocID="{B449C6F9-3B82-47A7-B78C-57B88D5CF04A}" presName="vert1" presStyleCnt="0"/>
      <dgm:spPr/>
    </dgm:pt>
    <dgm:pt modelId="{721404A6-95C0-4640-A498-E0FD3C8984FE}" type="pres">
      <dgm:prSet presAssocID="{22F0CAC6-7B67-443C-8BC7-2CB016C759A0}" presName="thickLine" presStyleLbl="alignNode1" presStyleIdx="2" presStyleCnt="3"/>
      <dgm:spPr/>
    </dgm:pt>
    <dgm:pt modelId="{981FA49E-0334-43B7-B7B1-98EF38F27FB1}" type="pres">
      <dgm:prSet presAssocID="{22F0CAC6-7B67-443C-8BC7-2CB016C759A0}" presName="horz1" presStyleCnt="0"/>
      <dgm:spPr/>
    </dgm:pt>
    <dgm:pt modelId="{AAFB813C-9CC6-462E-907D-7D0DE87601D9}" type="pres">
      <dgm:prSet presAssocID="{22F0CAC6-7B67-443C-8BC7-2CB016C759A0}" presName="tx1" presStyleLbl="revTx" presStyleIdx="2" presStyleCnt="3"/>
      <dgm:spPr/>
    </dgm:pt>
    <dgm:pt modelId="{2301FE9B-FD59-45A7-A610-248DBCA9F023}" type="pres">
      <dgm:prSet presAssocID="{22F0CAC6-7B67-443C-8BC7-2CB016C759A0}" presName="vert1" presStyleCnt="0"/>
      <dgm:spPr/>
    </dgm:pt>
  </dgm:ptLst>
  <dgm:cxnLst>
    <dgm:cxn modelId="{93B1860D-19FF-47C7-8033-22B66AAA5AE0}" type="presOf" srcId="{B449C6F9-3B82-47A7-B78C-57B88D5CF04A}" destId="{D79AED23-456F-459C-AF73-C12BCDD00A91}" srcOrd="0" destOrd="0" presId="urn:microsoft.com/office/officeart/2008/layout/LinedList"/>
    <dgm:cxn modelId="{A2DF4C2F-D718-4591-BFF0-528C605F8604}" type="presOf" srcId="{CB9679E0-9721-46C4-93E9-6F2BF77AAA4C}" destId="{7B300FD5-ECF3-44B4-9A0A-7C4B61DEFD9F}" srcOrd="0" destOrd="0" presId="urn:microsoft.com/office/officeart/2008/layout/LinedList"/>
    <dgm:cxn modelId="{46151547-4981-4175-9F48-AE62173609C2}" srcId="{DE10EFA0-3A8A-4787-AC85-87F73379E5AA}" destId="{22F0CAC6-7B67-443C-8BC7-2CB016C759A0}" srcOrd="2" destOrd="0" parTransId="{044BC667-D839-4DB6-BF9B-DD7017E9DC2C}" sibTransId="{CBACA72C-81CE-4D95-88BB-C65677B629F2}"/>
    <dgm:cxn modelId="{8C1FFE96-F1DE-4179-ABD5-9D0B90DC2AA1}" srcId="{DE10EFA0-3A8A-4787-AC85-87F73379E5AA}" destId="{B449C6F9-3B82-47A7-B78C-57B88D5CF04A}" srcOrd="1" destOrd="0" parTransId="{89D9C5E6-0120-4FC9-AB54-4362438BB58B}" sibTransId="{1AA55222-74C4-4DF2-A665-2747DB773B66}"/>
    <dgm:cxn modelId="{1340F7A9-B279-4BA8-9607-8C7F27C860D7}" srcId="{DE10EFA0-3A8A-4787-AC85-87F73379E5AA}" destId="{CB9679E0-9721-46C4-93E9-6F2BF77AAA4C}" srcOrd="0" destOrd="0" parTransId="{3E49A5D2-10BF-43D1-86CF-ED365D3E6378}" sibTransId="{78303C9D-45F6-4924-96DD-59A829E3CB1B}"/>
    <dgm:cxn modelId="{643784DB-53EB-4A3B-8D79-AD717F3E39A6}" type="presOf" srcId="{DE10EFA0-3A8A-4787-AC85-87F73379E5AA}" destId="{8512E32C-50F6-4807-AC1A-8D8C8C9B04F0}" srcOrd="0" destOrd="0" presId="urn:microsoft.com/office/officeart/2008/layout/LinedList"/>
    <dgm:cxn modelId="{CE734CDD-D82B-4A8C-B239-D3F6D5946774}" type="presOf" srcId="{22F0CAC6-7B67-443C-8BC7-2CB016C759A0}" destId="{AAFB813C-9CC6-462E-907D-7D0DE87601D9}" srcOrd="0" destOrd="0" presId="urn:microsoft.com/office/officeart/2008/layout/LinedList"/>
    <dgm:cxn modelId="{43686842-F101-4669-83E0-6507A2852477}" type="presParOf" srcId="{8512E32C-50F6-4807-AC1A-8D8C8C9B04F0}" destId="{BF3E983B-F8CA-469E-9F45-B032F6C133DD}" srcOrd="0" destOrd="0" presId="urn:microsoft.com/office/officeart/2008/layout/LinedList"/>
    <dgm:cxn modelId="{E8EAA1EE-16B4-4E1C-BFFF-ECCAF28F13CB}" type="presParOf" srcId="{8512E32C-50F6-4807-AC1A-8D8C8C9B04F0}" destId="{ADD06A14-FECD-4627-9102-8680CF459EF2}" srcOrd="1" destOrd="0" presId="urn:microsoft.com/office/officeart/2008/layout/LinedList"/>
    <dgm:cxn modelId="{D2AEDB99-C8DC-42E8-86B6-3964DDF93045}" type="presParOf" srcId="{ADD06A14-FECD-4627-9102-8680CF459EF2}" destId="{7B300FD5-ECF3-44B4-9A0A-7C4B61DEFD9F}" srcOrd="0" destOrd="0" presId="urn:microsoft.com/office/officeart/2008/layout/LinedList"/>
    <dgm:cxn modelId="{91D6BE71-5F80-4587-BADA-7015619B9BE8}" type="presParOf" srcId="{ADD06A14-FECD-4627-9102-8680CF459EF2}" destId="{F22515F8-AD97-4330-A730-B1F3E63A54C2}" srcOrd="1" destOrd="0" presId="urn:microsoft.com/office/officeart/2008/layout/LinedList"/>
    <dgm:cxn modelId="{3854ABAD-475D-45AE-9402-1EE347294F61}" type="presParOf" srcId="{8512E32C-50F6-4807-AC1A-8D8C8C9B04F0}" destId="{436C851A-3BC7-44B6-8229-DE59BFEF315A}" srcOrd="2" destOrd="0" presId="urn:microsoft.com/office/officeart/2008/layout/LinedList"/>
    <dgm:cxn modelId="{B0D31D93-81FB-49A7-9F89-B5E21B0D1031}" type="presParOf" srcId="{8512E32C-50F6-4807-AC1A-8D8C8C9B04F0}" destId="{D340EA7B-5DA9-49DC-BAF5-932FB493B009}" srcOrd="3" destOrd="0" presId="urn:microsoft.com/office/officeart/2008/layout/LinedList"/>
    <dgm:cxn modelId="{8675B238-FC12-4D31-9E2D-69885371ED52}" type="presParOf" srcId="{D340EA7B-5DA9-49DC-BAF5-932FB493B009}" destId="{D79AED23-456F-459C-AF73-C12BCDD00A91}" srcOrd="0" destOrd="0" presId="urn:microsoft.com/office/officeart/2008/layout/LinedList"/>
    <dgm:cxn modelId="{03778818-D133-43A4-809B-CAED209513C7}" type="presParOf" srcId="{D340EA7B-5DA9-49DC-BAF5-932FB493B009}" destId="{B68BA2FE-BF6F-4A9F-A6B8-A7F0428F032F}" srcOrd="1" destOrd="0" presId="urn:microsoft.com/office/officeart/2008/layout/LinedList"/>
    <dgm:cxn modelId="{364A04E7-4818-46A6-9A61-B41DF5F9A23F}" type="presParOf" srcId="{8512E32C-50F6-4807-AC1A-8D8C8C9B04F0}" destId="{721404A6-95C0-4640-A498-E0FD3C8984FE}" srcOrd="4" destOrd="0" presId="urn:microsoft.com/office/officeart/2008/layout/LinedList"/>
    <dgm:cxn modelId="{0F3B9894-BEFB-4687-94E0-299F0952918E}" type="presParOf" srcId="{8512E32C-50F6-4807-AC1A-8D8C8C9B04F0}" destId="{981FA49E-0334-43B7-B7B1-98EF38F27FB1}" srcOrd="5" destOrd="0" presId="urn:microsoft.com/office/officeart/2008/layout/LinedList"/>
    <dgm:cxn modelId="{FF58C03D-2358-4454-BF2C-1FC48B252811}" type="presParOf" srcId="{981FA49E-0334-43B7-B7B1-98EF38F27FB1}" destId="{AAFB813C-9CC6-462E-907D-7D0DE87601D9}" srcOrd="0" destOrd="0" presId="urn:microsoft.com/office/officeart/2008/layout/LinedList"/>
    <dgm:cxn modelId="{E12BD9DA-D443-4F6C-B5D1-F06114CB0B98}" type="presParOf" srcId="{981FA49E-0334-43B7-B7B1-98EF38F27FB1}" destId="{2301FE9B-FD59-45A7-A610-248DBCA9F0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E983B-F8CA-469E-9F45-B032F6C133DD}">
      <dsp:nvSpPr>
        <dsp:cNvPr id="0" name=""/>
        <dsp:cNvSpPr/>
      </dsp:nvSpPr>
      <dsp:spPr>
        <a:xfrm>
          <a:off x="0" y="1407"/>
          <a:ext cx="3613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300FD5-ECF3-44B4-9A0A-7C4B61DEFD9F}">
      <dsp:nvSpPr>
        <dsp:cNvPr id="0" name=""/>
        <dsp:cNvSpPr/>
      </dsp:nvSpPr>
      <dsp:spPr>
        <a:xfrm>
          <a:off x="0" y="1407"/>
          <a:ext cx="3613150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Euclid Circular A" panose="020B0504000000000000" pitchFamily="34" charset="0"/>
            </a:rPr>
            <a:t>Uppbyggd i moduler om arbetsmiljöarbete </a:t>
          </a:r>
          <a:br>
            <a:rPr lang="en-US" sz="1300" kern="1200" dirty="0">
              <a:latin typeface="Euclid Circular A" panose="020B0504000000000000" pitchFamily="34" charset="0"/>
            </a:rPr>
          </a:br>
          <a:r>
            <a:rPr lang="en-US" sz="1300" kern="1200" dirty="0">
              <a:latin typeface="Euclid Circular A" panose="020B0504000000000000" pitchFamily="34" charset="0"/>
            </a:rPr>
            <a:t>varje dag, varje vecka, varje månad, varje år.</a:t>
          </a:r>
        </a:p>
      </dsp:txBody>
      <dsp:txXfrm>
        <a:off x="0" y="1407"/>
        <a:ext cx="3613150" cy="960028"/>
      </dsp:txXfrm>
    </dsp:sp>
    <dsp:sp modelId="{436C851A-3BC7-44B6-8229-DE59BFEF315A}">
      <dsp:nvSpPr>
        <dsp:cNvPr id="0" name=""/>
        <dsp:cNvSpPr/>
      </dsp:nvSpPr>
      <dsp:spPr>
        <a:xfrm>
          <a:off x="0" y="961435"/>
          <a:ext cx="3613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9AED23-456F-459C-AF73-C12BCDD00A91}">
      <dsp:nvSpPr>
        <dsp:cNvPr id="0" name=""/>
        <dsp:cNvSpPr/>
      </dsp:nvSpPr>
      <dsp:spPr>
        <a:xfrm>
          <a:off x="0" y="961435"/>
          <a:ext cx="3613150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Euclid Circular A" panose="020B0504000000000000" pitchFamily="34" charset="0"/>
            </a:rPr>
            <a:t>Ett vardagsnära upplägg för att arbeta vidare med arbetsmiljöfrågor i den egna verksamheten.</a:t>
          </a:r>
        </a:p>
      </dsp:txBody>
      <dsp:txXfrm>
        <a:off x="0" y="961435"/>
        <a:ext cx="3613150" cy="960028"/>
      </dsp:txXfrm>
    </dsp:sp>
    <dsp:sp modelId="{721404A6-95C0-4640-A498-E0FD3C8984FE}">
      <dsp:nvSpPr>
        <dsp:cNvPr id="0" name=""/>
        <dsp:cNvSpPr/>
      </dsp:nvSpPr>
      <dsp:spPr>
        <a:xfrm>
          <a:off x="0" y="1921464"/>
          <a:ext cx="3613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FB813C-9CC6-462E-907D-7D0DE87601D9}">
      <dsp:nvSpPr>
        <dsp:cNvPr id="0" name=""/>
        <dsp:cNvSpPr/>
      </dsp:nvSpPr>
      <dsp:spPr>
        <a:xfrm>
          <a:off x="0" y="1921464"/>
          <a:ext cx="3613150" cy="96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Euclid Circular A" panose="020B0504000000000000" pitchFamily="34" charset="0"/>
            </a:rPr>
            <a:t>För </a:t>
          </a:r>
          <a:r>
            <a:rPr lang="en-US" sz="1300" kern="1200" dirty="0" err="1">
              <a:latin typeface="Euclid Circular A" panose="020B0504000000000000" pitchFamily="34" charset="0"/>
            </a:rPr>
            <a:t>att</a:t>
          </a:r>
          <a:r>
            <a:rPr lang="en-US" sz="1300" kern="1200" dirty="0">
              <a:latin typeface="Euclid Circular A" panose="020B0504000000000000" pitchFamily="34" charset="0"/>
            </a:rPr>
            <a:t> </a:t>
          </a:r>
          <a:r>
            <a:rPr lang="en-US" sz="1300" kern="1200" dirty="0" err="1">
              <a:latin typeface="Euclid Circular A" panose="020B0504000000000000" pitchFamily="34" charset="0"/>
            </a:rPr>
            <a:t>arbetsmiljöarbete</a:t>
          </a:r>
          <a:r>
            <a:rPr lang="en-US" sz="1300" kern="1200" dirty="0">
              <a:latin typeface="Euclid Circular A" panose="020B0504000000000000" pitchFamily="34" charset="0"/>
            </a:rPr>
            <a:t> ska </a:t>
          </a:r>
          <a:r>
            <a:rPr lang="en-US" sz="1300" kern="1200" dirty="0" err="1">
              <a:latin typeface="Euclid Circular A" panose="020B0504000000000000" pitchFamily="34" charset="0"/>
            </a:rPr>
            <a:t>vara</a:t>
          </a:r>
          <a:r>
            <a:rPr lang="en-US" sz="1300" kern="1200" dirty="0">
              <a:latin typeface="Euclid Circular A" panose="020B0504000000000000" pitchFamily="34" charset="0"/>
            </a:rPr>
            <a:t> </a:t>
          </a:r>
          <a:r>
            <a:rPr lang="en-US" sz="1300" kern="1200" dirty="0" err="1">
              <a:latin typeface="Euclid Circular A" panose="020B0504000000000000" pitchFamily="34" charset="0"/>
            </a:rPr>
            <a:t>roligt</a:t>
          </a:r>
          <a:r>
            <a:rPr lang="en-US" sz="1300" kern="1200" dirty="0">
              <a:latin typeface="Euclid Circular A" panose="020B0504000000000000" pitchFamily="34" charset="0"/>
            </a:rPr>
            <a:t>, </a:t>
          </a:r>
          <a:r>
            <a:rPr lang="en-US" sz="1300" kern="1200" dirty="0" err="1">
              <a:latin typeface="Euclid Circular A" panose="020B0504000000000000" pitchFamily="34" charset="0"/>
            </a:rPr>
            <a:t>enkelt</a:t>
          </a:r>
          <a:r>
            <a:rPr lang="en-US" sz="1300" kern="1200" dirty="0">
              <a:latin typeface="Euclid Circular A" panose="020B0504000000000000" pitchFamily="34" charset="0"/>
            </a:rPr>
            <a:t> </a:t>
          </a:r>
          <a:r>
            <a:rPr lang="en-US" sz="1300" kern="1200" dirty="0" err="1">
              <a:latin typeface="Euclid Circular A" panose="020B0504000000000000" pitchFamily="34" charset="0"/>
            </a:rPr>
            <a:t>och</a:t>
          </a:r>
          <a:r>
            <a:rPr lang="en-US" sz="1300" kern="1200" dirty="0">
              <a:latin typeface="Euclid Circular A" panose="020B0504000000000000" pitchFamily="34" charset="0"/>
            </a:rPr>
            <a:t> </a:t>
          </a:r>
          <a:r>
            <a:rPr lang="en-US" sz="1300" kern="1200" dirty="0" err="1">
              <a:latin typeface="Euclid Circular A" panose="020B0504000000000000" pitchFamily="34" charset="0"/>
            </a:rPr>
            <a:t>viktigt</a:t>
          </a:r>
          <a:r>
            <a:rPr lang="en-US" sz="1300" kern="1200" dirty="0">
              <a:latin typeface="Euclid Circular A" panose="020B0504000000000000" pitchFamily="34" charset="0"/>
            </a:rPr>
            <a:t>!</a:t>
          </a:r>
        </a:p>
      </dsp:txBody>
      <dsp:txXfrm>
        <a:off x="0" y="1921464"/>
        <a:ext cx="3613150" cy="960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32830-E314-41A3-BCA0-53983D009AE4}" type="datetimeFigureOut">
              <a:rPr lang="sv-SE" smtClean="0"/>
              <a:t>2025-10-24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C143-6FA0-46E8-9113-2600D6E835A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548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50"/>
              </a:spcBef>
            </a:pPr>
            <a:endParaRPr lang="sv-SE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C143-6FA0-46E8-9113-2600D6E835A1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849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C143-6FA0-46E8-9113-2600D6E835A1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67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bil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933CC7B-1DE9-46F0-85EC-58C5536D5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75" y="1979155"/>
            <a:ext cx="2282546" cy="11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8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998C148-B933-42EC-A4BE-2D0FD5D7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328" y="338391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 och/eller datum</a:t>
            </a:r>
          </a:p>
        </p:txBody>
      </p:sp>
      <p:sp>
        <p:nvSpPr>
          <p:cNvPr id="4" name="© www.partsradet.se">
            <a:extLst>
              <a:ext uri="{FF2B5EF4-FFF2-40B4-BE49-F238E27FC236}">
                <a16:creationId xmlns:a16="http://schemas.microsoft.com/office/drawing/2014/main" id="{99453514-7F6E-4460-A86A-F3CD53C65AAF}"/>
              </a:ext>
            </a:extLst>
          </p:cNvPr>
          <p:cNvSpPr txBox="1"/>
          <p:nvPr userDrawn="1"/>
        </p:nvSpPr>
        <p:spPr>
          <a:xfrm>
            <a:off x="700607" y="4571747"/>
            <a:ext cx="880049" cy="12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525" dirty="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5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0A07C72F-5102-4FD4-ACAC-4F43F743E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249" y="477608"/>
            <a:ext cx="2090230" cy="4073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209D22FB-BB9B-4DD8-82B0-03157E037C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328" y="1518894"/>
            <a:ext cx="6858000" cy="1085272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titel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89EB38E4-087A-685B-26D3-0CC1E4201FEA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998C148-B933-42EC-A4BE-2D0FD5D7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328" y="338391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 och/eller datum</a:t>
            </a:r>
          </a:p>
        </p:txBody>
      </p:sp>
      <p:sp>
        <p:nvSpPr>
          <p:cNvPr id="4" name="© www.partsradet.se">
            <a:extLst>
              <a:ext uri="{FF2B5EF4-FFF2-40B4-BE49-F238E27FC236}">
                <a16:creationId xmlns:a16="http://schemas.microsoft.com/office/drawing/2014/main" id="{99453514-7F6E-4460-A86A-F3CD53C65AAF}"/>
              </a:ext>
            </a:extLst>
          </p:cNvPr>
          <p:cNvSpPr txBox="1"/>
          <p:nvPr userDrawn="1"/>
        </p:nvSpPr>
        <p:spPr>
          <a:xfrm>
            <a:off x="700607" y="4571747"/>
            <a:ext cx="880049" cy="12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525" dirty="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5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0A07C72F-5102-4FD4-ACAC-4F43F743E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249" y="477608"/>
            <a:ext cx="2090230" cy="4073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6E7142F-0C6A-4961-B2A0-BA2B6CC515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328" y="1518894"/>
            <a:ext cx="6858000" cy="1085272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titel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61A5823-4C14-543B-C5CF-65D1362A116F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998C148-B933-42EC-A4BE-2D0FD5D7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328" y="338391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 och/eller datum</a:t>
            </a:r>
          </a:p>
        </p:txBody>
      </p:sp>
      <p:sp>
        <p:nvSpPr>
          <p:cNvPr id="4" name="© www.partsradet.se">
            <a:extLst>
              <a:ext uri="{FF2B5EF4-FFF2-40B4-BE49-F238E27FC236}">
                <a16:creationId xmlns:a16="http://schemas.microsoft.com/office/drawing/2014/main" id="{99453514-7F6E-4460-A86A-F3CD53C65AAF}"/>
              </a:ext>
            </a:extLst>
          </p:cNvPr>
          <p:cNvSpPr txBox="1"/>
          <p:nvPr userDrawn="1"/>
        </p:nvSpPr>
        <p:spPr>
          <a:xfrm>
            <a:off x="700607" y="4571747"/>
            <a:ext cx="880049" cy="12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525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7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8CED32C5-CFD3-40B3-AEE7-6A6CE0EEB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49" y="477608"/>
            <a:ext cx="2090230" cy="40734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950301B-E090-4B65-8966-5BB06FE3D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328" y="1518894"/>
            <a:ext cx="6858000" cy="1085272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Presentationens titel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755DF10D-57ED-64AE-3F44-22F056267B41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4C8DA97C-7FBC-4A43-BF94-9CA988742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9" y="0"/>
            <a:ext cx="9153939" cy="5143500"/>
          </a:xfrm>
          <a:prstGeom prst="rect">
            <a:avLst/>
          </a:prstGeom>
          <a:solidFill>
            <a:srgbClr val="33336B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0" y="797010"/>
            <a:ext cx="7489223" cy="29026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5529A7F-A6A9-43F3-AD17-6FC52C2504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03" y="1221794"/>
            <a:ext cx="7489223" cy="707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989F6FC-34DF-4E28-9F1C-069DDF79A4E1}"/>
              </a:ext>
            </a:extLst>
          </p:cNvPr>
          <p:cNvSpPr/>
          <p:nvPr userDrawn="1"/>
        </p:nvSpPr>
        <p:spPr>
          <a:xfrm flipV="1">
            <a:off x="693920" y="1142135"/>
            <a:ext cx="855605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6EBDE2B-C057-4431-8D4E-EEAD93B513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FA171FF1-0C1B-0EB3-D933-33BEA40D7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49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5D2A5443-6850-24C0-8574-99EE607A9D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657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427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>
            <a:extLst>
              <a:ext uri="{FF2B5EF4-FFF2-40B4-BE49-F238E27FC236}">
                <a16:creationId xmlns:a16="http://schemas.microsoft.com/office/drawing/2014/main" id="{9A4614F2-746F-409C-B68D-4E9070434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39" cy="5143500"/>
          </a:xfrm>
          <a:prstGeom prst="rect">
            <a:avLst/>
          </a:prstGeom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989F6FC-34DF-4E28-9F1C-069DDF79A4E1}"/>
              </a:ext>
            </a:extLst>
          </p:cNvPr>
          <p:cNvSpPr/>
          <p:nvPr userDrawn="1"/>
        </p:nvSpPr>
        <p:spPr>
          <a:xfrm flipV="1">
            <a:off x="693920" y="1142135"/>
            <a:ext cx="855605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6EBDE2B-C057-4431-8D4E-EEAD93B513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0A3E5216-4152-4E1E-8C8E-A6D70C5EF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1" y="797010"/>
            <a:ext cx="7496480" cy="29026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6F6CC3BF-5764-490C-88B2-B574A0249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03" y="1221794"/>
            <a:ext cx="7496480" cy="707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FEE3E768-B3C0-165D-8E90-2F49E1D14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49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C9A63090-3419-5C3B-84B1-4E6A5BBC12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657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004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>
            <a:extLst>
              <a:ext uri="{FF2B5EF4-FFF2-40B4-BE49-F238E27FC236}">
                <a16:creationId xmlns:a16="http://schemas.microsoft.com/office/drawing/2014/main" id="{9A4614F2-746F-409C-B68D-4E9070434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3939" cy="5143500"/>
          </a:xfrm>
          <a:prstGeom prst="rect">
            <a:avLst/>
          </a:prstGeom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989F6FC-34DF-4E28-9F1C-069DDF79A4E1}"/>
              </a:ext>
            </a:extLst>
          </p:cNvPr>
          <p:cNvSpPr/>
          <p:nvPr userDrawn="1"/>
        </p:nvSpPr>
        <p:spPr>
          <a:xfrm flipV="1">
            <a:off x="693920" y="1142135"/>
            <a:ext cx="855605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6EBDE2B-C057-4431-8D4E-EEAD93B513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E8659532-71D9-4C2A-BEB4-6E83742EB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0" y="797010"/>
            <a:ext cx="7489223" cy="29026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B6833E3C-7433-41E0-A555-C8652BBAC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03" y="1221794"/>
            <a:ext cx="7489223" cy="707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0895D715-6E35-15D3-8B0E-FC1D33262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49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434F5442-A222-228A-B108-3C4AAEAF6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657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69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>
            <a:extLst>
              <a:ext uri="{FF2B5EF4-FFF2-40B4-BE49-F238E27FC236}">
                <a16:creationId xmlns:a16="http://schemas.microsoft.com/office/drawing/2014/main" id="{9A4614F2-746F-409C-B68D-4E9070434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3939" cy="5143500"/>
          </a:xfrm>
          <a:prstGeom prst="rect">
            <a:avLst/>
          </a:prstGeom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989F6FC-34DF-4E28-9F1C-069DDF79A4E1}"/>
              </a:ext>
            </a:extLst>
          </p:cNvPr>
          <p:cNvSpPr/>
          <p:nvPr userDrawn="1"/>
        </p:nvSpPr>
        <p:spPr>
          <a:xfrm flipV="1">
            <a:off x="693920" y="1142135"/>
            <a:ext cx="855605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6EBDE2B-C057-4431-8D4E-EEAD93B513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DF8F2E47-A9F2-4AA1-8F0A-13BE59D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0" y="797010"/>
            <a:ext cx="7485595" cy="29026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03C5C7EE-04E4-4188-BAB0-D393FDEFA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03" y="1221794"/>
            <a:ext cx="7485595" cy="707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1A04F28-4B6C-932A-B6CE-9292DD9E6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49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A2FE13F7-5E7D-C011-76FA-F32F5B45C6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657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70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>
            <a:extLst>
              <a:ext uri="{FF2B5EF4-FFF2-40B4-BE49-F238E27FC236}">
                <a16:creationId xmlns:a16="http://schemas.microsoft.com/office/drawing/2014/main" id="{9A4614F2-746F-409C-B68D-4E9070434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39" y="0"/>
            <a:ext cx="9153939" cy="5143500"/>
          </a:xfrm>
          <a:prstGeom prst="rect">
            <a:avLst/>
          </a:prstGeom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989F6FC-34DF-4E28-9F1C-069DDF79A4E1}"/>
              </a:ext>
            </a:extLst>
          </p:cNvPr>
          <p:cNvSpPr/>
          <p:nvPr userDrawn="1"/>
        </p:nvSpPr>
        <p:spPr>
          <a:xfrm flipV="1">
            <a:off x="693920" y="1142135"/>
            <a:ext cx="855605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6EBDE2B-C057-4431-8D4E-EEAD93B513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301280B-A3EA-4073-8ECA-7ECB79108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0" y="797010"/>
            <a:ext cx="7500109" cy="29026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8D0B9D92-F0A9-4C9C-8269-C42D09043B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03" y="1221794"/>
            <a:ext cx="7500109" cy="707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6E9A7AC1-7F55-A944-FD63-ABD100A07E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49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06CFD62C-C6AD-B0AE-063F-172E9642C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657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00">
                <a:solidFill>
                  <a:schemeClr val="bg1"/>
                </a:solidFill>
                <a:latin typeface="+mj-lt"/>
              </a:defRPr>
            </a:lvl2pPr>
            <a:lvl3pPr>
              <a:defRPr sz="1000">
                <a:solidFill>
                  <a:schemeClr val="bg1"/>
                </a:solidFill>
                <a:latin typeface="+mj-lt"/>
              </a:defRPr>
            </a:lvl3pPr>
            <a:lvl4pPr>
              <a:defRPr sz="100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863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>
            <a:extLst>
              <a:ext uri="{FF2B5EF4-FFF2-40B4-BE49-F238E27FC236}">
                <a16:creationId xmlns:a16="http://schemas.microsoft.com/office/drawing/2014/main" id="{9A4614F2-746F-409C-B68D-4E9070434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3939" cy="5143500"/>
          </a:xfrm>
          <a:prstGeom prst="rect">
            <a:avLst/>
          </a:prstGeom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989F6FC-34DF-4E28-9F1C-069DDF79A4E1}"/>
              </a:ext>
            </a:extLst>
          </p:cNvPr>
          <p:cNvSpPr/>
          <p:nvPr userDrawn="1"/>
        </p:nvSpPr>
        <p:spPr>
          <a:xfrm flipV="1">
            <a:off x="693920" y="1142135"/>
            <a:ext cx="855605" cy="0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79503D5A-B9D0-48BF-9C30-EC011CF5C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032AB630-6C83-40FB-8F89-4BD261A2D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1" y="797010"/>
            <a:ext cx="7496480" cy="29026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789AF464-376E-4204-8AA6-7DB34DC43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03" y="1221794"/>
            <a:ext cx="7496480" cy="707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5B281A5-13F0-BE93-EF77-CB676C46F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49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tx1"/>
                </a:solidFill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B3BFC26C-4941-4055-0370-835192EEB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657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tx1"/>
                </a:solidFill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601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bild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>
            <a:extLst>
              <a:ext uri="{FF2B5EF4-FFF2-40B4-BE49-F238E27FC236}">
                <a16:creationId xmlns:a16="http://schemas.microsoft.com/office/drawing/2014/main" id="{9A4614F2-746F-409C-B68D-4E9070434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36"/>
            <a:ext cx="9153939" cy="5143500"/>
          </a:xfrm>
          <a:prstGeom prst="rect">
            <a:avLst/>
          </a:prstGeom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989F6FC-34DF-4E28-9F1C-069DDF79A4E1}"/>
              </a:ext>
            </a:extLst>
          </p:cNvPr>
          <p:cNvSpPr/>
          <p:nvPr userDrawn="1"/>
        </p:nvSpPr>
        <p:spPr>
          <a:xfrm flipV="1">
            <a:off x="693920" y="1142135"/>
            <a:ext cx="855605" cy="0"/>
          </a:xfrm>
          <a:prstGeom prst="line">
            <a:avLst/>
          </a:prstGeom>
          <a:ln w="381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79503D5A-B9D0-48BF-9C30-EC011CF5C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2E4E8D4F-E69B-473D-8DBF-C5F5D734D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1" y="797010"/>
            <a:ext cx="7492852" cy="29026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1F762AAD-DB42-41A1-B528-C2B9F1260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03" y="1221794"/>
            <a:ext cx="7492852" cy="707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9C9E7D47-DD0F-C1BA-5BB2-270445A3DB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49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tx1"/>
                </a:solidFill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2035ECF0-3A86-3DAA-D66E-EADC9B255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657" y="2230437"/>
            <a:ext cx="3580493" cy="2739289"/>
          </a:xfrm>
        </p:spPr>
        <p:txBody>
          <a:bodyPr/>
          <a:lstStyle>
            <a:lvl1pPr marL="268288" indent="-268288"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solidFill>
                  <a:schemeClr val="tx1"/>
                </a:solidFill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345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bil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933CC7B-1DE9-46F0-85EC-58C5536D5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75" y="1979155"/>
            <a:ext cx="2282546" cy="11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5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i punktfor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8" y="683279"/>
            <a:ext cx="7491011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FFB13-B459-4D9E-B1D0-B6A4F89ABE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89" y="1942428"/>
            <a:ext cx="7491010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i punktform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98268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FFB13-B459-4D9E-B1D0-B6A4F89ABE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89" y="1942428"/>
            <a:ext cx="7498268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i punktform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80125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FFB13-B459-4D9E-B1D0-B6A4F89ABE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89" y="1942428"/>
            <a:ext cx="7480125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i punktform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87382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FFB13-B459-4D9E-B1D0-B6A4F89ABE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89" y="1942428"/>
            <a:ext cx="7487382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i punktform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83754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FFB13-B459-4D9E-B1D0-B6A4F89ABE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89" y="1942428"/>
            <a:ext cx="7483754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i punktform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91011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FFB13-B459-4D9E-B1D0-B6A4F89ABE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89" y="1942428"/>
            <a:ext cx="7491011" cy="288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A26E607-06BB-4F44-83AB-2BBE82914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i punktform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94640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FFB13-B459-4D9E-B1D0-B6A4F89ABE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89" y="1942428"/>
            <a:ext cx="7494640" cy="288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A26E607-06BB-4F44-83AB-2BBE82914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i två spalt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90" y="683279"/>
            <a:ext cx="7498267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A5F81A6-FB1F-29E7-9B13-4ACD92A2151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0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79067EC-B557-D450-F8C3-AF3AFCF3071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1418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33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i två spal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98268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4B805D6-070A-D420-E245-491E5FF29B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1418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3704D6DE-8C13-2967-5A32-832D4B99155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0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69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i två spalt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98268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1BB40EC-C930-ADD5-0A28-BEC53803A9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1418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CF8998C-5271-7B42-E9EF-7328ABDADCA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0" y="1943570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740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bil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933CC7B-1DE9-46F0-85EC-58C5536D5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75" y="1979155"/>
            <a:ext cx="2282546" cy="11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6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i två spalt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91011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8D93A10-392A-DD94-BC7F-0DBC127BDE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1418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80B9779-323F-73EE-1C1D-7C37DF5422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64743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21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i två spalt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94640" cy="9941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2DF80-2D07-4E2B-A2D5-4FFA816C7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F4E035E-F148-2D46-04CB-5B5973FC33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1418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6FFF63B-E940-D2B9-BA6C-4BBF8A52305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68372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08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i två spalter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83754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0EA98A1-32C5-321E-29A9-65D94A6BEF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1418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163C369F-16A1-9797-83B6-1BCAD63736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57486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401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i två spalt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789" y="683279"/>
            <a:ext cx="7483754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97EA422-C8A6-E433-3EAE-10D7A2886FA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1418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492681E-B8AF-C9B5-3290-26AAEA4A8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57486" y="1942428"/>
            <a:ext cx="3614057" cy="288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890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 och illustrationsbi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029" y="683279"/>
            <a:ext cx="3785141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45B2A4E5-9798-42B9-A004-FA6B31257F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89696" cy="5143500"/>
          </a:xfrm>
          <a:blipFill>
            <a:blip r:embed="rId3"/>
            <a:stretch>
              <a:fillRect/>
            </a:stretch>
          </a:blipFill>
        </p:spPr>
        <p:txBody>
          <a:bodyPr tIns="122400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2B8098BD-2A4B-9070-3837-235A8CEED2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90117" y="2001899"/>
            <a:ext cx="4503511" cy="288605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593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 och illustrations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030" y="683279"/>
            <a:ext cx="3788770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45B2A4E5-9798-42B9-A004-FA6B31257F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89696" cy="5143500"/>
          </a:xfrm>
          <a:blipFill>
            <a:blip r:embed="rId3"/>
            <a:stretch>
              <a:fillRect/>
            </a:stretch>
          </a:blipFill>
        </p:spPr>
        <p:txBody>
          <a:bodyPr tIns="122400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4BC6958-31AC-09B9-5476-88ADA5BA47E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90117" y="2001899"/>
            <a:ext cx="4503511" cy="288605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99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 och illustrationsbi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029" y="683279"/>
            <a:ext cx="3781513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45B2A4E5-9798-42B9-A004-FA6B31257F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89696" cy="5143500"/>
          </a:xfrm>
          <a:blipFill>
            <a:blip r:embed="rId3"/>
            <a:stretch>
              <a:fillRect/>
            </a:stretch>
          </a:blipFill>
        </p:spPr>
        <p:txBody>
          <a:bodyPr tIns="122400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8DD352B-1DB3-F949-535A-E7EEACE3ADF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90117" y="2001899"/>
            <a:ext cx="4503511" cy="288605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0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 och illustrationsbil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029" y="683279"/>
            <a:ext cx="3781513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45B2A4E5-9798-42B9-A004-FA6B31257F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89696" cy="5143500"/>
          </a:xfrm>
          <a:blipFill>
            <a:blip r:embed="rId3"/>
            <a:stretch>
              <a:fillRect/>
            </a:stretch>
          </a:blipFill>
        </p:spPr>
        <p:txBody>
          <a:bodyPr tIns="122400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58421C9-4371-0685-7701-E2517891F69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90117" y="2001899"/>
            <a:ext cx="4503511" cy="288605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511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 och illustrationsbild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029" y="683279"/>
            <a:ext cx="3785141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45B2A4E5-9798-42B9-A004-FA6B31257F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89696" cy="5143500"/>
          </a:xfrm>
          <a:blipFill>
            <a:blip r:embed="rId3"/>
            <a:stretch>
              <a:fillRect/>
            </a:stretch>
          </a:blipFill>
        </p:spPr>
        <p:txBody>
          <a:bodyPr tIns="122400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B5C150B0-1BE7-DB09-B512-9BF99A0BE91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90117" y="2001899"/>
            <a:ext cx="4503511" cy="288605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53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 och illustrationsbild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FE847-BE27-41D1-928A-B450E16FA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030" y="683279"/>
            <a:ext cx="3777884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867053-CF61-4AD5-9D63-5006E6EF6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45B2A4E5-9798-42B9-A004-FA6B31257F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989696" cy="5143500"/>
          </a:xfrm>
          <a:blipFill>
            <a:blip r:embed="rId3"/>
            <a:stretch>
              <a:fillRect/>
            </a:stretch>
          </a:blipFill>
        </p:spPr>
        <p:txBody>
          <a:bodyPr tIns="122400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46FFD18-FDAB-1286-8B5C-A996BC3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90117" y="2001899"/>
            <a:ext cx="4503511" cy="288605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70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bil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933CC7B-1DE9-46F0-85EC-58C5536D5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75" y="1979155"/>
            <a:ext cx="2282546" cy="11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8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BA17746-C696-4540-81F3-B05C5A8B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513791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F1F557EB-2552-414A-BB55-BAF72CAEA4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969" y="1376072"/>
            <a:ext cx="6858000" cy="1182643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Kapitel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AAC1B2C8-C476-4905-9F7A-103E5FF0D5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273" y="338410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33960DC2-A84F-97A4-8461-C4ADD7433F33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BA17746-C696-4540-81F3-B05C5A8B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513791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110DA491-AD5E-4039-91A8-66F5B940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273" y="338410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FD60736-3E70-42D0-999E-FF602D664A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969" y="1376072"/>
            <a:ext cx="6858000" cy="1182643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Kapitel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A413195B-B990-3639-16A7-D235B9249981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BA17746-C696-4540-81F3-B05C5A8B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513791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84A9E22-4FE9-46C9-BBBC-735197E01E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273" y="338410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74A74E5-A46B-47D2-8B3A-B968C5948A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969" y="1376072"/>
            <a:ext cx="6858000" cy="1182643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Kapitel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D5DCBFF-BCC5-B7AA-E1BC-440BC5BD2A01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BA17746-C696-4540-81F3-B05C5A8B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513791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6BBA7EA3-8DB3-40A1-8DB7-02D3311CC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273" y="338410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4C4EBC9-1802-4F1E-BA22-F92D989E7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969" y="1376072"/>
            <a:ext cx="6858000" cy="1182643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Kapitel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C3E67481-7FC4-01BE-F274-61A76C359E0C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BA17746-C696-4540-81F3-B05C5A8B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513791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F34E09F-676F-479E-9122-EB461ADF3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273" y="338410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90DE3E5-7DF8-4DA1-8C8A-92902D22D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969" y="1376072"/>
            <a:ext cx="6858000" cy="1182643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Kapitel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342D117-26ED-1EB8-0EB2-5631E7827D94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BA17746-C696-4540-81F3-B05C5A8B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51379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E18F5F96-F5EF-4307-9468-17F46639F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5B60E47A-EFF6-43B4-8EAB-3726005F4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273" y="338410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0F21C53-689F-4A17-99CC-5AC4CB530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969" y="1376072"/>
            <a:ext cx="6858000" cy="1182643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Kapitel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BEFB37-F6C2-2CBB-5A2D-87AF1D8DF7B8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BA17746-C696-4540-81F3-B05C5A8B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51379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E18F5F96-F5EF-4307-9468-17F46639F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ACFCD10-06F7-4AF0-9138-1AB4F342A1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273" y="338410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FE51ED2-D679-4290-BD8B-97203BA5CD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969" y="1376072"/>
            <a:ext cx="6858000" cy="1182643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Kapitel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0095E1F5-0B4C-4019-D090-CB84484B6B67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bryta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CC05954A-3EB9-45EE-9A57-AF4F8E630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52F24B9-4E31-4CEA-8012-E282CFD7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0429"/>
            <a:ext cx="6858000" cy="1182643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Avbrytare</a:t>
            </a:r>
          </a:p>
        </p:txBody>
      </p:sp>
    </p:spTree>
    <p:extLst>
      <p:ext uri="{BB962C8B-B14F-4D97-AF65-F5344CB8AC3E}">
        <p14:creationId xmlns:p14="http://schemas.microsoft.com/office/powerpoint/2010/main" val="34022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bryta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CC05954A-3EB9-45EE-9A57-AF4F8E630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52F24B9-4E31-4CEA-8012-E282CFD7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0429"/>
            <a:ext cx="6858000" cy="1182643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Avbrytare</a:t>
            </a:r>
          </a:p>
        </p:txBody>
      </p:sp>
    </p:spTree>
    <p:extLst>
      <p:ext uri="{BB962C8B-B14F-4D97-AF65-F5344CB8AC3E}">
        <p14:creationId xmlns:p14="http://schemas.microsoft.com/office/powerpoint/2010/main" val="38866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brytar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CC05954A-3EB9-45EE-9A57-AF4F8E630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52F24B9-4E31-4CEA-8012-E282CFD7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0429"/>
            <a:ext cx="6858000" cy="1182643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Avbrytare</a:t>
            </a:r>
          </a:p>
        </p:txBody>
      </p:sp>
    </p:spTree>
    <p:extLst>
      <p:ext uri="{BB962C8B-B14F-4D97-AF65-F5344CB8AC3E}">
        <p14:creationId xmlns:p14="http://schemas.microsoft.com/office/powerpoint/2010/main" val="22544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bild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933CC7B-1DE9-46F0-85EC-58C5536D5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75" y="1979155"/>
            <a:ext cx="2282546" cy="118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brytar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CC05954A-3EB9-45EE-9A57-AF4F8E630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52F24B9-4E31-4CEA-8012-E282CFD7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0429"/>
            <a:ext cx="6858000" cy="1182643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Avbrytare</a:t>
            </a:r>
          </a:p>
        </p:txBody>
      </p:sp>
    </p:spTree>
    <p:extLst>
      <p:ext uri="{BB962C8B-B14F-4D97-AF65-F5344CB8AC3E}">
        <p14:creationId xmlns:p14="http://schemas.microsoft.com/office/powerpoint/2010/main" val="31801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brytar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CC05954A-3EB9-45EE-9A57-AF4F8E630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52F24B9-4E31-4CEA-8012-E282CFD7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0429"/>
            <a:ext cx="6858000" cy="1182643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Avbrytare</a:t>
            </a:r>
          </a:p>
        </p:txBody>
      </p:sp>
    </p:spTree>
    <p:extLst>
      <p:ext uri="{BB962C8B-B14F-4D97-AF65-F5344CB8AC3E}">
        <p14:creationId xmlns:p14="http://schemas.microsoft.com/office/powerpoint/2010/main" val="36018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brytar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CC05954A-3EB9-45EE-9A57-AF4F8E630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52F24B9-4E31-4CEA-8012-E282CFD7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0429"/>
            <a:ext cx="6858000" cy="1182643"/>
          </a:xfr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Avbrytare</a:t>
            </a:r>
          </a:p>
        </p:txBody>
      </p:sp>
      <p:pic>
        <p:nvPicPr>
          <p:cNvPr id="6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0D2C5ABC-00D7-453C-9066-2628544E1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9000"/>
                    </a14:imgEffect>
                  </a14:imgLayer>
                </a14:imgProps>
              </a:ext>
            </a:extLst>
          </a:blip>
          <a:srcRect r="79113"/>
          <a:stretch/>
        </p:blipFill>
        <p:spPr>
          <a:xfrm>
            <a:off x="8321329" y="404877"/>
            <a:ext cx="436591" cy="407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53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brytar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CC05954A-3EB9-45EE-9A57-AF4F8E630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52F24B9-4E31-4CEA-8012-E282CFD7A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0429"/>
            <a:ext cx="6858000" cy="1182643"/>
          </a:xfr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Avbrytare</a:t>
            </a:r>
          </a:p>
        </p:txBody>
      </p:sp>
      <p:pic>
        <p:nvPicPr>
          <p:cNvPr id="6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C81053A6-3B6D-4D39-97B3-B9C9D9D45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9000"/>
                    </a14:imgEffect>
                  </a14:imgLayer>
                </a14:imgProps>
              </a:ext>
            </a:extLst>
          </a:blip>
          <a:srcRect r="79113"/>
          <a:stretch/>
        </p:blipFill>
        <p:spPr>
          <a:xfrm>
            <a:off x="8321329" y="404877"/>
            <a:ext cx="436591" cy="407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6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868234-1414-4447-94FC-3E0D50AE0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40" y="395421"/>
            <a:ext cx="3467100" cy="51435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69B8E43-0359-43CD-A047-150F35C4C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575" y="1170662"/>
            <a:ext cx="4804013" cy="2809935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Citat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3E29A2F4-7F84-4ECF-A578-A920BE002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746" y="4227552"/>
            <a:ext cx="2629212" cy="341312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D5909679-0598-4A07-BD5F-51F3EE5CD6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46" y="4577064"/>
            <a:ext cx="2629212" cy="341312"/>
          </a:xfrm>
        </p:spPr>
        <p:txBody>
          <a:bodyPr anchor="t"/>
          <a:lstStyle>
            <a:lvl1pPr marL="0" indent="0">
              <a:buNone/>
              <a:defRPr sz="1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721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868234-1414-4447-94FC-3E0D50AE0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40" y="395421"/>
            <a:ext cx="3467100" cy="51435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69B8E43-0359-43CD-A047-150F35C4C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575" y="1170662"/>
            <a:ext cx="4804013" cy="2809935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Citat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2D9DF19-7FE1-4C9A-A701-CEE5571749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746" y="4227552"/>
            <a:ext cx="2629212" cy="341312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C5E76910-A05C-416D-92C6-9374781F17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46" y="4577064"/>
            <a:ext cx="2629212" cy="341312"/>
          </a:xfrm>
        </p:spPr>
        <p:txBody>
          <a:bodyPr anchor="t"/>
          <a:lstStyle>
            <a:lvl1pPr marL="0" indent="0">
              <a:buNone/>
              <a:defRPr sz="1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141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868234-1414-4447-94FC-3E0D50AE0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40" y="395421"/>
            <a:ext cx="3467100" cy="51435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69B8E43-0359-43CD-A047-150F35C4C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575" y="1170662"/>
            <a:ext cx="4804013" cy="2809935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Citat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23D23DE5-6E57-46B2-BD40-5D625660CC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746" y="4227552"/>
            <a:ext cx="2629212" cy="341312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9CF1CB-8891-4D17-A776-85D8C1C32E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46" y="4577064"/>
            <a:ext cx="2629212" cy="341312"/>
          </a:xfrm>
        </p:spPr>
        <p:txBody>
          <a:bodyPr anchor="t"/>
          <a:lstStyle>
            <a:lvl1pPr marL="0" indent="0">
              <a:buNone/>
              <a:defRPr sz="1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222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868234-1414-4447-94FC-3E0D50AE0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40" y="395421"/>
            <a:ext cx="3467100" cy="51435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69B8E43-0359-43CD-A047-150F35C4C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575" y="1170662"/>
            <a:ext cx="4804013" cy="2809935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Citat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A70012C-7E3E-4FDC-83AE-87DB0503A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746" y="4227552"/>
            <a:ext cx="2629212" cy="341312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7FE8000D-C76C-4B09-9D84-78E4E37DB0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46" y="4577064"/>
            <a:ext cx="2629212" cy="341312"/>
          </a:xfrm>
        </p:spPr>
        <p:txBody>
          <a:bodyPr anchor="t"/>
          <a:lstStyle>
            <a:lvl1pPr marL="0" indent="0">
              <a:buNone/>
              <a:defRPr sz="1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8745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868234-1414-4447-94FC-3E0D50AE0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40" y="395421"/>
            <a:ext cx="3467100" cy="51435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5B4F114-6C2C-489F-8305-4A2748828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8" y="404876"/>
            <a:ext cx="407349" cy="4073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69B8E43-0359-43CD-A047-150F35C4C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575" y="1170662"/>
            <a:ext cx="4804013" cy="2809935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Citat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F2C7526-F385-47F5-A928-EEC81EAB69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746" y="4227552"/>
            <a:ext cx="2629212" cy="341312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B529E9F4-7E8B-4FF9-A864-B5E38BD86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46" y="4577064"/>
            <a:ext cx="2629212" cy="341312"/>
          </a:xfrm>
        </p:spPr>
        <p:txBody>
          <a:bodyPr anchor="t"/>
          <a:lstStyle>
            <a:lvl1pPr marL="0" indent="0">
              <a:buNone/>
              <a:defRPr sz="1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7713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DC4574C-0880-4191-8113-FA7E050F7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40" y="395421"/>
            <a:ext cx="3467100" cy="514350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69B8E43-0359-43CD-A047-150F35C4C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575" y="1170662"/>
            <a:ext cx="4804013" cy="2809935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Citat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54575EE-B171-45C7-9DD1-FF25DCCB9F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C5C68474-8AEB-48E8-AD1F-1AA13AB62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746" y="4227552"/>
            <a:ext cx="2629212" cy="341312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B1366B7-7F06-446E-BC7D-CA63689238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46" y="4577064"/>
            <a:ext cx="2629212" cy="341312"/>
          </a:xfrm>
        </p:spPr>
        <p:txBody>
          <a:bodyPr anchor="t"/>
          <a:lstStyle>
            <a:lvl1pPr marL="0" indent="0"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823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bild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0473-8F35-4252-89F7-905051186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75" y="1974551"/>
            <a:ext cx="2291382" cy="11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ild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1E78EF1-091D-4471-AA10-8FEF554E1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40" y="395421"/>
            <a:ext cx="3467100" cy="514350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69B8E43-0359-43CD-A047-150F35C4C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3575" y="1170662"/>
            <a:ext cx="4804013" cy="2809935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Citat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54575EE-B171-45C7-9DD1-FF25DCCB9F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75" y="404877"/>
            <a:ext cx="407348" cy="407348"/>
          </a:xfrm>
          <a:prstGeom prst="rect">
            <a:avLst/>
          </a:prstGeom>
        </p:spPr>
      </p:pic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BDE95DF-0F7F-462B-B904-0793939473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746" y="4227552"/>
            <a:ext cx="2629212" cy="341312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F0277F7-D9AF-44B8-95F9-06F26C0D44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46" y="4577064"/>
            <a:ext cx="2629212" cy="341312"/>
          </a:xfrm>
        </p:spPr>
        <p:txBody>
          <a:bodyPr anchor="t"/>
          <a:lstStyle>
            <a:lvl1pPr marL="0" indent="0"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2594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C64B793-A689-445A-A60E-4E397FD68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3" y="1444773"/>
            <a:ext cx="2253954" cy="22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C64B793-A689-445A-A60E-4E397FD68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3" y="1444773"/>
            <a:ext cx="2253954" cy="22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C64B793-A689-445A-A60E-4E397FD68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3" y="1444773"/>
            <a:ext cx="2253954" cy="22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C64B793-A689-445A-A60E-4E397FD68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3" y="1444773"/>
            <a:ext cx="2253954" cy="22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C64B793-A689-445A-A60E-4E397FD68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3" y="1444773"/>
            <a:ext cx="2253954" cy="22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D85ABBC8-B596-40D3-94A0-87B2E45AD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3" y="1444773"/>
            <a:ext cx="2253954" cy="22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bil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06F60-04BA-4E77-A665-7B1883C6BF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327" y="1518894"/>
            <a:ext cx="7850929" cy="1085272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998C148-B933-42EC-A4BE-2D0FD5D7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328" y="3383917"/>
            <a:ext cx="7850928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 och/eller datum</a:t>
            </a:r>
          </a:p>
        </p:txBody>
      </p:sp>
      <p:sp>
        <p:nvSpPr>
          <p:cNvPr id="4" name="© www.partsradet.se">
            <a:extLst>
              <a:ext uri="{FF2B5EF4-FFF2-40B4-BE49-F238E27FC236}">
                <a16:creationId xmlns:a16="http://schemas.microsoft.com/office/drawing/2014/main" id="{99453514-7F6E-4460-A86A-F3CD53C65AAF}"/>
              </a:ext>
            </a:extLst>
          </p:cNvPr>
          <p:cNvSpPr txBox="1"/>
          <p:nvPr userDrawn="1"/>
        </p:nvSpPr>
        <p:spPr>
          <a:xfrm>
            <a:off x="700607" y="4571747"/>
            <a:ext cx="880049" cy="12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525" dirty="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5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0A07C72F-5102-4FD4-ACAC-4F43F743E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249" y="477608"/>
            <a:ext cx="2090230" cy="40734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04A55836-6FCB-25C0-7D88-F4CFA798ABEF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998C148-B933-42EC-A4BE-2D0FD5D7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328" y="338391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 och/eller datum</a:t>
            </a:r>
          </a:p>
        </p:txBody>
      </p:sp>
      <p:sp>
        <p:nvSpPr>
          <p:cNvPr id="4" name="© www.partsradet.se">
            <a:extLst>
              <a:ext uri="{FF2B5EF4-FFF2-40B4-BE49-F238E27FC236}">
                <a16:creationId xmlns:a16="http://schemas.microsoft.com/office/drawing/2014/main" id="{99453514-7F6E-4460-A86A-F3CD53C65AAF}"/>
              </a:ext>
            </a:extLst>
          </p:cNvPr>
          <p:cNvSpPr txBox="1"/>
          <p:nvPr userDrawn="1"/>
        </p:nvSpPr>
        <p:spPr>
          <a:xfrm>
            <a:off x="700607" y="4571747"/>
            <a:ext cx="880049" cy="12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525" dirty="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5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0A07C72F-5102-4FD4-ACAC-4F43F743E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249" y="477608"/>
            <a:ext cx="2090230" cy="4073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8A23576-70FA-417E-948F-08DB3C8AEF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328" y="1518894"/>
            <a:ext cx="6858000" cy="1085272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titel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14224C93-ECDC-F34D-8B2C-2FCF902B5213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998C148-B933-42EC-A4BE-2D0FD5D7E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328" y="3383917"/>
            <a:ext cx="6858000" cy="628525"/>
          </a:xfrm>
        </p:spPr>
        <p:txBody>
          <a:bodyPr/>
          <a:lstStyle>
            <a:lvl1pPr marL="0" indent="0" algn="l">
              <a:buNone/>
              <a:defRPr sz="22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Namn och/eller datum</a:t>
            </a:r>
          </a:p>
        </p:txBody>
      </p:sp>
      <p:sp>
        <p:nvSpPr>
          <p:cNvPr id="4" name="© www.partsradet.se">
            <a:extLst>
              <a:ext uri="{FF2B5EF4-FFF2-40B4-BE49-F238E27FC236}">
                <a16:creationId xmlns:a16="http://schemas.microsoft.com/office/drawing/2014/main" id="{99453514-7F6E-4460-A86A-F3CD53C65AAF}"/>
              </a:ext>
            </a:extLst>
          </p:cNvPr>
          <p:cNvSpPr txBox="1"/>
          <p:nvPr userDrawn="1"/>
        </p:nvSpPr>
        <p:spPr>
          <a:xfrm>
            <a:off x="700607" y="4571747"/>
            <a:ext cx="880049" cy="12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525" dirty="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5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0A07C72F-5102-4FD4-ACAC-4F43F743E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249" y="477608"/>
            <a:ext cx="2090230" cy="4073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CD3601A-D0BC-4FB3-90BE-B3B594891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328" y="1518894"/>
            <a:ext cx="6858000" cy="1085272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titel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E67FC6AA-A795-741D-1862-D8411AB187F5}"/>
              </a:ext>
            </a:extLst>
          </p:cNvPr>
          <p:cNvCxnSpPr/>
          <p:nvPr userDrawn="1"/>
        </p:nvCxnSpPr>
        <p:spPr>
          <a:xfrm>
            <a:off x="695092" y="3044284"/>
            <a:ext cx="4646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B4C0050-C61D-43F5-9230-07AFC413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9" y="683279"/>
            <a:ext cx="7194149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512770-D37B-4A38-AAAE-C3F38CC5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89" y="1942428"/>
            <a:ext cx="7194149" cy="28843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876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1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50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685800" rtl="0" eaLnBrk="1" latinLnBrk="0" hangingPunct="1">
        <a:lnSpc>
          <a:spcPct val="100000"/>
        </a:lnSpc>
        <a:spcBef>
          <a:spcPts val="65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707F8-924C-29D4-3FF0-583E6A585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latin typeface="Arial"/>
                <a:cs typeface="Arial"/>
              </a:rPr>
              <a:t>Digital grundläggande arbetsmiljöutbildning</a:t>
            </a:r>
          </a:p>
        </p:txBody>
      </p:sp>
      <p:pic>
        <p:nvPicPr>
          <p:cNvPr id="6" name="Picture 5" descr="Illustrerad anslagstavla med händer som sträcks in och justerar och granskar och ger tummen upp.">
            <a:extLst>
              <a:ext uri="{FF2B5EF4-FFF2-40B4-BE49-F238E27FC236}">
                <a16:creationId xmlns:a16="http://schemas.microsoft.com/office/drawing/2014/main" id="{34CF049C-2EF9-0331-F7E1-AA263242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0000">
            <a:off x="5022775" y="2409324"/>
            <a:ext cx="3914496" cy="25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3AF46-ECD4-2ED9-064F-194F9728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B57D45-E3C3-2FEF-3B73-A68F1E1F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/>
                <a:cs typeface="Arial"/>
              </a:rPr>
              <a:t>Ny digital grundläggande arbetsmiljöutbildning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631A81-2A47-69DA-0EFC-91135B6D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88" y="1853141"/>
            <a:ext cx="6696238" cy="288433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>
                <a:latin typeface="Euclid Circular A Light"/>
              </a:rPr>
              <a:t>För skyddsombud och chefer inom det statliga avtalsområdet.</a:t>
            </a:r>
          </a:p>
          <a:p>
            <a:r>
              <a:rPr lang="sv-SE" dirty="0">
                <a:latin typeface="Euclid Circular A Light"/>
              </a:rPr>
              <a:t>Partsgemensamt framtagen.</a:t>
            </a:r>
          </a:p>
          <a:p>
            <a:r>
              <a:rPr lang="sv-SE" dirty="0">
                <a:latin typeface="Euclid Circular A Light"/>
              </a:rPr>
              <a:t>Forskningsbaserad och u</a:t>
            </a:r>
            <a:r>
              <a:rPr lang="sv-SE" dirty="0">
                <a:solidFill>
                  <a:srgbClr val="FFFFFF"/>
                </a:solidFill>
                <a:latin typeface="Euclid Circular A Light"/>
              </a:rPr>
              <a:t>tgår från behov </a:t>
            </a:r>
            <a:br>
              <a:rPr lang="sv-SE" dirty="0">
                <a:solidFill>
                  <a:srgbClr val="FFFFFF"/>
                </a:solidFill>
                <a:latin typeface="Euclid Circular A Light"/>
              </a:rPr>
            </a:br>
            <a:r>
              <a:rPr lang="sv-SE" dirty="0">
                <a:solidFill>
                  <a:srgbClr val="FFFFFF"/>
                </a:solidFill>
                <a:latin typeface="Euclid Circular A Light"/>
              </a:rPr>
              <a:t>och utmaningar inom staten.</a:t>
            </a:r>
          </a:p>
          <a:p>
            <a:r>
              <a:rPr lang="sv-SE" dirty="0">
                <a:latin typeface="Euclid Circular A Light"/>
              </a:rPr>
              <a:t>Testad på statliga organisationer.</a:t>
            </a:r>
          </a:p>
          <a:p>
            <a:r>
              <a:rPr lang="sv-SE" dirty="0">
                <a:latin typeface="Euclid Circular A Light"/>
              </a:rPr>
              <a:t>Redan finansierad genom avgift till Partsrådet.</a:t>
            </a:r>
          </a:p>
          <a:p>
            <a:endParaRPr lang="sv-SE" dirty="0">
              <a:latin typeface="Euclid Circular A Light"/>
            </a:endParaRPr>
          </a:p>
          <a:p>
            <a:endParaRPr lang="en-US" dirty="0">
              <a:latin typeface="Euclid Circular A Light"/>
            </a:endParaRPr>
          </a:p>
          <a:p>
            <a:endParaRPr lang="sv-SE" dirty="0">
              <a:latin typeface="Euclid Circular A Light"/>
            </a:endParaRPr>
          </a:p>
          <a:p>
            <a:pPr marL="0" indent="0">
              <a:buNone/>
            </a:pPr>
            <a:endParaRPr lang="sv-SE" dirty="0">
              <a:latin typeface="Euclid Circular A Light"/>
            </a:endParaRPr>
          </a:p>
          <a:p>
            <a:endParaRPr lang="sv-SE" dirty="0">
              <a:latin typeface="Euclid Circular A" panose="020B0504000000000000" pitchFamily="34" charset="0"/>
            </a:endParaRPr>
          </a:p>
        </p:txBody>
      </p:sp>
      <p:pic>
        <p:nvPicPr>
          <p:cNvPr id="5" name="Picture 4" descr="Illustrerad dator med blomma framför.">
            <a:extLst>
              <a:ext uri="{FF2B5EF4-FFF2-40B4-BE49-F238E27FC236}">
                <a16:creationId xmlns:a16="http://schemas.microsoft.com/office/drawing/2014/main" id="{8E8C19E3-D89E-3342-8125-55558CA4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">
            <a:off x="5276072" y="2157561"/>
            <a:ext cx="4217221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 11" descr="Illustrerade personer i en cirkel.">
            <a:extLst>
              <a:ext uri="{FF2B5EF4-FFF2-40B4-BE49-F238E27FC236}">
                <a16:creationId xmlns:a16="http://schemas.microsoft.com/office/drawing/2014/main" id="{58E70CC2-C2FA-525C-FF3D-00C4A442EF32}"/>
              </a:ext>
            </a:extLst>
          </p:cNvPr>
          <p:cNvSpPr/>
          <p:nvPr/>
        </p:nvSpPr>
        <p:spPr>
          <a:xfrm>
            <a:off x="5700354" y="1683264"/>
            <a:ext cx="3067225" cy="298305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 hangingPunct="0"/>
            <a:endParaRPr lang="sv-SE" sz="675" b="1" kern="0" dirty="0">
              <a:solidFill>
                <a:prstClr val="white"/>
              </a:solidFill>
              <a:latin typeface="Arial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A52AA-6DFF-60A0-E2F6-BD47C53D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För vem?</a:t>
            </a:r>
          </a:p>
        </p:txBody>
      </p:sp>
      <p:pic>
        <p:nvPicPr>
          <p:cNvPr id="4" name="Picture 4" descr="En bild som visar klädsel, tecknad serie, illustration">
            <a:extLst>
              <a:ext uri="{FF2B5EF4-FFF2-40B4-BE49-F238E27FC236}">
                <a16:creationId xmlns:a16="http://schemas.microsoft.com/office/drawing/2014/main" id="{F70C2F3C-E55D-E9F2-A2F3-22BECECE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28" y="2176899"/>
            <a:ext cx="3788946" cy="21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B1B8767E-F083-4CF4-280C-083D0AE37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4572" y="3100472"/>
            <a:ext cx="580204" cy="580204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00A3DF6-80FC-6A6C-C361-0297E373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7132" y="2060297"/>
            <a:ext cx="650821" cy="650821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2BF2AFA2-D37E-3A6C-00ED-33377A91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101769" y="2898791"/>
            <a:ext cx="561869" cy="580204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FE0FCF0-12CD-A360-C884-18F445175236}"/>
              </a:ext>
            </a:extLst>
          </p:cNvPr>
          <p:cNvSpPr txBox="1">
            <a:spLocks/>
          </p:cNvSpPr>
          <p:nvPr/>
        </p:nvSpPr>
        <p:spPr>
          <a:xfrm>
            <a:off x="681235" y="1685893"/>
            <a:ext cx="5574092" cy="2884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90500" indent="-190500" algn="l" defTabSz="685800" rtl="0" eaLnBrk="1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  <a:latin typeface="Euclid Circular A Light"/>
              </a:rPr>
              <a:t>Speciellt utformad för chefer och skyddsombud i staten.</a:t>
            </a:r>
          </a:p>
          <a:p>
            <a:r>
              <a:rPr lang="sv-SE" dirty="0">
                <a:solidFill>
                  <a:schemeClr val="bg1"/>
                </a:solidFill>
                <a:latin typeface="Euclid Circular A Light"/>
              </a:rPr>
              <a:t>Fungerar oavsett förkunskap.</a:t>
            </a:r>
          </a:p>
          <a:p>
            <a:r>
              <a:rPr lang="sv-SE" dirty="0">
                <a:solidFill>
                  <a:schemeClr val="bg1"/>
                </a:solidFill>
                <a:latin typeface="Euclid Circular A Light"/>
              </a:rPr>
              <a:t>Genomförs enskilt och digitalt.</a:t>
            </a:r>
          </a:p>
          <a:p>
            <a:r>
              <a:rPr lang="en-US" dirty="0">
                <a:solidFill>
                  <a:schemeClr val="bg1"/>
                </a:solidFill>
                <a:latin typeface="Euclid Circular A Light"/>
              </a:rPr>
              <a:t>Motsvarar tre utbildningsdagar.</a:t>
            </a:r>
            <a:br>
              <a:rPr lang="sv-SE" dirty="0">
                <a:solidFill>
                  <a:schemeClr val="bg1"/>
                </a:solidFill>
                <a:latin typeface="Euclid Circular A Light"/>
              </a:rPr>
            </a:br>
            <a:endParaRPr lang="sv-SE" dirty="0">
              <a:solidFill>
                <a:schemeClr val="bg1"/>
              </a:solidFill>
              <a:latin typeface="Euclid Circular A Light"/>
            </a:endParaRP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A2C82485-D480-2755-DD32-833C899E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601427" y="1781668"/>
            <a:ext cx="561869" cy="5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F3CC4-F9FD-5239-E685-A51BA0A80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C71E-D2F3-4CE8-2DA0-327617B7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51" y="789829"/>
            <a:ext cx="7483754" cy="994172"/>
          </a:xfrm>
        </p:spPr>
        <p:txBody>
          <a:bodyPr anchor="ctr">
            <a:normAutofit/>
          </a:bodyPr>
          <a:lstStyle/>
          <a:p>
            <a:r>
              <a:rPr lang="en-US" b="1" dirty="0">
                <a:cs typeface="Arial"/>
              </a:rPr>
              <a:t>Ett nytt grepp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055292-F65B-7322-8791-449C00264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45660936"/>
              </p:ext>
            </p:extLst>
          </p:nvPr>
        </p:nvGraphicFramePr>
        <p:xfrm>
          <a:off x="4576413" y="2001219"/>
          <a:ext cx="3613150" cy="2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latshållare för innehåll 6" descr="En bild som visar text, klocka, skärmbild&#10;&#10;AI-genererat innehåll kan vara felaktigt.">
            <a:extLst>
              <a:ext uri="{FF2B5EF4-FFF2-40B4-BE49-F238E27FC236}">
                <a16:creationId xmlns:a16="http://schemas.microsoft.com/office/drawing/2014/main" id="{EC3D850A-9C07-32EF-1C7F-E2BB8E7FA11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82550"/>
            <a:ext cx="2800349" cy="4978399"/>
          </a:xfrm>
        </p:spPr>
      </p:pic>
    </p:spTree>
    <p:extLst>
      <p:ext uri="{BB962C8B-B14F-4D97-AF65-F5344CB8AC3E}">
        <p14:creationId xmlns:p14="http://schemas.microsoft.com/office/powerpoint/2010/main" val="12958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BCD40-7EAE-5475-1726-E4B1F53D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7DC11C-AF2F-2244-AE92-824CFF47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/>
                <a:cs typeface="Arial"/>
              </a:rPr>
              <a:t>Utbildningen bidrar till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7612EF-6DB0-F8F3-4ED9-74503424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90" y="1942428"/>
            <a:ext cx="6422790" cy="288433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>
                <a:latin typeface="Euclid Circular A Light"/>
              </a:rPr>
              <a:t>Stimulerad dialog mellan chefer, skyddsombud och medarbetare.</a:t>
            </a:r>
            <a:endParaRPr lang="en-US" dirty="0">
              <a:latin typeface="Euclid Circular A Light"/>
            </a:endParaRPr>
          </a:p>
          <a:p>
            <a:r>
              <a:rPr lang="sv-SE" dirty="0">
                <a:latin typeface="Euclid Circular A Light"/>
              </a:rPr>
              <a:t>Stärkt kunskap för att arbeta systematiskt med arbetsmiljöfrågor.</a:t>
            </a:r>
          </a:p>
          <a:p>
            <a:r>
              <a:rPr lang="sv-SE" dirty="0">
                <a:latin typeface="Euclid Circular A Light"/>
              </a:rPr>
              <a:t>Förståelse för roller och ansvar i arbetsmiljöarbetet.</a:t>
            </a:r>
            <a:endParaRPr lang="en-US" dirty="0">
              <a:solidFill>
                <a:srgbClr val="000000"/>
              </a:solidFill>
              <a:latin typeface="Euclid Circular A Light"/>
            </a:endParaRPr>
          </a:p>
          <a:p>
            <a:r>
              <a:rPr lang="sv-SE" dirty="0">
                <a:latin typeface="Euclid Circular A Light"/>
              </a:rPr>
              <a:t>Tillgång till praktiska verktyg för att omsätta</a:t>
            </a:r>
            <a:br>
              <a:rPr lang="sv-SE" dirty="0">
                <a:latin typeface="Euclid Circular A Light"/>
              </a:rPr>
            </a:br>
            <a:r>
              <a:rPr lang="sv-SE" dirty="0">
                <a:latin typeface="Euclid Circular A Light"/>
              </a:rPr>
              <a:t>kunskap i handling i den egna verksamheten.</a:t>
            </a:r>
          </a:p>
          <a:p>
            <a:endParaRPr lang="sv-SE" dirty="0">
              <a:latin typeface="Euclid Circular A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Euclid Circular A"/>
              <a:cs typeface="Arial"/>
            </a:endParaRPr>
          </a:p>
          <a:p>
            <a:pPr marL="0" indent="0">
              <a:buNone/>
            </a:pPr>
            <a:endParaRPr lang="sv-SE" dirty="0">
              <a:latin typeface="Euclid Circular A Light"/>
              <a:cs typeface="Arial"/>
            </a:endParaRPr>
          </a:p>
          <a:p>
            <a:endParaRPr lang="sv-SE" dirty="0">
              <a:latin typeface="Euclid Circular A"/>
            </a:endParaRPr>
          </a:p>
        </p:txBody>
      </p:sp>
      <p:pic>
        <p:nvPicPr>
          <p:cNvPr id="4" name="Picture 3" descr="Personer sitter runt karta som symboliserar resan med arbetsmiljöarbete under året.">
            <a:extLst>
              <a:ext uri="{FF2B5EF4-FFF2-40B4-BE49-F238E27FC236}">
                <a16:creationId xmlns:a16="http://schemas.microsoft.com/office/drawing/2014/main" id="{EB2C2356-906D-B1D1-9D2D-5081F524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54" y="2774692"/>
            <a:ext cx="3490739" cy="23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C72D6-752B-C267-EC89-62621A7A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C07E-04CD-2FA2-D80B-184A3A1C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90" y="1677451"/>
            <a:ext cx="5376128" cy="288433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>
                <a:latin typeface="Euclid Circular A Light"/>
              </a:rPr>
              <a:t>Att beställa utbildningen är enkelt, men behöver göras partsgemensamt på central nivå.</a:t>
            </a:r>
          </a:p>
          <a:p>
            <a:r>
              <a:rPr lang="sv-SE" dirty="0">
                <a:latin typeface="Euclid Circular A Light"/>
              </a:rPr>
              <a:t>Lokala parter skickar in en gemensam beställning. Beställningen görs för hela organisationen.</a:t>
            </a:r>
          </a:p>
          <a:p>
            <a:r>
              <a:rPr lang="sv-SE" dirty="0">
                <a:latin typeface="Euclid Circular A Light"/>
              </a:rPr>
              <a:t>Beställande organisation får ett informationspaket och information om hur deltagare loggar in.  </a:t>
            </a:r>
          </a:p>
          <a:p>
            <a:endParaRPr lang="sv-SE" dirty="0">
              <a:latin typeface="Euclid Circular A Light"/>
            </a:endParaRPr>
          </a:p>
          <a:p>
            <a:endParaRPr lang="en-US" dirty="0">
              <a:latin typeface="Euclid Circular 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E71BE-6D6E-4D08-4613-F6B68569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Ta del av arbetsmiljöutbildningen så här</a:t>
            </a:r>
          </a:p>
        </p:txBody>
      </p:sp>
      <p:pic>
        <p:nvPicPr>
          <p:cNvPr id="5" name="Bildobjekt 4" descr="En bild som visar clipart, kreativitet, design, hand&#10;&#10;AI-genererat innehåll kan vara felaktigt.">
            <a:extLst>
              <a:ext uri="{FF2B5EF4-FFF2-40B4-BE49-F238E27FC236}">
                <a16:creationId xmlns:a16="http://schemas.microsoft.com/office/drawing/2014/main" id="{E43C61D6-13E7-B99E-0C6B-945BEB13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31" y="1784643"/>
            <a:ext cx="1828804" cy="996698"/>
          </a:xfrm>
          <a:prstGeom prst="rect">
            <a:avLst/>
          </a:prstGeom>
        </p:spPr>
      </p:pic>
      <p:pic>
        <p:nvPicPr>
          <p:cNvPr id="7" name="Bildobjekt 6" descr="En bild som visar rita, Grafik, hjärta, tecknad serie&#10;&#10;AI-genererat innehåll kan vara felaktigt.">
            <a:extLst>
              <a:ext uri="{FF2B5EF4-FFF2-40B4-BE49-F238E27FC236}">
                <a16:creationId xmlns:a16="http://schemas.microsoft.com/office/drawing/2014/main" id="{C7D04E68-EFA0-3318-F6FD-21BEEFB3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5" y="3119616"/>
            <a:ext cx="1828804" cy="15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BA42-24EF-4C4B-131D-A2AB29EF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llustrerad personer håller upp armarna och jonglerar symboler för tid, arbete, glädje och att-göra-listor.">
            <a:extLst>
              <a:ext uri="{FF2B5EF4-FFF2-40B4-BE49-F238E27FC236}">
                <a16:creationId xmlns:a16="http://schemas.microsoft.com/office/drawing/2014/main" id="{72C9F8B2-EF0B-DEDE-8E4F-E838E659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4" y="3814776"/>
            <a:ext cx="3581400" cy="13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1C236-3212-35ED-5503-7FA90B76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ea typeface="+mj-lt"/>
                <a:cs typeface="+mj-lt"/>
              </a:rPr>
              <a:t>Vill du veta mer?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9C3-8124-4FB1-623C-B7008A72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89" y="1592754"/>
            <a:ext cx="6434371" cy="2884330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sv-SE" dirty="0">
                <a:latin typeface="Euclid Circular A Light"/>
              </a:rPr>
              <a:t>Gå till sidan för arbetsmiljöutbildningen på Partsrådets webbplats.</a:t>
            </a:r>
            <a:endParaRPr lang="sv-SE" dirty="0">
              <a:latin typeface="Euclid Circular A Light"/>
              <a:cs typeface="Arial"/>
            </a:endParaRPr>
          </a:p>
          <a:p>
            <a:pPr>
              <a:spcAft>
                <a:spcPts val="600"/>
              </a:spcAft>
              <a:buFont typeface="Arial,Sans-Serif" panose="020B0604020202020204" pitchFamily="34" charset="0"/>
            </a:pPr>
            <a:r>
              <a:rPr lang="sv-SE" dirty="0">
                <a:latin typeface="Euclid Circular A Light"/>
                <a:cs typeface="Arial"/>
              </a:rPr>
              <a:t>Anmäl er till vårt webbinarium den 27 november:</a:t>
            </a:r>
            <a:br>
              <a:rPr lang="sv-SE" dirty="0">
                <a:latin typeface="Euclid Circular A Light"/>
                <a:cs typeface="Arial"/>
              </a:rPr>
            </a:br>
            <a:r>
              <a:rPr lang="sv-SE" dirty="0">
                <a:latin typeface="Euclid Circular A Light"/>
                <a:cs typeface="Arial"/>
              </a:rPr>
              <a:t>"</a:t>
            </a:r>
            <a:r>
              <a:rPr lang="sv-SE" dirty="0">
                <a:latin typeface="Euclid Circular A Light"/>
                <a:ea typeface="+mn-lt"/>
                <a:cs typeface="+mn-lt"/>
              </a:rPr>
              <a:t>Upptäck utbildningen som gör arbetsmiljöarbetet enklare – varje dag, vecka, månad och år".</a:t>
            </a:r>
          </a:p>
          <a:p>
            <a:pPr>
              <a:spcAft>
                <a:spcPts val="600"/>
              </a:spcAft>
              <a:buFont typeface="Arial,Sans-Serif" panose="020B0604020202020204" pitchFamily="34" charset="0"/>
            </a:pPr>
            <a:r>
              <a:rPr lang="sv-SE" dirty="0">
                <a:latin typeface="Euclid Circular A Light"/>
                <a:ea typeface="+mn-lt"/>
                <a:cs typeface="+mn-lt"/>
              </a:rPr>
              <a:t>Partsrådet anordnar frågetillfällen där intresserade organisationer är välkomna att träffa oss via Teams och ställa frågor.</a:t>
            </a:r>
          </a:p>
          <a:p>
            <a:pPr>
              <a:spcAft>
                <a:spcPts val="600"/>
              </a:spcAft>
              <a:buFont typeface="Arial,Sans-Serif" panose="020B0604020202020204" pitchFamily="34" charset="0"/>
            </a:pPr>
            <a:r>
              <a:rPr lang="sv-SE" dirty="0">
                <a:latin typeface="Euclid Circular A Light"/>
                <a:ea typeface="+mn-lt"/>
                <a:cs typeface="+mn-lt"/>
              </a:rPr>
              <a:t>Kontakta oss på info@partsradet.se</a:t>
            </a:r>
            <a:endParaRPr lang="sv-SE" dirty="0">
              <a:latin typeface="Euclid Circular A Light"/>
              <a:cs typeface="Arial"/>
            </a:endParaRPr>
          </a:p>
          <a:p>
            <a:pPr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sv-SE" dirty="0">
              <a:latin typeface="Arial"/>
              <a:cs typeface="Arial"/>
            </a:endParaRPr>
          </a:p>
          <a:p>
            <a:pPr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sv-SE" dirty="0">
              <a:latin typeface="Arial"/>
              <a:cs typeface="Arial"/>
            </a:endParaRPr>
          </a:p>
          <a:p>
            <a:pPr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sv-SE" dirty="0"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sv-SE" dirty="0">
              <a:latin typeface="Euclid Circular A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5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7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tsrådet">
  <a:themeElements>
    <a:clrScheme name="Partsrådet">
      <a:dk1>
        <a:sysClr val="windowText" lastClr="000000"/>
      </a:dk1>
      <a:lt1>
        <a:sysClr val="window" lastClr="FFFFFF"/>
      </a:lt1>
      <a:dk2>
        <a:srgbClr val="EFE9DF"/>
      </a:dk2>
      <a:lt2>
        <a:srgbClr val="30488E"/>
      </a:lt2>
      <a:accent1>
        <a:srgbClr val="33336B"/>
      </a:accent1>
      <a:accent2>
        <a:srgbClr val="4D345F"/>
      </a:accent2>
      <a:accent3>
        <a:srgbClr val="154E45"/>
      </a:accent3>
      <a:accent4>
        <a:srgbClr val="009BA2"/>
      </a:accent4>
      <a:accent5>
        <a:srgbClr val="AF4E55"/>
      </a:accent5>
      <a:accent6>
        <a:srgbClr val="FDD1D1"/>
      </a:accent6>
      <a:hlink>
        <a:srgbClr val="000000"/>
      </a:hlink>
      <a:folHlink>
        <a:srgbClr val="000000"/>
      </a:folHlink>
    </a:clrScheme>
    <a:fontScheme name="Partsråd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50"/>
          </a:spcBef>
          <a:defRPr sz="18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_ppt-mall_ARIAL_20220513.potx" id="{39E16778-3641-4062-9132-0BFF541C90EB}" vid="{BD3F7DCE-7A70-4B28-B223-F90C66C8BC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957994-6068-46de-9f94-40243128c2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497B85E5D082488F9E222CD150C229" ma:contentTypeVersion="16" ma:contentTypeDescription="Create a new document." ma:contentTypeScope="" ma:versionID="9bc2b4cbb3181da39962d34cc8d1fa6c">
  <xsd:schema xmlns:xsd="http://www.w3.org/2001/XMLSchema" xmlns:xs="http://www.w3.org/2001/XMLSchema" xmlns:p="http://schemas.microsoft.com/office/2006/metadata/properties" xmlns:ns3="3d957994-6068-46de-9f94-40243128c230" xmlns:ns4="dd77be0b-c455-4a1e-95c4-9943641d6a4b" targetNamespace="http://schemas.microsoft.com/office/2006/metadata/properties" ma:root="true" ma:fieldsID="ec6378b052dadcb9d4d0779dac4e62bc" ns3:_="" ns4:_="">
    <xsd:import namespace="3d957994-6068-46de-9f94-40243128c230"/>
    <xsd:import namespace="dd77be0b-c455-4a1e-95c4-9943641d6a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57994-6068-46de-9f94-40243128c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7be0b-c455-4a1e-95c4-9943641d6a4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26226-AB0D-4247-A3FF-162B7954F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DA225-3904-4332-8BD9-9CC6998742D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dd77be0b-c455-4a1e-95c4-9943641d6a4b"/>
    <ds:schemaRef ds:uri="3d957994-6068-46de-9f94-40243128c2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C5EF61-E3AF-4377-8006-EE5AB711C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957994-6068-46de-9f94-40243128c230"/>
    <ds:schemaRef ds:uri="dd77be0b-c455-4a1e-95c4-9943641d6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Partsradet_ppt-mall_ARIAL_20220513</Template>
  <TotalTime>33</TotalTime>
  <Words>274</Words>
  <Application>Microsoft Office PowerPoint</Application>
  <PresentationFormat>Bildspel på skärmen (16:9)</PresentationFormat>
  <Paragraphs>41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Arial,Sans-Serif</vt:lpstr>
      <vt:lpstr>Calibri</vt:lpstr>
      <vt:lpstr>Euclid Circular A</vt:lpstr>
      <vt:lpstr>Euclid Circular A Light</vt:lpstr>
      <vt:lpstr>Partsrådet</vt:lpstr>
      <vt:lpstr>Digital grundläggande arbetsmiljöutbildning</vt:lpstr>
      <vt:lpstr>Ny digital grundläggande arbetsmiljöutbildning</vt:lpstr>
      <vt:lpstr>För vem?</vt:lpstr>
      <vt:lpstr>Ett nytt grepp</vt:lpstr>
      <vt:lpstr>Utbildningen bidrar till</vt:lpstr>
      <vt:lpstr>Ta del av arbetsmiljöutbildningen så här</vt:lpstr>
      <vt:lpstr>Vill du veta mer?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Emelie Frykberg</dc:creator>
  <cp:lastModifiedBy>Sofia Malmer</cp:lastModifiedBy>
  <cp:revision>7</cp:revision>
  <dcterms:created xsi:type="dcterms:W3CDTF">2024-02-22T07:27:58Z</dcterms:created>
  <dcterms:modified xsi:type="dcterms:W3CDTF">2025-10-24T11:06:49Z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0x010100D2497B85E5D082488F9E222CD150C229</vt:lpwstr>
  </property>
  <property fmtid="{D5CDD505-2E9C-101B-9397-08002B2CF9AE}" pid="3" name="MediaServiceImageTags">
    <vt:lpwstr/>
  </property>
</Properties>
</file>