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1" r:id="rId3"/>
  </p:sldMasterIdLst>
  <p:notesMasterIdLst>
    <p:notesMasterId r:id="rId22"/>
  </p:notesMasterIdLst>
  <p:sldIdLst>
    <p:sldId id="301" r:id="rId4"/>
    <p:sldId id="308" r:id="rId5"/>
    <p:sldId id="337" r:id="rId6"/>
    <p:sldId id="2080108011" r:id="rId7"/>
    <p:sldId id="462" r:id="rId8"/>
    <p:sldId id="463" r:id="rId9"/>
    <p:sldId id="416" r:id="rId10"/>
    <p:sldId id="460" r:id="rId11"/>
    <p:sldId id="454" r:id="rId12"/>
    <p:sldId id="417" r:id="rId13"/>
    <p:sldId id="419" r:id="rId14"/>
    <p:sldId id="396" r:id="rId15"/>
    <p:sldId id="461" r:id="rId16"/>
    <p:sldId id="458" r:id="rId17"/>
    <p:sldId id="443" r:id="rId18"/>
    <p:sldId id="455" r:id="rId19"/>
    <p:sldId id="459" r:id="rId20"/>
    <p:sldId id="464" r:id="rId21"/>
  </p:sldIdLst>
  <p:sldSz cx="24384000" cy="13716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9086"/>
    <a:srgbClr val="009BA2"/>
    <a:srgbClr val="AF4E55"/>
    <a:srgbClr val="FDD1D1"/>
    <a:srgbClr val="E3E3E3"/>
    <a:srgbClr val="30488E"/>
    <a:srgbClr val="EFE9DF"/>
    <a:srgbClr val="F7F5F1"/>
    <a:srgbClr val="4D345F"/>
    <a:srgbClr val="154E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94"/>
  </p:normalViewPr>
  <p:slideViewPr>
    <p:cSldViewPr snapToGrid="0" snapToObjects="1">
      <p:cViewPr varScale="1">
        <p:scale>
          <a:sx n="36" d="100"/>
          <a:sy n="36" d="100"/>
        </p:scale>
        <p:origin x="10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90488" y="744538"/>
            <a:ext cx="6616700" cy="3722687"/>
          </a:xfrm>
          <a:prstGeom prst="rect">
            <a:avLst/>
          </a:prstGeom>
        </p:spPr>
        <p:txBody>
          <a:bodyPr/>
          <a:lstStyle/>
          <a:p>
            <a:endParaRPr dirty="0"/>
          </a:p>
        </p:txBody>
      </p:sp>
      <p:sp>
        <p:nvSpPr>
          <p:cNvPr id="126" name="Shape 126"/>
          <p:cNvSpPr>
            <a:spLocks noGrp="1"/>
          </p:cNvSpPr>
          <p:nvPr>
            <p:ph type="body" sz="quarter" idx="1"/>
          </p:nvPr>
        </p:nvSpPr>
        <p:spPr>
          <a:xfrm>
            <a:off x="906357" y="4715153"/>
            <a:ext cx="4984962" cy="4466987"/>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Euclid Circular B Regular"/>
        <a:ea typeface="Euclid Circular B Regular"/>
        <a:cs typeface="Arial" panose="020B0604020202020204" pitchFamily="34" charset="0"/>
        <a:sym typeface="Helvetica Neue"/>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sv-SE" sz="2000" kern="1200">
                <a:solidFill>
                  <a:schemeClr val="tx1"/>
                </a:solidFill>
                <a:effectLst/>
                <a:latin typeface="Euclid Circular B Regular"/>
                <a:ea typeface="Euclid Circular B Regular"/>
                <a:cs typeface="Arial" panose="020B0604020202020204" pitchFamily="34" charset="0"/>
                <a:sym typeface="Helvetica Neue"/>
              </a:rPr>
              <a:t>De råd vi kommer att ge under dagens workshop fokuserar på en av de vanligaste orsakerna till sjukskrivningar, kraftig stressreaktion eller utmattningssyndrom. </a:t>
            </a:r>
          </a:p>
          <a:p>
            <a:pPr marL="171450" lvl="0" indent="-171450">
              <a:buFont typeface="Arial" panose="020B0604020202020204" pitchFamily="34" charset="0"/>
              <a:buChar char="•"/>
            </a:pPr>
            <a:r>
              <a:rPr lang="sv-SE" sz="2000" kern="1200">
                <a:solidFill>
                  <a:schemeClr val="tx1"/>
                </a:solidFill>
                <a:effectLst/>
                <a:latin typeface="Euclid Circular B Regular"/>
                <a:ea typeface="Euclid Circular B Regular"/>
                <a:cs typeface="Arial" panose="020B0604020202020204" pitchFamily="34" charset="0"/>
                <a:sym typeface="Helvetica Neue"/>
              </a:rPr>
              <a:t>Vi fokuserar också på medarbetare som ämnar, när förmågan återgås, att återgå till sin tidigare arbetsplats, och </a:t>
            </a:r>
          </a:p>
          <a:p>
            <a:pPr marL="171450" lvl="0" indent="-171450">
              <a:buFont typeface="Arial" panose="020B0604020202020204" pitchFamily="34" charset="0"/>
              <a:buChar char="•"/>
            </a:pPr>
            <a:r>
              <a:rPr lang="sv-SE" sz="2000" kern="1200">
                <a:solidFill>
                  <a:schemeClr val="tx1"/>
                </a:solidFill>
                <a:effectLst/>
                <a:latin typeface="Euclid Circular B Regular"/>
                <a:ea typeface="Euclid Circular B Regular"/>
                <a:cs typeface="Arial" panose="020B0604020202020204" pitchFamily="34" charset="0"/>
                <a:sym typeface="Helvetica Neue"/>
              </a:rPr>
              <a:t>Vi har också valt att fokusera på sjukskrivningens första 180 dagar, då reglerna för att bli beviljad sjukpenning stramas åt efter detta och individen prövas mot hela Arbetsmarknaden. </a:t>
            </a:r>
          </a:p>
          <a:p>
            <a:pPr marL="171450" lvl="0" indent="-171450">
              <a:buFont typeface="Arial" panose="020B0604020202020204" pitchFamily="34" charset="0"/>
              <a:buChar char="•"/>
            </a:pPr>
            <a:r>
              <a:rPr lang="sv-SE" sz="2000" kern="1200">
                <a:solidFill>
                  <a:schemeClr val="tx1"/>
                </a:solidFill>
                <a:effectLst/>
                <a:latin typeface="Euclid Circular B Regular"/>
                <a:ea typeface="Euclid Circular B Regular"/>
                <a:cs typeface="Arial" panose="020B0604020202020204" pitchFamily="34" charset="0"/>
                <a:sym typeface="Helvetica Neue"/>
              </a:rPr>
              <a:t>Fokus är just arbetslivsinriktad rehabilitering, vad kan och bör man som arbetsgivare och fack göra i rehabiliteringsarbetet</a:t>
            </a:r>
          </a:p>
          <a:p>
            <a:pPr marL="171450" lvl="0" indent="-171450">
              <a:buFont typeface="Arial" panose="020B0604020202020204" pitchFamily="34" charset="0"/>
              <a:buChar char="•"/>
            </a:pPr>
            <a:r>
              <a:rPr lang="sv-SE" sz="2000" kern="1200">
                <a:solidFill>
                  <a:schemeClr val="tx1"/>
                </a:solidFill>
                <a:effectLst/>
                <a:latin typeface="Euclid Circular B Regular"/>
                <a:ea typeface="Euclid Circular B Regular"/>
                <a:cs typeface="Arial" panose="020B0604020202020204" pitchFamily="34" charset="0"/>
                <a:sym typeface="Helvetica Neue"/>
              </a:rPr>
              <a:t>Vi riktar in oss främst på arbetsgivarens verktyg men kommer också att belysa det delade ansvaret i rehabiliteringen</a:t>
            </a:r>
          </a:p>
          <a:p>
            <a:endParaRPr lang="sv-SE">
              <a:latin typeface="Arial" panose="020B0604020202020204" pitchFamily="34" charset="0"/>
            </a:endParaRPr>
          </a:p>
          <a:p>
            <a:pPr defTabSz="966612">
              <a:defRPr/>
            </a:pPr>
            <a:r>
              <a:rPr lang="sv-SE" sz="2400"/>
              <a:t>Kommentar från Pilot:</a:t>
            </a:r>
          </a:p>
          <a:p>
            <a:pPr defTabSz="966612">
              <a:defRPr/>
            </a:pPr>
            <a:r>
              <a:rPr lang="sv-SE" sz="2400" i="1"/>
              <a:t>För att inte hamna i detaljdiskussioner med deltagarna, t.ex. om vad som ingår i arbetsgivarens rehabiliteringsansvar, Försäkringskassans roll i processen, arbetsgivarens omplaceringsskyldighet med mera,  skulle det vara bra om ni tydliggör inledningsvis att tjänsten enbart handlar om vad forskningen säger är mest verkningsfullt för att en sjukskriven person med stressrelaterade symptom ska kunna komma åter i arbete. Samt att ni säger att ni inte kommer att gå in närmare på vad regelverket säger, varken hur långt arbetsgivarens rehabiliteringsansvar sträcker sig eller hur det förhåller sig till Försäkringskassans rehabiliteringskedja – men att ni är medvetna om att det finns vissa begränsningar.</a:t>
            </a:r>
          </a:p>
          <a:p>
            <a:endParaRPr lang="sv-SE">
              <a:latin typeface="Arial" panose="020B0604020202020204" pitchFamily="34" charset="0"/>
            </a:endParaRPr>
          </a:p>
          <a:p>
            <a:endParaRPr lang="sv-SE"/>
          </a:p>
          <a:p>
            <a:endParaRPr lang="sv-SE"/>
          </a:p>
        </p:txBody>
      </p:sp>
    </p:spTree>
    <p:extLst>
      <p:ext uri="{BB962C8B-B14F-4D97-AF65-F5344CB8AC3E}">
        <p14:creationId xmlns:p14="http://schemas.microsoft.com/office/powerpoint/2010/main" val="2909198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613880-BC73-4D6C-9FFF-18958252395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994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chemeClr val="bg1"/>
              </a:solidFill>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613880-BC73-4D6C-9FFF-18958252395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9152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Systematiskt arbetsmiljöarbete är att ”undersöka, genomföra och följa upp verksamheten på ett sådant sätt att ohälsa och olycksfall i arbetet förebyggs och en tillfredsställande arbetsmiljö uppnås”.</a:t>
            </a:r>
          </a:p>
          <a:p>
            <a:endParaRPr lang="sv-SE" dirty="0"/>
          </a:p>
          <a:p>
            <a:r>
              <a:rPr lang="sv-SE" dirty="0"/>
              <a:t>IA är framtaget för att förenkla och underlätta det dagliga systematiska arbetsmiljöarbetet.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613880-BC73-4D6C-9FFF-18958252395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3021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chemeClr val="bg1"/>
              </a:solidFill>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613880-BC73-4D6C-9FFF-18958252395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5814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Systematiskt arbetsmiljöarbete är att ”undersöka, genomföra och följa upp verksamheten på ett sådant sätt att ohälsa och olycksfall i arbetet förebyggs och en tillfredsställande arbetsmiljö uppnås”.</a:t>
            </a:r>
          </a:p>
          <a:p>
            <a:endParaRPr lang="sv-SE" dirty="0"/>
          </a:p>
          <a:p>
            <a:r>
              <a:rPr lang="sv-SE" dirty="0"/>
              <a:t>IA är framtaget för att förenkla och underlätta det dagliga systematiska arbetsmiljöarbetet.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613880-BC73-4D6C-9FFF-18958252395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707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Systematiskt arbetsmiljöarbete är att ”undersöka, genomföra och följa upp verksamheten på ett sådant sätt att ohälsa och olycksfall i arbetet förebyggs och en tillfredsställande arbetsmiljö uppnås”.</a:t>
            </a:r>
          </a:p>
          <a:p>
            <a:endParaRPr lang="sv-SE" dirty="0"/>
          </a:p>
          <a:p>
            <a:r>
              <a:rPr lang="sv-SE" dirty="0"/>
              <a:t>IA är framtaget för att förenkla och underlätta det dagliga systematiska arbetsmiljöarbetet.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613880-BC73-4D6C-9FFF-18958252395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832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Systemet består av flera delar. Man kan rapportera in saker som händer på arbetsplatsen så kallad händelsehantering. Man kan gå skyddsronder, miljöbesiktning, </a:t>
            </a:r>
            <a:r>
              <a:rPr lang="sv-SE" dirty="0" err="1"/>
              <a:t>arbetsmiljörond</a:t>
            </a:r>
            <a:r>
              <a:rPr lang="sv-SE" dirty="0"/>
              <a:t>, skapa checklistor så kallad riskhantering. </a:t>
            </a:r>
          </a:p>
          <a:p>
            <a:r>
              <a:rPr lang="sv-SE" dirty="0"/>
              <a:t>Det går även att skapa rapporter och ta fram analyser av den information som har matats in i ert IA. Detta kan vara ett bra underlag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613880-BC73-4D6C-9FFF-18958252395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2720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Systemet består av flera delar. Man kan rapportera in saker som händer på arbetsplatsen så kallad händelsehantering. Man kan gå skyddsronder, miljöbesiktning, </a:t>
            </a:r>
            <a:r>
              <a:rPr lang="sv-SE" dirty="0" err="1"/>
              <a:t>arbetsmiljörond</a:t>
            </a:r>
            <a:r>
              <a:rPr lang="sv-SE" dirty="0"/>
              <a:t>, skapa checklistor så kallad riskhantering. </a:t>
            </a:r>
          </a:p>
          <a:p>
            <a:r>
              <a:rPr lang="sv-SE" dirty="0"/>
              <a:t>Det går även att skapa rapporter och ta fram analyser av den information som har matats in i ert IA. Detta kan vara ett bra underlag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613880-BC73-4D6C-9FFF-18958252395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587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613880-BC73-4D6C-9FFF-18958252395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1144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lvl="0" indent="-228600">
              <a:buAutoNum type="arabicPeriod"/>
            </a:pPr>
            <a:r>
              <a:rPr lang="sv-SE" sz="1200" kern="1200" dirty="0">
                <a:solidFill>
                  <a:schemeClr val="tx1"/>
                </a:solidFill>
                <a:effectLst/>
                <a:latin typeface="+mn-lt"/>
                <a:ea typeface="+mn-ea"/>
                <a:cs typeface="+mn-cs"/>
              </a:rPr>
              <a:t>En händelse inträffar.</a:t>
            </a:r>
          </a:p>
          <a:p>
            <a:pPr marL="228600" lvl="0" indent="-228600">
              <a:buAutoNum type="arabicPeriod"/>
            </a:pPr>
            <a:r>
              <a:rPr lang="sv-SE" sz="1200" kern="1200" dirty="0">
                <a:solidFill>
                  <a:schemeClr val="tx1"/>
                </a:solidFill>
                <a:effectLst/>
                <a:latin typeface="+mn-lt"/>
                <a:ea typeface="+mn-ea"/>
                <a:cs typeface="+mn-cs"/>
              </a:rPr>
              <a:t>Alla medarbetare kan – via ett gemensamt konto som läggs som en länk på intranätet eller via IA-</a:t>
            </a:r>
            <a:r>
              <a:rPr lang="sv-SE" sz="1200" kern="1200" dirty="0" err="1">
                <a:solidFill>
                  <a:schemeClr val="tx1"/>
                </a:solidFill>
                <a:effectLst/>
                <a:latin typeface="+mn-lt"/>
                <a:ea typeface="+mn-ea"/>
                <a:cs typeface="+mn-cs"/>
              </a:rPr>
              <a:t>appen</a:t>
            </a:r>
            <a:r>
              <a:rPr lang="sv-SE" sz="1200" kern="1200" dirty="0">
                <a:solidFill>
                  <a:schemeClr val="tx1"/>
                </a:solidFill>
                <a:effectLst/>
                <a:latin typeface="+mn-lt"/>
                <a:ea typeface="+mn-ea"/>
                <a:cs typeface="+mn-cs"/>
              </a:rPr>
              <a:t> – anmäla händelser. De kan även följa sitt ärende. Dessutom kan de se vilka andra händelser som har inträffat på företaget samt vilka skyddsronder eller riskanalyser som är planerade. Den övergripande principen i IA-systemet är: Det som händer är viktigt för alla att veta, däremot inte information om vilken person som rapporterat eller skadats. </a:t>
            </a:r>
          </a:p>
          <a:p>
            <a:pPr marL="228600" lvl="0" indent="-228600">
              <a:buAutoNum type="arabicPeriod"/>
            </a:pPr>
            <a:r>
              <a:rPr lang="sv-SE" sz="1200" kern="1200" dirty="0">
                <a:solidFill>
                  <a:schemeClr val="tx1"/>
                </a:solidFill>
                <a:effectLst/>
                <a:latin typeface="+mn-lt"/>
                <a:ea typeface="+mn-ea"/>
                <a:cs typeface="+mn-cs"/>
              </a:rPr>
              <a:t>Chefen (och även det kontaktade skyddsombudet) får en e-post om att en händelse har inträffat. Händelsen visas i chefens Att-göra-lista på startsidan i IA-systemet. Chefen kompletterar och bekräftar händelsen, och därigenom blir den tillgänglig för hela branschen och en del av erfarenhetsdatabasen. Det finns möjlighet att anmäla arbetsskador (d.v.s. olycksfall, färdolycksfall och arbetssjukdom) elektroniskt till Försäkringskassan och AFA Försäkring. Chefen utser även en utredare, som får information om sitt ansvar och när utredningen ska vara klar via e-post.</a:t>
            </a:r>
          </a:p>
          <a:p>
            <a:pPr marL="228600" lvl="0" indent="-228600">
              <a:buAutoNum type="arabicPeriod"/>
            </a:pPr>
            <a:r>
              <a:rPr lang="sv-SE" sz="1200" kern="1200" dirty="0">
                <a:solidFill>
                  <a:schemeClr val="tx1"/>
                </a:solidFill>
                <a:effectLst/>
                <a:latin typeface="+mn-lt"/>
                <a:ea typeface="+mn-ea"/>
                <a:cs typeface="+mn-cs"/>
              </a:rPr>
              <a:t>Utredaren tar reda på varför händelsen inträffade och gör eventuellt en riskbedömning. Varje användarföretag bestämmer själv när utredaren ska få en påminnelse om att utredningen ännu inte är gjord. Har datumet när utredningen ska vara klar passerats får utredningen statusen Förfallen och chefen och skyddsombudet får e-post om detta. Riskbedömningen och utredningen ska ge ett underlag för att sätta in åtgärder. </a:t>
            </a:r>
          </a:p>
          <a:p>
            <a:pPr marL="228600" lvl="0" indent="-228600">
              <a:buAutoNum type="arabicPeriod"/>
            </a:pPr>
            <a:r>
              <a:rPr lang="sv-SE" sz="1200" kern="1200" dirty="0">
                <a:solidFill>
                  <a:schemeClr val="tx1"/>
                </a:solidFill>
                <a:effectLst/>
                <a:latin typeface="+mn-lt"/>
                <a:ea typeface="+mn-ea"/>
                <a:cs typeface="+mn-cs"/>
              </a:rPr>
              <a:t>Chefen beslutar om åtgärder och bestämmer vem som blir åtgärdsutförare. Det finns ingen begränsning i hur många åtgärder en händelse kan ha. Via e-post får varje åtgärdsutförare information om sitt ansvar och när åtgärden ska vara klar. Påminnelser för åtgärder fungerar på samma sätt som för utredningen. När åtgärdsutföraren har genomfört åtgärden rapporterar han/hon i IA-systemet att åtgärden är klar. </a:t>
            </a:r>
          </a:p>
          <a:p>
            <a:pPr marL="228600" lvl="0" indent="-228600">
              <a:buAutoNum type="arabicPeriod"/>
            </a:pPr>
            <a:r>
              <a:rPr lang="sv-SE" sz="1200" kern="1200" dirty="0">
                <a:solidFill>
                  <a:schemeClr val="tx1"/>
                </a:solidFill>
                <a:effectLst/>
                <a:latin typeface="+mn-lt"/>
                <a:ea typeface="+mn-ea"/>
                <a:cs typeface="+mn-cs"/>
              </a:rPr>
              <a:t>Varje användarföretag bestämmer själv när det är dags att göra uppföljningen. I uppföljningen verifieras att de vidtagna åtgärderna har haft önskad effekt. Använder man sig av riskbedömning bör man göra en ny riskbedömning efter utförda åtgärder. När uppföljningen är klarmarkerad får händelsen status Klar.</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613880-BC73-4D6C-9FFF-18958252395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6716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Vilka uppgifter medarbetaren</a:t>
            </a:r>
            <a:r>
              <a:rPr lang="sv-SE" baseline="0" dirty="0"/>
              <a:t> kan ange i </a:t>
            </a:r>
            <a:r>
              <a:rPr lang="sv-SE" baseline="0" dirty="0" err="1"/>
              <a:t>appen</a:t>
            </a:r>
            <a:r>
              <a:rPr lang="sv-SE" baseline="0" dirty="0"/>
              <a:t> är förbestämt. Men vilka </a:t>
            </a:r>
            <a:r>
              <a:rPr lang="sv-SE" dirty="0"/>
              <a:t>typer av händelser </a:t>
            </a:r>
            <a:r>
              <a:rPr lang="sv-SE" i="0" dirty="0"/>
              <a:t>han/hon kan rapportera </a:t>
            </a:r>
            <a:r>
              <a:rPr lang="sv-SE" dirty="0"/>
              <a:t>bestämmer varje användarföretag</a:t>
            </a:r>
            <a:r>
              <a:rPr lang="sv-SE" baseline="0" dirty="0"/>
              <a:t> själv</a:t>
            </a:r>
            <a:r>
              <a:rPr lang="sv-SE" dirty="0"/>
              <a:t>. </a:t>
            </a:r>
            <a:r>
              <a:rPr lang="sv-SE" dirty="0" err="1"/>
              <a:t>Appen</a:t>
            </a:r>
            <a:r>
              <a:rPr lang="sv-SE" baseline="0" dirty="0"/>
              <a:t> hämtar automatisk information om datum, tid och plats. Det är även möjligt att bifoga en bild som man tar med mobilkameran. </a:t>
            </a:r>
            <a:r>
              <a:rPr lang="sv-SE" baseline="0" dirty="0" err="1"/>
              <a:t>Appen</a:t>
            </a:r>
            <a:r>
              <a:rPr lang="sv-SE" baseline="0" dirty="0"/>
              <a:t> har ett förenklat gränssnitt för att underlätta inrapporteringen för medarbetarna.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613880-BC73-4D6C-9FFF-18958252395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6050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dirty="0"/>
              <a:t>En mall eller checklista skapas.</a:t>
            </a:r>
          </a:p>
          <a:p>
            <a:pPr marL="228600" indent="-228600">
              <a:buAutoNum type="arabicPeriod"/>
            </a:pPr>
            <a:endParaRPr lang="sv-SE" dirty="0"/>
          </a:p>
          <a:p>
            <a:pPr marL="228600" indent="-228600">
              <a:buAutoNum type="arabicPeriod"/>
            </a:pPr>
            <a:r>
              <a:rPr lang="sv-SE" dirty="0"/>
              <a:t>Riskhanteringen planeras. T.ex.</a:t>
            </a:r>
            <a:r>
              <a:rPr lang="sv-SE" baseline="0" dirty="0"/>
              <a:t> så är det möjligt att lägga upp alla årets skyddsronder i förväg. Deltagare får ett mail med en kalenderbokning. De får även en påminnelse när datumet närmar sig.</a:t>
            </a:r>
          </a:p>
          <a:p>
            <a:pPr marL="228600" indent="-228600">
              <a:buAutoNum type="arabicPeriod"/>
            </a:pPr>
            <a:endParaRPr lang="sv-SE" baseline="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Deltagarna genomför riskhanteringen med hjälp av mallen eller</a:t>
            </a:r>
            <a:r>
              <a:rPr lang="sv-SE" baseline="0" dirty="0"/>
              <a:t> checklistan. Hittar de brister, kan de lägga in åtgärder eller skapa händelser direkt i IA-systemet.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sv-SE" baseline="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sv-SE" baseline="0" dirty="0"/>
              <a:t>Åtgärdshanteraren får en e-post om sitt ansvar och genomför åtgärderna.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613880-BC73-4D6C-9FFF-18958252395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469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rPr lang="sv-SE"/>
              <a:t>Klicka här för att ändra mall för rubrikformat</a:t>
            </a:r>
            <a:endParaRPr dirty="0"/>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000000"/>
        </a:solidFill>
        <a:effectLst/>
      </p:bgPr>
    </p:bg>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778000" y="2298700"/>
            <a:ext cx="20828000" cy="4648200"/>
          </a:xfrm>
          <a:prstGeom prst="rect">
            <a:avLst/>
          </a:prstGeom>
        </p:spPr>
        <p:txBody>
          <a:bodyPr anchor="b"/>
          <a:lstStyle>
            <a:lvl1pPr>
              <a:defRPr>
                <a:solidFill>
                  <a:srgbClr val="FFFFFF"/>
                </a:solidFill>
              </a:defRPr>
            </a:lvl1pPr>
          </a:lstStyle>
          <a:p>
            <a:r>
              <a:rPr lang="sv-SE"/>
              <a:t>Klicka här för att ändra mall för rubrikformat</a:t>
            </a:r>
            <a:endParaRPr/>
          </a:p>
        </p:txBody>
      </p:sp>
      <p:sp>
        <p:nvSpPr>
          <p:cNvPr id="118"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solidFill>
                  <a:srgbClr val="FFFFFF"/>
                </a:solidFill>
              </a:defRPr>
            </a:lvl1pPr>
            <a:lvl2pPr marL="0" indent="0" algn="ctr">
              <a:spcBef>
                <a:spcPts val="0"/>
              </a:spcBef>
              <a:buSzTx/>
              <a:buNone/>
              <a:defRPr sz="5400">
                <a:solidFill>
                  <a:srgbClr val="FFFFFF"/>
                </a:solidFill>
              </a:defRPr>
            </a:lvl2pPr>
            <a:lvl3pPr marL="0" indent="0" algn="ctr">
              <a:spcBef>
                <a:spcPts val="0"/>
              </a:spcBef>
              <a:buSzTx/>
              <a:buNone/>
              <a:defRPr sz="5400">
                <a:solidFill>
                  <a:srgbClr val="FFFFFF"/>
                </a:solidFill>
              </a:defRPr>
            </a:lvl3pPr>
            <a:lvl4pPr marL="0" indent="0" algn="ctr">
              <a:spcBef>
                <a:spcPts val="0"/>
              </a:spcBef>
              <a:buSzTx/>
              <a:buNone/>
              <a:defRPr sz="5400">
                <a:solidFill>
                  <a:srgbClr val="FFFFFF"/>
                </a:solidFill>
              </a:defRPr>
            </a:lvl4pPr>
            <a:lvl5pPr marL="0" indent="0" algn="ctr">
              <a:spcBef>
                <a:spcPts val="0"/>
              </a:spcBef>
              <a:buSzTx/>
              <a:buNone/>
              <a:defRPr sz="5400">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19"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219200" y="4924800"/>
            <a:ext cx="21945600" cy="1620000"/>
          </a:xfrm>
        </p:spPr>
        <p:txBody>
          <a:bodyPr/>
          <a:lstStyle>
            <a:lvl1pPr algn="ctr">
              <a:defRPr sz="6400" b="0"/>
            </a:lvl1pPr>
          </a:lstStyle>
          <a:p>
            <a:r>
              <a:rPr lang="sv-SE" dirty="0"/>
              <a:t>Skriv rubrik här</a:t>
            </a:r>
          </a:p>
        </p:txBody>
      </p:sp>
      <p:sp>
        <p:nvSpPr>
          <p:cNvPr id="8" name="Platshållare för text 7"/>
          <p:cNvSpPr>
            <a:spLocks noGrp="1"/>
          </p:cNvSpPr>
          <p:nvPr>
            <p:ph type="body" sz="quarter" idx="13" hasCustomPrompt="1"/>
          </p:nvPr>
        </p:nvSpPr>
        <p:spPr>
          <a:xfrm>
            <a:off x="3657600" y="7084800"/>
            <a:ext cx="17068800" cy="3506400"/>
          </a:xfrm>
        </p:spPr>
        <p:txBody>
          <a:bodyPr/>
          <a:lstStyle>
            <a:lvl1pPr marL="0" indent="0" algn="ctr">
              <a:buNone/>
              <a:defRPr>
                <a:solidFill>
                  <a:srgbClr val="326295"/>
                </a:solidFill>
                <a:latin typeface="+mj-lt"/>
              </a:defRPr>
            </a:lvl1pPr>
          </a:lstStyle>
          <a:p>
            <a:pPr lvl="0"/>
            <a:r>
              <a:rPr lang="sv-SE" dirty="0"/>
              <a:t>Skriv underrubrik här</a:t>
            </a: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302402" y="439201"/>
            <a:ext cx="1871133"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050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219200" y="722638"/>
            <a:ext cx="19422533" cy="1584000"/>
          </a:xfrm>
        </p:spPr>
        <p:txBody>
          <a:bodyPr/>
          <a:lstStyle>
            <a:lvl1pPr>
              <a:defRPr b="0"/>
            </a:lvl1pPr>
          </a:lstStyle>
          <a:p>
            <a:r>
              <a:rPr lang="sv-SE" dirty="0"/>
              <a:t>Skriv rubrik här</a:t>
            </a:r>
          </a:p>
        </p:txBody>
      </p:sp>
      <p:sp>
        <p:nvSpPr>
          <p:cNvPr id="7" name="Platshållare för innehåll 6"/>
          <p:cNvSpPr>
            <a:spLocks noGrp="1"/>
          </p:cNvSpPr>
          <p:nvPr>
            <p:ph sz="quarter" idx="13" hasCustomPrompt="1"/>
          </p:nvPr>
        </p:nvSpPr>
        <p:spPr>
          <a:xfrm>
            <a:off x="1222611" y="3191814"/>
            <a:ext cx="21888000" cy="9072000"/>
          </a:xfrm>
        </p:spPr>
        <p:txBody>
          <a:bodyPr/>
          <a:lstStyle>
            <a:lvl1pPr>
              <a:defRPr sz="4000"/>
            </a:lvl1pPr>
            <a:lvl2pPr>
              <a:defRPr sz="3600"/>
            </a:lvl2pPr>
            <a:lvl3pPr>
              <a:defRPr sz="3200" baseline="0"/>
            </a:lvl3pPr>
          </a:lstStyle>
          <a:p>
            <a:pPr lvl="0"/>
            <a:r>
              <a:rPr lang="sv-SE" dirty="0"/>
              <a:t>Skriv text här</a:t>
            </a:r>
          </a:p>
          <a:p>
            <a:pPr lvl="1"/>
            <a:r>
              <a:rPr lang="sv-SE" dirty="0"/>
              <a:t>Nivå två</a:t>
            </a:r>
          </a:p>
          <a:p>
            <a:pPr lvl="2"/>
            <a:r>
              <a:rPr lang="sv-SE" sz="4000" dirty="0"/>
              <a:t>Nivå tre</a:t>
            </a:r>
            <a:endParaRPr lang="sv-SE"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302402" y="439201"/>
            <a:ext cx="1871133"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481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underrubrik  &amp;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219200" y="732164"/>
            <a:ext cx="19422533" cy="1584000"/>
          </a:xfrm>
        </p:spPr>
        <p:txBody>
          <a:bodyPr/>
          <a:lstStyle>
            <a:lvl1pPr>
              <a:defRPr b="0"/>
            </a:lvl1pPr>
          </a:lstStyle>
          <a:p>
            <a:r>
              <a:rPr lang="sv-SE" dirty="0"/>
              <a:t>Skriv rubrik här</a:t>
            </a:r>
          </a:p>
        </p:txBody>
      </p:sp>
      <p:sp>
        <p:nvSpPr>
          <p:cNvPr id="7" name="Platshållare för innehåll 6"/>
          <p:cNvSpPr>
            <a:spLocks noGrp="1"/>
          </p:cNvSpPr>
          <p:nvPr>
            <p:ph sz="quarter" idx="13" hasCustomPrompt="1"/>
          </p:nvPr>
        </p:nvSpPr>
        <p:spPr>
          <a:xfrm>
            <a:off x="1246784" y="3168000"/>
            <a:ext cx="21888000" cy="9072000"/>
          </a:xfrm>
        </p:spPr>
        <p:txBody>
          <a:bodyPr/>
          <a:lstStyle>
            <a:lvl1pPr>
              <a:defRPr/>
            </a:lvl1pPr>
          </a:lstStyle>
          <a:p>
            <a:pPr lvl="0"/>
            <a:r>
              <a:rPr lang="sv-SE" dirty="0"/>
              <a:t>Skriv text här</a:t>
            </a:r>
          </a:p>
          <a:p>
            <a:pPr lvl="1"/>
            <a:r>
              <a:rPr lang="sv-SE" dirty="0"/>
              <a:t>Nivå två</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302402" y="439201"/>
            <a:ext cx="1871133"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243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231901" y="722638"/>
            <a:ext cx="19488000" cy="1584000"/>
          </a:xfrm>
        </p:spPr>
        <p:txBody>
          <a:bodyPr/>
          <a:lstStyle>
            <a:lvl1pPr>
              <a:defRPr b="0"/>
            </a:lvl1pPr>
          </a:lstStyle>
          <a:p>
            <a:r>
              <a:rPr lang="sv-SE" dirty="0"/>
              <a:t>Skriv rubrik  här</a:t>
            </a:r>
          </a:p>
        </p:txBody>
      </p:sp>
      <p:sp>
        <p:nvSpPr>
          <p:cNvPr id="6" name="Platshållare för innehåll 6"/>
          <p:cNvSpPr>
            <a:spLocks noGrp="1"/>
          </p:cNvSpPr>
          <p:nvPr>
            <p:ph sz="quarter" idx="13" hasCustomPrompt="1"/>
          </p:nvPr>
        </p:nvSpPr>
        <p:spPr>
          <a:xfrm>
            <a:off x="1246784" y="3168000"/>
            <a:ext cx="10945216" cy="9072000"/>
          </a:xfrm>
        </p:spPr>
        <p:txBody>
          <a:bodyPr/>
          <a:lstStyle>
            <a:lvl1pPr>
              <a:defRPr/>
            </a:lvl1pPr>
            <a:lvl2pPr>
              <a:defRPr sz="3600"/>
            </a:lvl2pPr>
            <a:lvl3pPr>
              <a:defRPr sz="3600"/>
            </a:lvl3pPr>
          </a:lstStyle>
          <a:p>
            <a:pPr lvl="0"/>
            <a:r>
              <a:rPr lang="sv-SE" dirty="0"/>
              <a:t>Skriv text här</a:t>
            </a:r>
          </a:p>
          <a:p>
            <a:pPr lvl="1"/>
            <a:r>
              <a:rPr lang="sv-SE" dirty="0"/>
              <a:t>Nivå två</a:t>
            </a:r>
          </a:p>
        </p:txBody>
      </p:sp>
      <p:sp>
        <p:nvSpPr>
          <p:cNvPr id="7" name="Platshållare för innehåll 6"/>
          <p:cNvSpPr>
            <a:spLocks noGrp="1"/>
          </p:cNvSpPr>
          <p:nvPr>
            <p:ph sz="quarter" idx="14" hasCustomPrompt="1"/>
          </p:nvPr>
        </p:nvSpPr>
        <p:spPr>
          <a:xfrm>
            <a:off x="12192000" y="3168000"/>
            <a:ext cx="10945216" cy="9072000"/>
          </a:xfrm>
        </p:spPr>
        <p:txBody>
          <a:bodyPr vert="horz" lIns="91440" tIns="45720" rIns="91440" bIns="45720" rtlCol="0">
            <a:noAutofit/>
          </a:bodyPr>
          <a:lstStyle>
            <a:lvl1pPr>
              <a:defRPr lang="sv-SE" dirty="0" smtClean="0"/>
            </a:lvl1pPr>
            <a:lvl2pPr>
              <a:defRPr lang="sv-SE" sz="3600" dirty="0" smtClean="0"/>
            </a:lvl2pPr>
            <a:lvl3pPr>
              <a:defRPr lang="sv-SE" sz="3600" dirty="0" smtClean="0"/>
            </a:lvl3pPr>
            <a:lvl4pPr>
              <a:defRPr lang="sv-SE" dirty="0" smtClean="0"/>
            </a:lvl4pPr>
            <a:lvl5pPr>
              <a:defRPr lang="sv-SE" dirty="0"/>
            </a:lvl5pPr>
          </a:lstStyle>
          <a:p>
            <a:pPr lvl="0"/>
            <a:r>
              <a:rPr lang="sv-SE" dirty="0"/>
              <a:t>Skriv text här</a:t>
            </a:r>
          </a:p>
          <a:p>
            <a:pPr lvl="1"/>
            <a:r>
              <a:rPr lang="sv-SE" dirty="0"/>
              <a:t>Nivå två</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302402" y="439201"/>
            <a:ext cx="1871133"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42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med logotyp">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302402" y="439201"/>
            <a:ext cx="1871133"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7718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302402" y="439201"/>
            <a:ext cx="1871133"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1234016" y="727400"/>
            <a:ext cx="19488000" cy="1584000"/>
          </a:xfrm>
        </p:spPr>
        <p:txBody>
          <a:bodyPr/>
          <a:lstStyle>
            <a:lvl1pPr>
              <a:defRPr b="0"/>
            </a:lvl1pPr>
          </a:lstStyle>
          <a:p>
            <a:r>
              <a:rPr lang="sv-SE"/>
              <a:t>Klicka här för att ändra mall för rubrikformat</a:t>
            </a:r>
            <a:endParaRPr lang="sv-SE" dirty="0"/>
          </a:p>
        </p:txBody>
      </p:sp>
    </p:spTree>
    <p:extLst>
      <p:ext uri="{BB962C8B-B14F-4D97-AF65-F5344CB8AC3E}">
        <p14:creationId xmlns:p14="http://schemas.microsoft.com/office/powerpoint/2010/main" val="3617954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 utan logotyp">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641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5574CDD1-D879-4711-AFA7-646F7FDE1243}" type="slidenum">
              <a:rPr lang="sv-SE" smtClean="0"/>
              <a:pPr/>
              <a:t>‹#›</a:t>
            </a:fld>
            <a:endParaRPr lang="sv-SE" dirty="0"/>
          </a:p>
        </p:txBody>
      </p:sp>
    </p:spTree>
    <p:extLst>
      <p:ext uri="{BB962C8B-B14F-4D97-AF65-F5344CB8AC3E}">
        <p14:creationId xmlns:p14="http://schemas.microsoft.com/office/powerpoint/2010/main" val="132122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5968" y="673100"/>
            <a:ext cx="18135601" cy="87376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21" name="Title Text"/>
          <p:cNvSpPr txBox="1">
            <a:spLocks noGrp="1"/>
          </p:cNvSpPr>
          <p:nvPr>
            <p:ph type="title"/>
          </p:nvPr>
        </p:nvSpPr>
        <p:spPr>
          <a:xfrm>
            <a:off x="635000" y="9512300"/>
            <a:ext cx="23114000" cy="2006600"/>
          </a:xfrm>
          <a:prstGeom prst="rect">
            <a:avLst/>
          </a:prstGeom>
        </p:spPr>
        <p:txBody>
          <a:bodyPr anchor="b"/>
          <a:lstStyle/>
          <a:p>
            <a:r>
              <a:rPr lang="sv-SE"/>
              <a:t>Klicka här för att ändra mall för rubrikformat</a:t>
            </a:r>
            <a:endParaRP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rPr lang="sv-SE"/>
              <a:t>Klicka här för att ändra mall för rubrikformat</a:t>
            </a:r>
            <a:endParaRPr dirty="0"/>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8231055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rPr lang="sv-SE"/>
              <a:t>Klicka här för att ändra mall för rubrikformat</a:t>
            </a:r>
            <a:endParaRP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5292248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noAutofit/>
          </a:bodyPr>
          <a:lstStyle>
            <a:lvl1pPr>
              <a:defRPr sz="8800"/>
            </a:lvl1pPr>
          </a:lstStyle>
          <a:p>
            <a:r>
              <a:rPr lang="sv-SE"/>
              <a:t>Klicka här för att ändra mall för rubrikformat</a:t>
            </a:r>
            <a:endParaRPr dirty="0"/>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3880749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66" name="Title Text"/>
          <p:cNvSpPr txBox="1">
            <a:spLocks noGrp="1"/>
          </p:cNvSpPr>
          <p:nvPr>
            <p:ph type="title"/>
          </p:nvPr>
        </p:nvSpPr>
        <p:spPr>
          <a:prstGeom prst="rect">
            <a:avLst/>
          </a:prstGeom>
        </p:spPr>
        <p:txBody>
          <a:bodyPr>
            <a:noAutofit/>
          </a:bodyPr>
          <a:lstStyle>
            <a:lvl1pPr>
              <a:defRPr sz="8800"/>
            </a:lvl1pPr>
          </a:lstStyle>
          <a:p>
            <a:r>
              <a:rPr lang="sv-SE"/>
              <a:t>Klicka här för att ändra mall för rubrikformat</a:t>
            </a:r>
            <a:endParaRPr dirty="0"/>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912344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4707981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84" name="Image"/>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85" name="Image"/>
          <p:cNvSpPr>
            <a:spLocks noGrp="1"/>
          </p:cNvSpPr>
          <p:nvPr>
            <p:ph type="pic" idx="15"/>
          </p:nvPr>
        </p:nvSpPr>
        <p:spPr>
          <a:xfrm>
            <a:off x="1206500" y="1130300"/>
            <a:ext cx="14173200" cy="114681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9258029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95035"/>
          </a:xfrm>
          <a:prstGeom prst="rect">
            <a:avLst/>
          </a:prstGeom>
        </p:spPr>
        <p:txBody>
          <a:bodyPr anchor="t">
            <a:spAutoFit/>
          </a:bodyPr>
          <a:lstStyle>
            <a:lvl1pPr marL="0" indent="0" algn="ctr">
              <a:spcBef>
                <a:spcPts val="0"/>
              </a:spcBef>
              <a:buSzTx/>
              <a:buNone/>
              <a:defRPr sz="3200" i="1"/>
            </a:lvl1pPr>
          </a:lstStyle>
          <a:p>
            <a:pPr lvl="0"/>
            <a:r>
              <a:rPr lang="sv-SE"/>
              <a:t>Klicka här för att ändra format på bakgrundstexten</a:t>
            </a:r>
          </a:p>
        </p:txBody>
      </p:sp>
      <p:sp>
        <p:nvSpPr>
          <p:cNvPr id="94" name="“Type a quote here.”"/>
          <p:cNvSpPr txBox="1">
            <a:spLocks noGrp="1"/>
          </p:cNvSpPr>
          <p:nvPr>
            <p:ph type="body" sz="quarter" idx="14"/>
          </p:nvPr>
        </p:nvSpPr>
        <p:spPr>
          <a:xfrm>
            <a:off x="2387600" y="6069072"/>
            <a:ext cx="19621500" cy="841256"/>
          </a:xfrm>
          <a:prstGeom prst="rect">
            <a:avLst/>
          </a:prstGeom>
        </p:spPr>
        <p:txBody>
          <a:bodyPr>
            <a:spAutoFit/>
          </a:bodyPr>
          <a:lstStyle>
            <a:lvl1pPr marL="0" indent="0" algn="ctr">
              <a:spcBef>
                <a:spcPts val="0"/>
              </a:spcBef>
              <a:buSzTx/>
              <a:buNone/>
              <a:defRPr sz="4800">
                <a:latin typeface="Euclid Circular B Regular"/>
                <a:ea typeface="+mn-ea"/>
                <a:cs typeface="+mn-cs"/>
                <a:sym typeface="Helvetica Neue Medium"/>
              </a:defRPr>
            </a:lvl1pPr>
          </a:lstStyle>
          <a:p>
            <a:pPr lvl="0"/>
            <a:r>
              <a:rPr lang="sv-SE"/>
              <a:t>Klicka här för att ändra format på bakgrundstexten</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8184884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1923609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_Title &amp; Subtitle">
    <p:bg>
      <p:bgPr>
        <a:solidFill>
          <a:srgbClr val="000000"/>
        </a:solidFill>
        <a:effectLst/>
      </p:bgPr>
    </p:bg>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778000" y="2298700"/>
            <a:ext cx="20828000" cy="4648200"/>
          </a:xfrm>
          <a:prstGeom prst="rect">
            <a:avLst/>
          </a:prstGeom>
        </p:spPr>
        <p:txBody>
          <a:bodyPr anchor="b"/>
          <a:lstStyle>
            <a:lvl1pPr>
              <a:defRPr>
                <a:solidFill>
                  <a:srgbClr val="FFFFFF"/>
                </a:solidFill>
              </a:defRPr>
            </a:lvl1pPr>
          </a:lstStyle>
          <a:p>
            <a:r>
              <a:rPr lang="sv-SE"/>
              <a:t>Klicka här för att ändra mall för rubrikformat</a:t>
            </a:r>
            <a:endParaRPr/>
          </a:p>
        </p:txBody>
      </p:sp>
      <p:sp>
        <p:nvSpPr>
          <p:cNvPr id="118"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solidFill>
                  <a:srgbClr val="FFFFFF"/>
                </a:solidFill>
              </a:defRPr>
            </a:lvl1pPr>
            <a:lvl2pPr marL="0" indent="0" algn="ctr">
              <a:spcBef>
                <a:spcPts val="0"/>
              </a:spcBef>
              <a:buSzTx/>
              <a:buNone/>
              <a:defRPr sz="5400">
                <a:solidFill>
                  <a:srgbClr val="FFFFFF"/>
                </a:solidFill>
              </a:defRPr>
            </a:lvl2pPr>
            <a:lvl3pPr marL="0" indent="0" algn="ctr">
              <a:spcBef>
                <a:spcPts val="0"/>
              </a:spcBef>
              <a:buSzTx/>
              <a:buNone/>
              <a:defRPr sz="5400">
                <a:solidFill>
                  <a:srgbClr val="FFFFFF"/>
                </a:solidFill>
              </a:defRPr>
            </a:lvl3pPr>
            <a:lvl4pPr marL="0" indent="0" algn="ctr">
              <a:spcBef>
                <a:spcPts val="0"/>
              </a:spcBef>
              <a:buSzTx/>
              <a:buNone/>
              <a:defRPr sz="5400">
                <a:solidFill>
                  <a:srgbClr val="FFFFFF"/>
                </a:solidFill>
              </a:defRPr>
            </a:lvl4pPr>
            <a:lvl5pPr marL="0" indent="0" algn="ctr">
              <a:spcBef>
                <a:spcPts val="0"/>
              </a:spcBef>
              <a:buSzTx/>
              <a:buNone/>
              <a:defRPr sz="5400">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19"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342746338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Rubrik">
    <p:spTree>
      <p:nvGrpSpPr>
        <p:cNvPr id="1" name=""/>
        <p:cNvGrpSpPr/>
        <p:nvPr/>
      </p:nvGrpSpPr>
      <p:grpSpPr>
        <a:xfrm>
          <a:off x="0" y="0"/>
          <a:ext cx="0" cy="0"/>
          <a:chOff x="0" y="0"/>
          <a:chExt cx="0" cy="0"/>
        </a:xfrm>
      </p:grpSpPr>
      <p:sp>
        <p:nvSpPr>
          <p:cNvPr id="16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 name="Rubrik 1">
            <a:extLst>
              <a:ext uri="{FF2B5EF4-FFF2-40B4-BE49-F238E27FC236}">
                <a16:creationId xmlns:a16="http://schemas.microsoft.com/office/drawing/2014/main" id="{251107F8-6ACA-48DB-8F8D-89614228F53B}"/>
              </a:ext>
            </a:extLst>
          </p:cNvPr>
          <p:cNvSpPr>
            <a:spLocks noGrp="1"/>
          </p:cNvSpPr>
          <p:nvPr>
            <p:ph type="title"/>
          </p:nvPr>
        </p:nvSpPr>
        <p:spPr>
          <a:xfrm>
            <a:off x="1753783" y="1622804"/>
            <a:ext cx="16157050" cy="2286000"/>
          </a:xfrm>
        </p:spPr>
        <p:txBody>
          <a:bodyPr anchor="b">
            <a:normAutofit/>
          </a:bodyPr>
          <a:lstStyle>
            <a:lvl1pPr algn="l">
              <a:defRPr sz="8000"/>
            </a:lvl1pPr>
          </a:lstStyle>
          <a:p>
            <a:r>
              <a:rPr lang="en-US"/>
              <a:t>Click to edit Master title style</a:t>
            </a:r>
            <a:endParaRPr lang="sv-SE"/>
          </a:p>
        </p:txBody>
      </p:sp>
    </p:spTree>
    <p:extLst>
      <p:ext uri="{BB962C8B-B14F-4D97-AF65-F5344CB8AC3E}">
        <p14:creationId xmlns:p14="http://schemas.microsoft.com/office/powerpoint/2010/main" val="193837274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rPr lang="sv-SE"/>
              <a:t>Klicka här för att ändra mall för rubrikformat</a:t>
            </a:r>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rPr lang="sv-SE"/>
              <a:t>Klicka här för att ändra mall för rubrikformat</a:t>
            </a:r>
            <a:endParaRP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noAutofit/>
          </a:bodyPr>
          <a:lstStyle>
            <a:lvl1pPr>
              <a:defRPr sz="8800"/>
            </a:lvl1pPr>
          </a:lstStyle>
          <a:p>
            <a:r>
              <a:rPr lang="sv-SE"/>
              <a:t>Klicka här för att ändra mall för rubrikformat</a:t>
            </a:r>
            <a:endParaRPr dirty="0"/>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66" name="Title Text"/>
          <p:cNvSpPr txBox="1">
            <a:spLocks noGrp="1"/>
          </p:cNvSpPr>
          <p:nvPr>
            <p:ph type="title"/>
          </p:nvPr>
        </p:nvSpPr>
        <p:spPr>
          <a:prstGeom prst="rect">
            <a:avLst/>
          </a:prstGeom>
        </p:spPr>
        <p:txBody>
          <a:bodyPr>
            <a:noAutofit/>
          </a:bodyPr>
          <a:lstStyle>
            <a:lvl1pPr>
              <a:defRPr sz="8800"/>
            </a:lvl1pPr>
          </a:lstStyle>
          <a:p>
            <a:r>
              <a:rPr lang="sv-SE"/>
              <a:t>Klicka här för att ändra mall för rubrikformat</a:t>
            </a:r>
            <a:endParaRPr dirty="0"/>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84" name="Image"/>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85" name="Image"/>
          <p:cNvSpPr>
            <a:spLocks noGrp="1"/>
          </p:cNvSpPr>
          <p:nvPr>
            <p:ph type="pic" idx="15"/>
          </p:nvPr>
        </p:nvSpPr>
        <p:spPr>
          <a:xfrm>
            <a:off x="1206500" y="1130300"/>
            <a:ext cx="14173200" cy="114681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95035"/>
          </a:xfrm>
          <a:prstGeom prst="rect">
            <a:avLst/>
          </a:prstGeom>
        </p:spPr>
        <p:txBody>
          <a:bodyPr anchor="t">
            <a:spAutoFit/>
          </a:bodyPr>
          <a:lstStyle>
            <a:lvl1pPr marL="0" indent="0" algn="ctr">
              <a:spcBef>
                <a:spcPts val="0"/>
              </a:spcBef>
              <a:buSzTx/>
              <a:buNone/>
              <a:defRPr sz="3200" i="1"/>
            </a:lvl1pPr>
          </a:lstStyle>
          <a:p>
            <a:pPr lvl="0"/>
            <a:r>
              <a:rPr lang="sv-SE"/>
              <a:t>Klicka här för att ändra format på bakgrundstexten</a:t>
            </a:r>
          </a:p>
        </p:txBody>
      </p:sp>
      <p:sp>
        <p:nvSpPr>
          <p:cNvPr id="94" name="“Type a quote here.”"/>
          <p:cNvSpPr txBox="1">
            <a:spLocks noGrp="1"/>
          </p:cNvSpPr>
          <p:nvPr>
            <p:ph type="body" sz="quarter" idx="14"/>
          </p:nvPr>
        </p:nvSpPr>
        <p:spPr>
          <a:xfrm>
            <a:off x="2387600" y="6069072"/>
            <a:ext cx="19621500" cy="841256"/>
          </a:xfrm>
          <a:prstGeom prst="rect">
            <a:avLst/>
          </a:prstGeom>
        </p:spPr>
        <p:txBody>
          <a:bodyPr>
            <a:spAutoFit/>
          </a:bodyPr>
          <a:lstStyle>
            <a:lvl1pPr marL="0" indent="0" algn="ctr">
              <a:spcBef>
                <a:spcPts val="0"/>
              </a:spcBef>
              <a:buSzTx/>
              <a:buNone/>
              <a:defRPr sz="4800">
                <a:latin typeface="Euclid Circular B Regular"/>
                <a:ea typeface="+mn-ea"/>
                <a:cs typeface="+mn-cs"/>
                <a:sym typeface="Helvetica Neue Medium"/>
              </a:defRPr>
            </a:lvl1pPr>
          </a:lstStyle>
          <a:p>
            <a:pPr lvl="0"/>
            <a:r>
              <a:rPr lang="sv-SE"/>
              <a:t>Klicka här för att ändra format på bakgrundstexten</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1" r:id="rId11"/>
  </p:sldLayoutIdLst>
  <p:transition spd="med"/>
  <p:txStyles>
    <p:titleStyle>
      <a:lvl1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Euclid Circular B Regular"/>
          <a:ea typeface="+mn-ea"/>
          <a:cs typeface="+mn-cs"/>
          <a:sym typeface="Helvetica Neue Medium"/>
        </a:defRPr>
      </a:lvl1pPr>
      <a:lvl2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1pPr>
      <a:lvl2pPr marL="127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2pPr>
      <a:lvl3pPr marL="190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3pPr>
      <a:lvl4pPr marL="254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4pPr>
      <a:lvl5pPr marL="317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5pPr>
      <a:lvl6pPr marL="381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1219200" y="13050688"/>
            <a:ext cx="2907904" cy="432048"/>
          </a:xfrm>
          <a:prstGeom prst="rect">
            <a:avLst/>
          </a:prstGeom>
        </p:spPr>
        <p:txBody>
          <a:bodyPr vert="horz" lIns="91440" tIns="45720" rIns="91440" bIns="45720" rtlCol="0" anchor="ctr"/>
          <a:lstStyle>
            <a:lvl1pPr algn="l">
              <a:defRPr sz="2400">
                <a:solidFill>
                  <a:schemeClr val="tx1">
                    <a:tint val="75000"/>
                  </a:schemeClr>
                </a:solidFill>
              </a:defRPr>
            </a:lvl1pPr>
          </a:lstStyle>
          <a:p>
            <a:fld id="{3522B9E3-2622-406E-9FB8-CCB09A8FF8CA}" type="datetime1">
              <a:rPr lang="sv-SE" smtClean="0"/>
              <a:t>2024-11-05</a:t>
            </a:fld>
            <a:endParaRPr lang="sv-SE" dirty="0"/>
          </a:p>
        </p:txBody>
      </p:sp>
      <p:sp>
        <p:nvSpPr>
          <p:cNvPr id="5" name="Platshållare för sidfot 4"/>
          <p:cNvSpPr>
            <a:spLocks noGrp="1"/>
          </p:cNvSpPr>
          <p:nvPr>
            <p:ph type="ftr" sz="quarter" idx="3"/>
          </p:nvPr>
        </p:nvSpPr>
        <p:spPr>
          <a:xfrm>
            <a:off x="4319126" y="13050688"/>
            <a:ext cx="17473941" cy="432048"/>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21985088" y="13050688"/>
            <a:ext cx="1179712" cy="432048"/>
          </a:xfrm>
          <a:prstGeom prst="rect">
            <a:avLst/>
          </a:prstGeom>
        </p:spPr>
        <p:txBody>
          <a:bodyPr vert="horz" lIns="91440" tIns="45720" rIns="91440" bIns="45720" rtlCol="0" anchor="ctr"/>
          <a:lstStyle>
            <a:lvl1pPr algn="r">
              <a:defRPr sz="2400">
                <a:solidFill>
                  <a:schemeClr val="tx1">
                    <a:tint val="75000"/>
                  </a:schemeClr>
                </a:solidFill>
              </a:defRPr>
            </a:lvl1pPr>
          </a:lstStyle>
          <a:p>
            <a:fld id="{5574CDD1-D879-4711-AFA7-646F7FDE1243}" type="slidenum">
              <a:rPr lang="sv-SE" smtClean="0"/>
              <a:pPr/>
              <a:t>‹#›</a:t>
            </a:fld>
            <a:endParaRPr lang="sv-SE" dirty="0"/>
          </a:p>
        </p:txBody>
      </p:sp>
      <p:sp>
        <p:nvSpPr>
          <p:cNvPr id="7" name="Platshållare för rubrik 6"/>
          <p:cNvSpPr>
            <a:spLocks noGrp="1"/>
          </p:cNvSpPr>
          <p:nvPr>
            <p:ph type="title"/>
          </p:nvPr>
        </p:nvSpPr>
        <p:spPr>
          <a:xfrm>
            <a:off x="1225552" y="732162"/>
            <a:ext cx="19488000" cy="1584000"/>
          </a:xfrm>
          <a:prstGeom prst="rect">
            <a:avLst/>
          </a:prstGeom>
        </p:spPr>
        <p:txBody>
          <a:bodyPr vert="horz" lIns="91440" tIns="45720" rIns="91440" bIns="45720" rtlCol="0" anchor="t">
            <a:noAutofit/>
          </a:bodyPr>
          <a:lstStyle/>
          <a:p>
            <a:r>
              <a:rPr lang="sv-SE" dirty="0"/>
              <a:t>Klicka här för att ändra format</a:t>
            </a:r>
          </a:p>
        </p:txBody>
      </p:sp>
      <p:sp>
        <p:nvSpPr>
          <p:cNvPr id="8" name="Platshållare för text 7"/>
          <p:cNvSpPr>
            <a:spLocks noGrp="1"/>
          </p:cNvSpPr>
          <p:nvPr>
            <p:ph type="body" idx="1"/>
          </p:nvPr>
        </p:nvSpPr>
        <p:spPr>
          <a:xfrm>
            <a:off x="1219200" y="3199750"/>
            <a:ext cx="21888000" cy="90720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p:txBody>
      </p:sp>
    </p:spTree>
    <p:extLst>
      <p:ext uri="{BB962C8B-B14F-4D97-AF65-F5344CB8AC3E}">
        <p14:creationId xmlns:p14="http://schemas.microsoft.com/office/powerpoint/2010/main" val="415239021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hf sldNum="0" hdr="0" ftr="0" dt="0"/>
  <p:txStyles>
    <p:titleStyle>
      <a:lvl1pPr algn="l" defTabSz="1828800" rtl="0" eaLnBrk="1" latinLnBrk="0" hangingPunct="1">
        <a:spcBef>
          <a:spcPct val="0"/>
        </a:spcBef>
        <a:buNone/>
        <a:defRPr sz="5600" b="0" kern="1200">
          <a:solidFill>
            <a:srgbClr val="326295"/>
          </a:solidFill>
          <a:latin typeface="+mj-lt"/>
          <a:ea typeface="+mj-ea"/>
          <a:cs typeface="+mj-cs"/>
        </a:defRPr>
      </a:lvl1pPr>
    </p:titleStyle>
    <p:bodyStyle>
      <a:lvl1pPr marL="530226" indent="-530226" algn="l" defTabSz="1828800" rtl="0" eaLnBrk="1" latinLnBrk="0" hangingPunct="1">
        <a:spcBef>
          <a:spcPts val="1200"/>
        </a:spcBef>
        <a:buClrTx/>
        <a:buFont typeface="Arial" pitchFamily="34" charset="0"/>
        <a:buChar char="•"/>
        <a:defRPr sz="4000" kern="1200">
          <a:solidFill>
            <a:schemeClr val="tx1"/>
          </a:solidFill>
          <a:latin typeface="+mn-lt"/>
          <a:ea typeface="+mn-ea"/>
          <a:cs typeface="+mn-cs"/>
        </a:defRPr>
      </a:lvl1pPr>
      <a:lvl2pPr marL="1079500" indent="-549276" algn="l" defTabSz="1828800" rtl="0" eaLnBrk="1" latinLnBrk="0" hangingPunct="1">
        <a:spcBef>
          <a:spcPts val="1200"/>
        </a:spcBef>
        <a:buClrTx/>
        <a:buFont typeface="Arial" pitchFamily="34" charset="0"/>
        <a:buChar char="–"/>
        <a:defRPr sz="3600" kern="1200">
          <a:solidFill>
            <a:schemeClr val="tx1"/>
          </a:solidFill>
          <a:latin typeface="+mn-lt"/>
          <a:ea typeface="+mn-ea"/>
          <a:cs typeface="+mn-cs"/>
        </a:defRPr>
      </a:lvl2pPr>
      <a:lvl3pPr marL="1609726" indent="-530226" algn="l" defTabSz="1828800" rtl="0" eaLnBrk="1" latinLnBrk="0" hangingPunct="1">
        <a:spcBef>
          <a:spcPct val="20000"/>
        </a:spcBef>
        <a:buClrTx/>
        <a:buFont typeface="Arial" pitchFamily="34" charset="0"/>
        <a:buChar char="•"/>
        <a:defRPr sz="3600" kern="1200">
          <a:solidFill>
            <a:schemeClr val="tx1"/>
          </a:solidFill>
          <a:latin typeface="+mn-lt"/>
          <a:ea typeface="+mn-ea"/>
          <a:cs typeface="+mn-cs"/>
        </a:defRPr>
      </a:lvl3pPr>
      <a:lvl4pPr marL="2159000" indent="-549276" algn="l" defTabSz="1828800" rtl="0" eaLnBrk="1" latinLnBrk="0" hangingPunct="1">
        <a:spcBef>
          <a:spcPct val="20000"/>
        </a:spcBef>
        <a:buClrTx/>
        <a:buFont typeface="Arial" pitchFamily="34" charset="0"/>
        <a:buChar char="–"/>
        <a:defRPr sz="3600" kern="1200">
          <a:solidFill>
            <a:schemeClr val="tx1"/>
          </a:solidFill>
          <a:latin typeface="+mn-lt"/>
          <a:ea typeface="+mn-ea"/>
          <a:cs typeface="+mn-cs"/>
        </a:defRPr>
      </a:lvl4pPr>
      <a:lvl5pPr marL="2689226" indent="-530226" algn="l" defTabSz="1828800" rtl="0" eaLnBrk="1" latinLnBrk="0" hangingPunct="1">
        <a:spcBef>
          <a:spcPct val="20000"/>
        </a:spcBef>
        <a:buClrTx/>
        <a:buFont typeface="Arial" pitchFamily="34" charset="0"/>
        <a:buChar char="•"/>
        <a:defRPr sz="3600" kern="1200">
          <a:solidFill>
            <a:schemeClr val="tx1"/>
          </a:solidFill>
          <a:latin typeface="+mn-lt"/>
          <a:ea typeface="+mn-ea"/>
          <a:cs typeface="+mn-cs"/>
        </a:defRPr>
      </a:lvl5pPr>
      <a:lvl6pPr marL="5029200" indent="-457200" algn="l" defTabSz="1828800"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sv-SE"/>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16564489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ransition spd="med"/>
  <p:txStyles>
    <p:titleStyle>
      <a:lvl1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Euclid Circular B Regular"/>
          <a:ea typeface="+mn-ea"/>
          <a:cs typeface="+mn-cs"/>
          <a:sym typeface="Helvetica Neue Medium"/>
        </a:defRPr>
      </a:lvl1pPr>
      <a:lvl2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1pPr>
      <a:lvl2pPr marL="127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2pPr>
      <a:lvl3pPr marL="190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3pPr>
      <a:lvl4pPr marL="254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4pPr>
      <a:lvl5pPr marL="317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5pPr>
      <a:lvl6pPr marL="381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partsradet.se"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hyperlink" Target="https://iasystemet.se/statliga-avtal" TargetMode="External"/><Relationship Id="rId4" Type="http://schemas.openxmlformats.org/officeDocument/2006/relationships/hyperlink" Target="https://partsradet.se/arbetsomraden/hallbart-arbetsliv/avropsformula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D345F"/>
        </a:solidFill>
        <a:effectLst/>
      </p:bgPr>
    </p:bg>
    <p:spTree>
      <p:nvGrpSpPr>
        <p:cNvPr id="1" name=""/>
        <p:cNvGrpSpPr/>
        <p:nvPr/>
      </p:nvGrpSpPr>
      <p:grpSpPr>
        <a:xfrm>
          <a:off x="0" y="0"/>
          <a:ext cx="0" cy="0"/>
          <a:chOff x="0" y="0"/>
          <a:chExt cx="0" cy="0"/>
        </a:xfrm>
      </p:grpSpPr>
      <p:sp>
        <p:nvSpPr>
          <p:cNvPr id="140" name="En längre vänsterställd rubrik på två rader"/>
          <p:cNvSpPr txBox="1"/>
          <p:nvPr/>
        </p:nvSpPr>
        <p:spPr>
          <a:xfrm>
            <a:off x="2814520" y="4062228"/>
            <a:ext cx="18089680" cy="59472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457200">
              <a:lnSpc>
                <a:spcPct val="90000"/>
              </a:lnSpc>
              <a:defRPr sz="11000" b="0" spc="-220">
                <a:solidFill>
                  <a:srgbClr val="FFFFFF"/>
                </a:solidFill>
                <a:latin typeface="Euclid Circular B SemiBold"/>
                <a:ea typeface="Euclid Circular B SemiBold"/>
                <a:cs typeface="Euclid Circular B SemiBold"/>
                <a:sym typeface="Euclid Circular B SemiBold"/>
              </a:defRPr>
            </a:lvl1pPr>
          </a:lstStyle>
          <a:p>
            <a:pPr algn="ctr"/>
            <a:endParaRPr lang="sv-SE" sz="9600" dirty="0">
              <a:latin typeface="+mj-lt"/>
              <a:cs typeface="Arial" panose="020B0604020202020204" pitchFamily="34" charset="0"/>
            </a:endParaRPr>
          </a:p>
          <a:p>
            <a:pPr algn="ctr"/>
            <a:r>
              <a:rPr lang="sv-SE" sz="9600" dirty="0">
                <a:latin typeface="+mj-lt"/>
                <a:cs typeface="Arial" panose="020B0604020202020204" pitchFamily="34" charset="0"/>
              </a:rPr>
              <a:t> </a:t>
            </a:r>
            <a:r>
              <a:rPr lang="sv-SE" sz="9600" dirty="0">
                <a:latin typeface="Arial" panose="020B0604020202020204" pitchFamily="34" charset="0"/>
                <a:cs typeface="Arial" panose="020B0604020202020204" pitchFamily="34" charset="0"/>
              </a:rPr>
              <a:t>IA-systemet</a:t>
            </a:r>
          </a:p>
          <a:p>
            <a:pPr algn="ctr"/>
            <a:r>
              <a:rPr lang="sv-SE" sz="4000" dirty="0">
                <a:latin typeface="Arial" panose="020B0604020202020204" pitchFamily="34" charset="0"/>
                <a:cs typeface="Arial" panose="020B0604020202020204" pitchFamily="34" charset="0"/>
              </a:rPr>
              <a:t>Stöd för det  systematiska arbetsmiljöarbetet</a:t>
            </a:r>
          </a:p>
          <a:p>
            <a:pPr algn="ctr"/>
            <a:endParaRPr lang="sv-SE" sz="6600" dirty="0">
              <a:latin typeface="Arial" panose="020B0604020202020204" pitchFamily="34" charset="0"/>
              <a:cs typeface="Arial" panose="020B0604020202020204" pitchFamily="34" charset="0"/>
            </a:endParaRPr>
          </a:p>
          <a:p>
            <a:r>
              <a:rPr lang="sv-SE" sz="4000" dirty="0">
                <a:latin typeface="Arial" panose="020B0604020202020204" pitchFamily="34" charset="0"/>
                <a:cs typeface="Arial" panose="020B0604020202020204" pitchFamily="34" charset="0"/>
              </a:rPr>
              <a:t>             </a:t>
            </a:r>
            <a:endParaRPr lang="sv-SE" sz="4800" dirty="0">
              <a:latin typeface="Arial" panose="020B0604020202020204" pitchFamily="34" charset="0"/>
              <a:cs typeface="Arial" panose="020B0604020202020204" pitchFamily="34" charset="0"/>
            </a:endParaRPr>
          </a:p>
          <a:p>
            <a:endParaRPr lang="sv-SE" sz="4800" dirty="0">
              <a:latin typeface="Arial" panose="020B0604020202020204" pitchFamily="34" charset="0"/>
              <a:cs typeface="Arial" panose="020B0604020202020204" pitchFamily="34" charset="0"/>
            </a:endParaRPr>
          </a:p>
          <a:p>
            <a:r>
              <a:rPr lang="sv-SE" sz="3600" dirty="0">
                <a:latin typeface="Arial" panose="020B0604020202020204" pitchFamily="34" charset="0"/>
                <a:cs typeface="Arial" panose="020B0604020202020204" pitchFamily="34" charset="0"/>
              </a:rPr>
              <a:t>                                                            </a:t>
            </a:r>
            <a:r>
              <a:rPr lang="sv-SE" sz="3200" dirty="0">
                <a:latin typeface="Arial" panose="020B0604020202020204" pitchFamily="34" charset="0"/>
                <a:cs typeface="Arial" panose="020B0604020202020204" pitchFamily="34" charset="0"/>
              </a:rPr>
              <a:t>Partsrådet i samarbete med </a:t>
            </a:r>
            <a:r>
              <a:rPr lang="sv-SE" sz="3200" dirty="0" err="1">
                <a:latin typeface="Arial" panose="020B0604020202020204" pitchFamily="34" charset="0"/>
                <a:cs typeface="Arial" panose="020B0604020202020204" pitchFamily="34" charset="0"/>
              </a:rPr>
              <a:t>Afa</a:t>
            </a:r>
            <a:r>
              <a:rPr lang="sv-SE" sz="3200" dirty="0">
                <a:latin typeface="Arial" panose="020B0604020202020204" pitchFamily="34" charset="0"/>
                <a:cs typeface="Arial" panose="020B0604020202020204" pitchFamily="34" charset="0"/>
              </a:rPr>
              <a:t> Försäkring</a:t>
            </a:r>
          </a:p>
        </p:txBody>
      </p:sp>
      <p:sp>
        <p:nvSpPr>
          <p:cNvPr id="141" name="Jane Doe Smith"/>
          <p:cNvSpPr txBox="1"/>
          <p:nvPr/>
        </p:nvSpPr>
        <p:spPr>
          <a:xfrm>
            <a:off x="1748229" y="9058463"/>
            <a:ext cx="10413215"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lnSpc>
                <a:spcPct val="90000"/>
              </a:lnSpc>
              <a:defRPr sz="6000" b="0" spc="-119">
                <a:solidFill>
                  <a:srgbClr val="FFFFFF"/>
                </a:solidFill>
                <a:latin typeface="Euclid Circular B SemiBold"/>
                <a:ea typeface="Euclid Circular B SemiBold"/>
                <a:cs typeface="Euclid Circular B SemiBold"/>
                <a:sym typeface="Euclid Circular B SemiBold"/>
              </a:defRPr>
            </a:lvl1pPr>
          </a:lstStyle>
          <a:p>
            <a:endParaRPr dirty="0">
              <a:latin typeface="+mn-lt"/>
              <a:cs typeface="Arial" panose="020B0604020202020204" pitchFamily="34" charset="0"/>
            </a:endParaRPr>
          </a:p>
        </p:txBody>
      </p:sp>
      <p:pic>
        <p:nvPicPr>
          <p:cNvPr id="3" name="Bildobjekt 2" descr="En bild som visar Teckensnitt, Grafik, logotyp, text">
            <a:extLst>
              <a:ext uri="{FF2B5EF4-FFF2-40B4-BE49-F238E27FC236}">
                <a16:creationId xmlns:a16="http://schemas.microsoft.com/office/drawing/2014/main" id="{DB48CE2D-5386-1B59-792B-168CC2AF35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8230" y="1476661"/>
            <a:ext cx="5309796" cy="1034783"/>
          </a:xfrm>
          <a:prstGeom prst="rect">
            <a:avLst/>
          </a:prstGeom>
        </p:spPr>
      </p:pic>
    </p:spTree>
    <p:extLst>
      <p:ext uri="{BB962C8B-B14F-4D97-AF65-F5344CB8AC3E}">
        <p14:creationId xmlns:p14="http://schemas.microsoft.com/office/powerpoint/2010/main" val="352390771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idrubrik"/>
          <p:cNvSpPr txBox="1">
            <a:spLocks/>
          </p:cNvSpPr>
          <p:nvPr/>
        </p:nvSpPr>
        <p:spPr>
          <a:xfrm>
            <a:off x="6652451" y="981285"/>
            <a:ext cx="11079094" cy="1184910"/>
          </a:xfrm>
          <a:prstGeom prst="rect">
            <a:avLst/>
          </a:prstGeom>
        </p:spPr>
        <p:txBody>
          <a:bodyPr vert="horz" lIns="182880" tIns="91440" rIns="182880" bIns="91440" rtlCol="0" anchor="t">
            <a:noAutofit/>
          </a:bodyPr>
          <a:lstStyle>
            <a:lvl1pPr algn="l" defTabSz="914400" rtl="0" eaLnBrk="1" latinLnBrk="0" hangingPunct="1">
              <a:spcBef>
                <a:spcPct val="0"/>
              </a:spcBef>
              <a:buNone/>
              <a:defRPr sz="2800" b="0" kern="1200">
                <a:solidFill>
                  <a:srgbClr val="326295"/>
                </a:solidFill>
                <a:latin typeface="+mj-lt"/>
                <a:ea typeface="+mj-ea"/>
                <a:cs typeface="+mj-cs"/>
              </a:defRPr>
            </a:lvl1pPr>
          </a:lstStyle>
          <a:p>
            <a:pPr algn="ctr" defTabSz="1828800"/>
            <a:r>
              <a:rPr lang="sv-SE" sz="5600" dirty="0">
                <a:latin typeface="Arial"/>
              </a:rPr>
              <a:t>Processen för händelsehantering</a:t>
            </a:r>
          </a:p>
        </p:txBody>
      </p:sp>
      <p:pic>
        <p:nvPicPr>
          <p:cNvPr id="4" name="Bildobjekt 3">
            <a:extLst>
              <a:ext uri="{FF2B5EF4-FFF2-40B4-BE49-F238E27FC236}">
                <a16:creationId xmlns:a16="http://schemas.microsoft.com/office/drawing/2014/main" id="{1805784C-9AA6-C99D-B869-633D01554FE3}"/>
              </a:ext>
            </a:extLst>
          </p:cNvPr>
          <p:cNvPicPr>
            <a:picLocks noChangeAspect="1"/>
          </p:cNvPicPr>
          <p:nvPr/>
        </p:nvPicPr>
        <p:blipFill>
          <a:blip r:embed="rId3"/>
          <a:stretch>
            <a:fillRect/>
          </a:stretch>
        </p:blipFill>
        <p:spPr>
          <a:xfrm>
            <a:off x="2946400" y="2343971"/>
            <a:ext cx="18008600" cy="10209353"/>
          </a:xfrm>
          <a:prstGeom prst="rect">
            <a:avLst/>
          </a:prstGeom>
        </p:spPr>
      </p:pic>
    </p:spTree>
    <p:extLst>
      <p:ext uri="{BB962C8B-B14F-4D97-AF65-F5344CB8AC3E}">
        <p14:creationId xmlns:p14="http://schemas.microsoft.com/office/powerpoint/2010/main" val="395620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idrubrik"/>
          <p:cNvSpPr txBox="1">
            <a:spLocks/>
          </p:cNvSpPr>
          <p:nvPr/>
        </p:nvSpPr>
        <p:spPr>
          <a:xfrm>
            <a:off x="6716091" y="999085"/>
            <a:ext cx="10951814" cy="1184910"/>
          </a:xfrm>
          <a:prstGeom prst="rect">
            <a:avLst/>
          </a:prstGeom>
        </p:spPr>
        <p:txBody>
          <a:bodyPr vert="horz" lIns="182880" tIns="91440" rIns="182880" bIns="91440" rtlCol="0" anchor="t">
            <a:noAutofit/>
          </a:bodyPr>
          <a:lstStyle>
            <a:lvl1pPr algn="l" defTabSz="914400" rtl="0" eaLnBrk="1" latinLnBrk="0" hangingPunct="1">
              <a:spcBef>
                <a:spcPct val="0"/>
              </a:spcBef>
              <a:buNone/>
              <a:defRPr sz="2800" b="0" kern="1200">
                <a:solidFill>
                  <a:srgbClr val="326295"/>
                </a:solidFill>
                <a:latin typeface="+mj-lt"/>
                <a:ea typeface="+mj-ea"/>
                <a:cs typeface="+mj-cs"/>
              </a:defRPr>
            </a:lvl1pPr>
          </a:lstStyle>
          <a:p>
            <a:pPr algn="ctr" defTabSz="1828800"/>
            <a:r>
              <a:rPr lang="sv-SE" sz="5600" dirty="0">
                <a:latin typeface="Arial"/>
              </a:rPr>
              <a:t>Enkelt att rapportera via </a:t>
            </a:r>
            <a:r>
              <a:rPr lang="sv-SE" sz="5600" dirty="0" err="1">
                <a:latin typeface="Arial"/>
              </a:rPr>
              <a:t>app</a:t>
            </a:r>
            <a:endParaRPr lang="sv-SE" sz="5600" dirty="0">
              <a:latin typeface="Arial"/>
            </a:endParaRPr>
          </a:p>
        </p:txBody>
      </p:sp>
      <p:sp>
        <p:nvSpPr>
          <p:cNvPr id="11" name="Sidrubrik">
            <a:extLst>
              <a:ext uri="{FF2B5EF4-FFF2-40B4-BE49-F238E27FC236}">
                <a16:creationId xmlns:a16="http://schemas.microsoft.com/office/drawing/2014/main" id="{40B32CD0-F4B2-429E-AA9A-0328DB702EA5}"/>
              </a:ext>
            </a:extLst>
          </p:cNvPr>
          <p:cNvSpPr txBox="1">
            <a:spLocks/>
          </p:cNvSpPr>
          <p:nvPr/>
        </p:nvSpPr>
        <p:spPr>
          <a:xfrm>
            <a:off x="2862567" y="4140200"/>
            <a:ext cx="6119870" cy="7565899"/>
          </a:xfrm>
          <a:prstGeom prst="rect">
            <a:avLst/>
          </a:prstGeom>
        </p:spPr>
        <p:txBody>
          <a:bodyPr vert="horz" lIns="182880" tIns="91440" rIns="182880" bIns="91440" rtlCol="0" anchor="t">
            <a:noAutofit/>
          </a:bodyPr>
          <a:lstStyle>
            <a:lvl1pPr algn="l" defTabSz="914400" rtl="0" eaLnBrk="1" latinLnBrk="0" hangingPunct="1">
              <a:spcBef>
                <a:spcPct val="0"/>
              </a:spcBef>
              <a:buNone/>
              <a:defRPr sz="2800" b="0" kern="1200">
                <a:solidFill>
                  <a:srgbClr val="326295"/>
                </a:solidFill>
                <a:latin typeface="+mj-lt"/>
                <a:ea typeface="+mj-ea"/>
                <a:cs typeface="+mj-cs"/>
              </a:defRPr>
            </a:lvl1pPr>
          </a:lstStyle>
          <a:p>
            <a:pPr algn="l"/>
            <a:endParaRPr lang="sv-SE" sz="1800" b="0" i="0" u="none" strike="noStrike" baseline="0" dirty="0">
              <a:solidFill>
                <a:srgbClr val="000000"/>
              </a:solidFill>
              <a:latin typeface="Arial" panose="020B0604020202020204" pitchFamily="34" charset="0"/>
            </a:endParaRPr>
          </a:p>
          <a:p>
            <a:pPr marL="457200" indent="-457200">
              <a:buFont typeface="Arial" panose="020B0604020202020204" pitchFamily="34" charset="0"/>
              <a:buChar char="•"/>
            </a:pPr>
            <a:r>
              <a:rPr lang="sv-SE" sz="3200" b="0" i="0" u="none" strike="noStrike" baseline="0" dirty="0">
                <a:solidFill>
                  <a:srgbClr val="010578"/>
                </a:solidFill>
                <a:latin typeface="Arial" panose="020B0604020202020204" pitchFamily="34" charset="0"/>
              </a:rPr>
              <a:t>IOS &amp; Android</a:t>
            </a:r>
          </a:p>
          <a:p>
            <a:endParaRPr lang="sv-SE" sz="3200" b="0" i="0" u="none" strike="noStrike" baseline="0" dirty="0">
              <a:solidFill>
                <a:srgbClr val="010578"/>
              </a:solidFill>
              <a:latin typeface="Arial" panose="020B0604020202020204" pitchFamily="34" charset="0"/>
            </a:endParaRPr>
          </a:p>
          <a:p>
            <a:pPr marL="457200" indent="-457200">
              <a:buFont typeface="Arial" panose="020B0604020202020204" pitchFamily="34" charset="0"/>
              <a:buChar char="•"/>
            </a:pPr>
            <a:r>
              <a:rPr lang="sv-SE" sz="3200" b="0" i="0" u="none" strike="noStrike" baseline="0" dirty="0">
                <a:solidFill>
                  <a:srgbClr val="010578"/>
                </a:solidFill>
                <a:latin typeface="Arial" panose="020B0604020202020204" pitchFamily="34" charset="0"/>
              </a:rPr>
              <a:t>Går att använda </a:t>
            </a:r>
            <a:r>
              <a:rPr lang="sv-SE" sz="3200" b="0" i="0" u="none" strike="noStrike" baseline="0" dirty="0" err="1">
                <a:solidFill>
                  <a:srgbClr val="010578"/>
                </a:solidFill>
                <a:latin typeface="Arial" panose="020B0604020202020204" pitchFamily="34" charset="0"/>
              </a:rPr>
              <a:t>offline</a:t>
            </a:r>
            <a:endParaRPr lang="sv-SE" sz="3200" b="0" i="0" u="none" strike="noStrike" baseline="0" dirty="0">
              <a:solidFill>
                <a:srgbClr val="010578"/>
              </a:solidFill>
              <a:latin typeface="Arial" panose="020B0604020202020204" pitchFamily="34" charset="0"/>
            </a:endParaRPr>
          </a:p>
          <a:p>
            <a:endParaRPr lang="sv-SE" sz="3200" b="0" i="0" u="none" strike="noStrike" baseline="0" dirty="0">
              <a:solidFill>
                <a:srgbClr val="010578"/>
              </a:solidFill>
              <a:latin typeface="Arial" panose="020B0604020202020204" pitchFamily="34" charset="0"/>
            </a:endParaRPr>
          </a:p>
          <a:p>
            <a:pPr marL="457200" indent="-457200">
              <a:buFont typeface="Arial" panose="020B0604020202020204" pitchFamily="34" charset="0"/>
              <a:buChar char="•"/>
            </a:pPr>
            <a:r>
              <a:rPr lang="sv-SE" sz="3200" b="0" i="0" u="none" strike="noStrike" baseline="0" dirty="0">
                <a:solidFill>
                  <a:srgbClr val="010578"/>
                </a:solidFill>
                <a:latin typeface="Arial" panose="020B0604020202020204" pitchFamily="34" charset="0"/>
              </a:rPr>
              <a:t>De flesta händelsetyper kan rapporteras samt olika typer av checklistor</a:t>
            </a:r>
          </a:p>
          <a:p>
            <a:endParaRPr lang="sv-SE" sz="3200" b="0" i="0" u="none" strike="noStrike" baseline="0" dirty="0">
              <a:solidFill>
                <a:srgbClr val="010578"/>
              </a:solidFill>
              <a:latin typeface="Arial" panose="020B0604020202020204" pitchFamily="34" charset="0"/>
            </a:endParaRPr>
          </a:p>
          <a:p>
            <a:pPr marL="457200" indent="-457200">
              <a:buFont typeface="Arial" panose="020B0604020202020204" pitchFamily="34" charset="0"/>
              <a:buChar char="•"/>
            </a:pPr>
            <a:r>
              <a:rPr lang="sv-SE" sz="3200" b="0" i="0" u="none" strike="noStrike" baseline="0" dirty="0">
                <a:solidFill>
                  <a:srgbClr val="010578"/>
                </a:solidFill>
                <a:latin typeface="Arial" panose="020B0604020202020204" pitchFamily="34" charset="0"/>
              </a:rPr>
              <a:t>Använd </a:t>
            </a:r>
            <a:r>
              <a:rPr lang="sv-SE" sz="3200" b="0" i="0" u="none" strike="noStrike" baseline="0" dirty="0" err="1">
                <a:solidFill>
                  <a:srgbClr val="010578"/>
                </a:solidFill>
                <a:latin typeface="Arial" panose="020B0604020202020204" pitchFamily="34" charset="0"/>
              </a:rPr>
              <a:t>pushnotiser</a:t>
            </a:r>
            <a:r>
              <a:rPr lang="sv-SE" sz="3200" b="0" i="0" u="none" strike="noStrike" baseline="0" dirty="0">
                <a:solidFill>
                  <a:srgbClr val="010578"/>
                </a:solidFill>
                <a:latin typeface="Arial" panose="020B0604020202020204" pitchFamily="34" charset="0"/>
              </a:rPr>
              <a:t> för att nå ut med information</a:t>
            </a:r>
          </a:p>
          <a:p>
            <a:endParaRPr lang="sv-SE" sz="3200" b="0" i="0" u="none" strike="noStrike" baseline="0" dirty="0">
              <a:solidFill>
                <a:srgbClr val="010578"/>
              </a:solidFill>
              <a:latin typeface="Arial" panose="020B0604020202020204" pitchFamily="34" charset="0"/>
            </a:endParaRPr>
          </a:p>
          <a:p>
            <a:pPr marL="457200" indent="-457200">
              <a:buFont typeface="Arial" panose="020B0604020202020204" pitchFamily="34" charset="0"/>
              <a:buChar char="•"/>
            </a:pPr>
            <a:r>
              <a:rPr lang="sv-SE" sz="3200" b="0" i="0" u="none" strike="noStrike" baseline="0" dirty="0">
                <a:solidFill>
                  <a:srgbClr val="010578"/>
                </a:solidFill>
                <a:latin typeface="Arial" panose="020B0604020202020204" pitchFamily="34" charset="0"/>
              </a:rPr>
              <a:t>Bifoga bilder vid rapporteringstillfället </a:t>
            </a:r>
          </a:p>
        </p:txBody>
      </p:sp>
      <p:pic>
        <p:nvPicPr>
          <p:cNvPr id="4" name="Bildobjekt 3">
            <a:extLst>
              <a:ext uri="{FF2B5EF4-FFF2-40B4-BE49-F238E27FC236}">
                <a16:creationId xmlns:a16="http://schemas.microsoft.com/office/drawing/2014/main" id="{F13B3CA1-CDB6-490E-E68D-FCC575BB8037}"/>
              </a:ext>
            </a:extLst>
          </p:cNvPr>
          <p:cNvPicPr>
            <a:picLocks noChangeAspect="1"/>
          </p:cNvPicPr>
          <p:nvPr/>
        </p:nvPicPr>
        <p:blipFill>
          <a:blip r:embed="rId3"/>
          <a:stretch>
            <a:fillRect/>
          </a:stretch>
        </p:blipFill>
        <p:spPr>
          <a:xfrm>
            <a:off x="12191998" y="2553018"/>
            <a:ext cx="5008563" cy="10163897"/>
          </a:xfrm>
          <a:prstGeom prst="rect">
            <a:avLst/>
          </a:prstGeom>
        </p:spPr>
      </p:pic>
    </p:spTree>
    <p:extLst>
      <p:ext uri="{BB962C8B-B14F-4D97-AF65-F5344CB8AC3E}">
        <p14:creationId xmlns:p14="http://schemas.microsoft.com/office/powerpoint/2010/main" val="1076344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idrubrik"/>
          <p:cNvSpPr txBox="1">
            <a:spLocks/>
          </p:cNvSpPr>
          <p:nvPr/>
        </p:nvSpPr>
        <p:spPr>
          <a:xfrm>
            <a:off x="7564287" y="970479"/>
            <a:ext cx="9255422" cy="1184910"/>
          </a:xfrm>
          <a:prstGeom prst="rect">
            <a:avLst/>
          </a:prstGeom>
        </p:spPr>
        <p:txBody>
          <a:bodyPr vert="horz" lIns="182880" tIns="91440" rIns="182880" bIns="91440" rtlCol="0" anchor="t">
            <a:noAutofit/>
          </a:bodyPr>
          <a:lstStyle>
            <a:lvl1pPr algn="l" defTabSz="914400" rtl="0" eaLnBrk="1" latinLnBrk="0" hangingPunct="1">
              <a:spcBef>
                <a:spcPct val="0"/>
              </a:spcBef>
              <a:buNone/>
              <a:defRPr sz="2800" b="0" kern="1200">
                <a:solidFill>
                  <a:srgbClr val="326295"/>
                </a:solidFill>
                <a:latin typeface="+mj-lt"/>
                <a:ea typeface="+mj-ea"/>
                <a:cs typeface="+mj-cs"/>
              </a:defRPr>
            </a:lvl1pPr>
          </a:lstStyle>
          <a:p>
            <a:pPr algn="ctr" defTabSz="1828800"/>
            <a:r>
              <a:rPr lang="sv-SE" sz="5600" dirty="0">
                <a:latin typeface="Arial"/>
              </a:rPr>
              <a:t>Processen för riskhantering</a:t>
            </a:r>
          </a:p>
          <a:p>
            <a:pPr defTabSz="1828800"/>
            <a:endParaRPr lang="sv-SE" sz="5600" dirty="0">
              <a:latin typeface="Arial"/>
            </a:endParaRPr>
          </a:p>
        </p:txBody>
      </p:sp>
      <p:pic>
        <p:nvPicPr>
          <p:cNvPr id="5" name="Bildobjekt 4">
            <a:extLst>
              <a:ext uri="{FF2B5EF4-FFF2-40B4-BE49-F238E27FC236}">
                <a16:creationId xmlns:a16="http://schemas.microsoft.com/office/drawing/2014/main" id="{AF15A323-0009-08BE-87FC-669BBFD68E07}"/>
              </a:ext>
            </a:extLst>
          </p:cNvPr>
          <p:cNvPicPr>
            <a:picLocks noChangeAspect="1"/>
          </p:cNvPicPr>
          <p:nvPr/>
        </p:nvPicPr>
        <p:blipFill>
          <a:blip r:embed="rId3"/>
          <a:stretch>
            <a:fillRect/>
          </a:stretch>
        </p:blipFill>
        <p:spPr>
          <a:xfrm>
            <a:off x="4106712" y="3259137"/>
            <a:ext cx="14943288" cy="9551859"/>
          </a:xfrm>
          <a:prstGeom prst="rect">
            <a:avLst/>
          </a:prstGeom>
        </p:spPr>
      </p:pic>
      <p:pic>
        <p:nvPicPr>
          <p:cNvPr id="7" name="Bildobjekt 6">
            <a:extLst>
              <a:ext uri="{FF2B5EF4-FFF2-40B4-BE49-F238E27FC236}">
                <a16:creationId xmlns:a16="http://schemas.microsoft.com/office/drawing/2014/main" id="{A50199BB-E8FD-A16B-FD32-59552F65EDDF}"/>
              </a:ext>
            </a:extLst>
          </p:cNvPr>
          <p:cNvPicPr>
            <a:picLocks noChangeAspect="1"/>
          </p:cNvPicPr>
          <p:nvPr/>
        </p:nvPicPr>
        <p:blipFill>
          <a:blip r:embed="rId4"/>
          <a:stretch>
            <a:fillRect/>
          </a:stretch>
        </p:blipFill>
        <p:spPr>
          <a:xfrm>
            <a:off x="2176462" y="1351479"/>
            <a:ext cx="2505075" cy="3400425"/>
          </a:xfrm>
          <a:prstGeom prst="rect">
            <a:avLst/>
          </a:prstGeom>
        </p:spPr>
      </p:pic>
    </p:spTree>
    <p:extLst>
      <p:ext uri="{BB962C8B-B14F-4D97-AF65-F5344CB8AC3E}">
        <p14:creationId xmlns:p14="http://schemas.microsoft.com/office/powerpoint/2010/main" val="3847705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CDD8E2-CEA6-4290-BA24-FFCC46C6605D}"/>
              </a:ext>
            </a:extLst>
          </p:cNvPr>
          <p:cNvSpPr>
            <a:spLocks noGrp="1"/>
          </p:cNvSpPr>
          <p:nvPr>
            <p:ph type="title"/>
          </p:nvPr>
        </p:nvSpPr>
        <p:spPr>
          <a:xfrm>
            <a:off x="9395024" y="1115720"/>
            <a:ext cx="7699176" cy="1584000"/>
          </a:xfrm>
        </p:spPr>
        <p:txBody>
          <a:bodyPr/>
          <a:lstStyle/>
          <a:p>
            <a:r>
              <a:rPr lang="sv-SE" dirty="0"/>
              <a:t>Handlingsplan</a:t>
            </a:r>
          </a:p>
        </p:txBody>
      </p:sp>
      <p:sp>
        <p:nvSpPr>
          <p:cNvPr id="3" name="Platshållare för bildnummer 2">
            <a:extLst>
              <a:ext uri="{FF2B5EF4-FFF2-40B4-BE49-F238E27FC236}">
                <a16:creationId xmlns:a16="http://schemas.microsoft.com/office/drawing/2014/main" id="{B77983F9-F1A3-4AD9-BEC2-803A504C8093}"/>
              </a:ext>
            </a:extLst>
          </p:cNvPr>
          <p:cNvSpPr>
            <a:spLocks noGrp="1"/>
          </p:cNvSpPr>
          <p:nvPr>
            <p:ph type="sldNum" sz="quarter" idx="12"/>
          </p:nvPr>
        </p:nvSpPr>
        <p:spPr/>
        <p:txBody>
          <a:bodyPr/>
          <a:lstStyle/>
          <a:p>
            <a:pPr defTabSz="1828800" hangingPunct="1"/>
            <a:fld id="{5574CDD1-D879-4711-AFA7-646F7FDE1243}" type="slidenum">
              <a:rPr lang="sv-SE" b="0" kern="1200">
                <a:solidFill>
                  <a:srgbClr val="000000">
                    <a:tint val="75000"/>
                  </a:srgbClr>
                </a:solidFill>
                <a:latin typeface="Arial"/>
                <a:ea typeface="+mn-ea"/>
                <a:cs typeface="+mn-cs"/>
              </a:rPr>
              <a:pPr defTabSz="1828800" hangingPunct="1"/>
              <a:t>13</a:t>
            </a:fld>
            <a:endParaRPr lang="sv-SE" b="0" kern="1200" dirty="0">
              <a:solidFill>
                <a:srgbClr val="000000">
                  <a:tint val="75000"/>
                </a:srgbClr>
              </a:solidFill>
              <a:latin typeface="Arial"/>
              <a:ea typeface="+mn-ea"/>
              <a:cs typeface="+mn-cs"/>
            </a:endParaRPr>
          </a:p>
        </p:txBody>
      </p:sp>
      <p:sp>
        <p:nvSpPr>
          <p:cNvPr id="6" name="textruta 5">
            <a:extLst>
              <a:ext uri="{FF2B5EF4-FFF2-40B4-BE49-F238E27FC236}">
                <a16:creationId xmlns:a16="http://schemas.microsoft.com/office/drawing/2014/main" id="{5C70AC86-62DC-4037-AC07-15F4B18B6E83}"/>
              </a:ext>
            </a:extLst>
          </p:cNvPr>
          <p:cNvSpPr txBox="1"/>
          <p:nvPr/>
        </p:nvSpPr>
        <p:spPr>
          <a:xfrm>
            <a:off x="18672720" y="233265"/>
            <a:ext cx="2304256" cy="646331"/>
          </a:xfrm>
          <a:prstGeom prst="rect">
            <a:avLst/>
          </a:prstGeom>
          <a:solidFill>
            <a:schemeClr val="bg1"/>
          </a:solidFill>
        </p:spPr>
        <p:txBody>
          <a:bodyPr wrap="square" rtlCol="0">
            <a:spAutoFit/>
          </a:bodyPr>
          <a:lstStyle/>
          <a:p>
            <a:pPr algn="l" defTabSz="1828800" hangingPunct="1"/>
            <a:endParaRPr lang="sv-SE" sz="3600" b="0" kern="1200" dirty="0">
              <a:latin typeface="Arial"/>
              <a:ea typeface="+mn-ea"/>
              <a:cs typeface="+mn-cs"/>
            </a:endParaRPr>
          </a:p>
        </p:txBody>
      </p:sp>
      <p:pic>
        <p:nvPicPr>
          <p:cNvPr id="5" name="Bildobjekt 4">
            <a:extLst>
              <a:ext uri="{FF2B5EF4-FFF2-40B4-BE49-F238E27FC236}">
                <a16:creationId xmlns:a16="http://schemas.microsoft.com/office/drawing/2014/main" id="{7EDD9679-1BB6-FEF3-F5C6-E9544D502308}"/>
              </a:ext>
            </a:extLst>
          </p:cNvPr>
          <p:cNvPicPr>
            <a:picLocks noChangeAspect="1"/>
          </p:cNvPicPr>
          <p:nvPr/>
        </p:nvPicPr>
        <p:blipFill>
          <a:blip r:embed="rId2"/>
          <a:stretch>
            <a:fillRect/>
          </a:stretch>
        </p:blipFill>
        <p:spPr>
          <a:xfrm>
            <a:off x="3153918" y="2921248"/>
            <a:ext cx="19452025" cy="8991600"/>
          </a:xfrm>
          <a:prstGeom prst="rect">
            <a:avLst/>
          </a:prstGeom>
        </p:spPr>
      </p:pic>
      <p:pic>
        <p:nvPicPr>
          <p:cNvPr id="8" name="Bildobjekt 7">
            <a:extLst>
              <a:ext uri="{FF2B5EF4-FFF2-40B4-BE49-F238E27FC236}">
                <a16:creationId xmlns:a16="http://schemas.microsoft.com/office/drawing/2014/main" id="{ACA7567E-9FE0-4FC4-77E9-A44FBE17AAE0}"/>
              </a:ext>
            </a:extLst>
          </p:cNvPr>
          <p:cNvPicPr>
            <a:picLocks noChangeAspect="1"/>
          </p:cNvPicPr>
          <p:nvPr/>
        </p:nvPicPr>
        <p:blipFill>
          <a:blip r:embed="rId3"/>
          <a:stretch>
            <a:fillRect/>
          </a:stretch>
        </p:blipFill>
        <p:spPr>
          <a:xfrm>
            <a:off x="1476142" y="1115720"/>
            <a:ext cx="2432515" cy="3109229"/>
          </a:xfrm>
          <a:prstGeom prst="rect">
            <a:avLst/>
          </a:prstGeom>
        </p:spPr>
      </p:pic>
    </p:spTree>
    <p:extLst>
      <p:ext uri="{BB962C8B-B14F-4D97-AF65-F5344CB8AC3E}">
        <p14:creationId xmlns:p14="http://schemas.microsoft.com/office/powerpoint/2010/main" val="2489409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CDD8E2-CEA6-4290-BA24-FFCC46C6605D}"/>
              </a:ext>
            </a:extLst>
          </p:cNvPr>
          <p:cNvSpPr>
            <a:spLocks noGrp="1"/>
          </p:cNvSpPr>
          <p:nvPr>
            <p:ph type="title"/>
          </p:nvPr>
        </p:nvSpPr>
        <p:spPr>
          <a:xfrm>
            <a:off x="7007424" y="591498"/>
            <a:ext cx="8816776" cy="1584000"/>
          </a:xfrm>
        </p:spPr>
        <p:txBody>
          <a:bodyPr/>
          <a:lstStyle/>
          <a:p>
            <a:r>
              <a:rPr lang="sv-SE" dirty="0"/>
              <a:t>               Rapporter</a:t>
            </a:r>
          </a:p>
        </p:txBody>
      </p:sp>
      <p:sp>
        <p:nvSpPr>
          <p:cNvPr id="3" name="Platshållare för bildnummer 2">
            <a:extLst>
              <a:ext uri="{FF2B5EF4-FFF2-40B4-BE49-F238E27FC236}">
                <a16:creationId xmlns:a16="http://schemas.microsoft.com/office/drawing/2014/main" id="{B77983F9-F1A3-4AD9-BEC2-803A504C8093}"/>
              </a:ext>
            </a:extLst>
          </p:cNvPr>
          <p:cNvSpPr>
            <a:spLocks noGrp="1"/>
          </p:cNvSpPr>
          <p:nvPr>
            <p:ph type="sldNum" sz="quarter" idx="12"/>
          </p:nvPr>
        </p:nvSpPr>
        <p:spPr/>
        <p:txBody>
          <a:bodyPr/>
          <a:lstStyle/>
          <a:p>
            <a:pPr defTabSz="1828800" hangingPunct="1"/>
            <a:fld id="{5574CDD1-D879-4711-AFA7-646F7FDE1243}" type="slidenum">
              <a:rPr lang="sv-SE" b="0" kern="1200">
                <a:solidFill>
                  <a:srgbClr val="000000">
                    <a:tint val="75000"/>
                  </a:srgbClr>
                </a:solidFill>
                <a:latin typeface="Arial"/>
                <a:ea typeface="+mn-ea"/>
                <a:cs typeface="+mn-cs"/>
              </a:rPr>
              <a:pPr defTabSz="1828800" hangingPunct="1"/>
              <a:t>14</a:t>
            </a:fld>
            <a:endParaRPr lang="sv-SE" b="0" kern="1200" dirty="0">
              <a:solidFill>
                <a:srgbClr val="000000">
                  <a:tint val="75000"/>
                </a:srgbClr>
              </a:solidFill>
              <a:latin typeface="Arial"/>
              <a:ea typeface="+mn-ea"/>
              <a:cs typeface="+mn-cs"/>
            </a:endParaRPr>
          </a:p>
        </p:txBody>
      </p:sp>
      <p:sp>
        <p:nvSpPr>
          <p:cNvPr id="6" name="textruta 5">
            <a:extLst>
              <a:ext uri="{FF2B5EF4-FFF2-40B4-BE49-F238E27FC236}">
                <a16:creationId xmlns:a16="http://schemas.microsoft.com/office/drawing/2014/main" id="{5C70AC86-62DC-4037-AC07-15F4B18B6E83}"/>
              </a:ext>
            </a:extLst>
          </p:cNvPr>
          <p:cNvSpPr txBox="1"/>
          <p:nvPr/>
        </p:nvSpPr>
        <p:spPr>
          <a:xfrm>
            <a:off x="18672720" y="233265"/>
            <a:ext cx="2304256" cy="646331"/>
          </a:xfrm>
          <a:prstGeom prst="rect">
            <a:avLst/>
          </a:prstGeom>
          <a:solidFill>
            <a:schemeClr val="bg1"/>
          </a:solidFill>
        </p:spPr>
        <p:txBody>
          <a:bodyPr wrap="square" rtlCol="0">
            <a:spAutoFit/>
          </a:bodyPr>
          <a:lstStyle/>
          <a:p>
            <a:pPr algn="l" defTabSz="1828800" hangingPunct="1"/>
            <a:endParaRPr lang="sv-SE" sz="3600" b="0" kern="1200" dirty="0">
              <a:latin typeface="Arial"/>
              <a:ea typeface="+mn-ea"/>
              <a:cs typeface="+mn-cs"/>
            </a:endParaRPr>
          </a:p>
        </p:txBody>
      </p:sp>
      <p:pic>
        <p:nvPicPr>
          <p:cNvPr id="8" name="Bildobjekt 7">
            <a:extLst>
              <a:ext uri="{FF2B5EF4-FFF2-40B4-BE49-F238E27FC236}">
                <a16:creationId xmlns:a16="http://schemas.microsoft.com/office/drawing/2014/main" id="{2B87E470-20A6-2488-AEAD-3DEC8FC86A06}"/>
              </a:ext>
            </a:extLst>
          </p:cNvPr>
          <p:cNvPicPr>
            <a:picLocks noChangeAspect="1"/>
          </p:cNvPicPr>
          <p:nvPr/>
        </p:nvPicPr>
        <p:blipFill>
          <a:blip r:embed="rId2"/>
          <a:stretch>
            <a:fillRect/>
          </a:stretch>
        </p:blipFill>
        <p:spPr>
          <a:xfrm>
            <a:off x="2836861" y="2533731"/>
            <a:ext cx="17961283" cy="10293269"/>
          </a:xfrm>
          <a:prstGeom prst="rect">
            <a:avLst/>
          </a:prstGeom>
        </p:spPr>
      </p:pic>
      <p:pic>
        <p:nvPicPr>
          <p:cNvPr id="10" name="Bildobjekt 9">
            <a:extLst>
              <a:ext uri="{FF2B5EF4-FFF2-40B4-BE49-F238E27FC236}">
                <a16:creationId xmlns:a16="http://schemas.microsoft.com/office/drawing/2014/main" id="{B346B257-1AAB-3E22-4C85-CC6E73FFF5F7}"/>
              </a:ext>
            </a:extLst>
          </p:cNvPr>
          <p:cNvPicPr>
            <a:picLocks noChangeAspect="1"/>
          </p:cNvPicPr>
          <p:nvPr/>
        </p:nvPicPr>
        <p:blipFill>
          <a:blip r:embed="rId3"/>
          <a:stretch>
            <a:fillRect/>
          </a:stretch>
        </p:blipFill>
        <p:spPr>
          <a:xfrm>
            <a:off x="1622423" y="622923"/>
            <a:ext cx="2428875" cy="3105150"/>
          </a:xfrm>
          <a:prstGeom prst="rect">
            <a:avLst/>
          </a:prstGeom>
        </p:spPr>
      </p:pic>
    </p:spTree>
    <p:extLst>
      <p:ext uri="{BB962C8B-B14F-4D97-AF65-F5344CB8AC3E}">
        <p14:creationId xmlns:p14="http://schemas.microsoft.com/office/powerpoint/2010/main" val="4214272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cessteg: Händelse">
            <a:hlinkClick r:id="" action="ppaction://noaction"/>
            <a:extLst>
              <a:ext uri="{FF2B5EF4-FFF2-40B4-BE49-F238E27FC236}">
                <a16:creationId xmlns:a16="http://schemas.microsoft.com/office/drawing/2014/main" id="{CD6E5F35-21EB-4B7F-9E6A-6B78D31ACFA2}"/>
              </a:ext>
            </a:extLst>
          </p:cNvPr>
          <p:cNvSpPr/>
          <p:nvPr/>
        </p:nvSpPr>
        <p:spPr>
          <a:xfrm>
            <a:off x="2030784" y="1727860"/>
            <a:ext cx="6960816" cy="10608508"/>
          </a:xfrm>
          <a:prstGeom prst="roundRect">
            <a:avLst/>
          </a:prstGeom>
          <a:noFill/>
          <a:ln>
            <a:solidFill>
              <a:srgbClr val="7AA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l" defTabSz="1828800" hangingPunct="1">
              <a:buFont typeface="Arial" panose="020B0604020202020204" pitchFamily="34" charset="0"/>
              <a:buChar char="•"/>
            </a:pPr>
            <a:r>
              <a:rPr lang="sv-SE" sz="2800" b="0" kern="1200" dirty="0">
                <a:solidFill>
                  <a:srgbClr val="000000"/>
                </a:solidFill>
              </a:rPr>
              <a:t>E-</a:t>
            </a:r>
            <a:r>
              <a:rPr lang="sv-SE" sz="2800" b="0" kern="1200" dirty="0" err="1">
                <a:solidFill>
                  <a:srgbClr val="000000"/>
                </a:solidFill>
              </a:rPr>
              <a:t>learning</a:t>
            </a:r>
            <a:r>
              <a:rPr lang="sv-SE" sz="2800" b="0" kern="1200" dirty="0">
                <a:solidFill>
                  <a:srgbClr val="000000"/>
                </a:solidFill>
              </a:rPr>
              <a:t> ”Kom igång med IA”  för superanvändare</a:t>
            </a:r>
          </a:p>
          <a:p>
            <a:pPr algn="l" defTabSz="1828800" hangingPunct="1"/>
            <a:endParaRPr lang="sv-SE" sz="2800" b="0" kern="1200" dirty="0">
              <a:solidFill>
                <a:srgbClr val="000000"/>
              </a:solidFill>
            </a:endParaRPr>
          </a:p>
          <a:p>
            <a:pPr marL="571500" indent="-571500" algn="l" defTabSz="1828800" hangingPunct="1">
              <a:buFont typeface="Arial" panose="020B0604020202020204" pitchFamily="34" charset="0"/>
              <a:buChar char="•"/>
            </a:pPr>
            <a:r>
              <a:rPr lang="sv-SE" sz="2800" b="0" kern="1200" dirty="0">
                <a:solidFill>
                  <a:srgbClr val="000000"/>
                </a:solidFill>
              </a:rPr>
              <a:t>E-</a:t>
            </a:r>
            <a:r>
              <a:rPr lang="sv-SE" sz="2800" b="0" kern="1200" dirty="0" err="1">
                <a:solidFill>
                  <a:srgbClr val="000000"/>
                </a:solidFill>
              </a:rPr>
              <a:t>learning</a:t>
            </a:r>
            <a:r>
              <a:rPr lang="sv-SE" sz="2800" b="0" kern="1200" dirty="0">
                <a:solidFill>
                  <a:srgbClr val="000000"/>
                </a:solidFill>
              </a:rPr>
              <a:t> för chefer, skyddsombud och andra roller i systemet</a:t>
            </a:r>
          </a:p>
          <a:p>
            <a:pPr algn="l" defTabSz="1828800" hangingPunct="1"/>
            <a:endParaRPr lang="sv-SE" sz="2800" b="0" kern="1200" dirty="0">
              <a:solidFill>
                <a:srgbClr val="000000"/>
              </a:solidFill>
            </a:endParaRPr>
          </a:p>
          <a:p>
            <a:pPr marL="571500" indent="-571500" algn="l" defTabSz="1828800" hangingPunct="1">
              <a:buFont typeface="Arial" panose="020B0604020202020204" pitchFamily="34" charset="0"/>
              <a:buChar char="•"/>
            </a:pPr>
            <a:r>
              <a:rPr lang="sv-SE" sz="2800" b="0" kern="1200" dirty="0">
                <a:solidFill>
                  <a:srgbClr val="000000"/>
                </a:solidFill>
              </a:rPr>
              <a:t>Manualer, </a:t>
            </a:r>
            <a:r>
              <a:rPr lang="sv-SE" sz="2800" b="0" kern="1200" dirty="0" err="1">
                <a:solidFill>
                  <a:srgbClr val="000000"/>
                </a:solidFill>
              </a:rPr>
              <a:t>webbinar</a:t>
            </a:r>
            <a:r>
              <a:rPr lang="sv-SE" sz="2800" b="0" kern="1200" dirty="0">
                <a:solidFill>
                  <a:srgbClr val="000000"/>
                </a:solidFill>
              </a:rPr>
              <a:t> och nyhetsbrev</a:t>
            </a:r>
          </a:p>
          <a:p>
            <a:pPr algn="l"/>
            <a:endParaRPr lang="sv-SE" sz="2800" b="0" i="0" u="none" strike="noStrike" baseline="0" dirty="0">
              <a:solidFill>
                <a:srgbClr val="000000"/>
              </a:solidFill>
            </a:endParaRPr>
          </a:p>
          <a:p>
            <a:pPr marL="571500" indent="-571500" algn="l" defTabSz="1828800" hangingPunct="1">
              <a:buFont typeface="Arial" panose="020B0604020202020204" pitchFamily="34" charset="0"/>
              <a:buChar char="•"/>
            </a:pPr>
            <a:r>
              <a:rPr lang="sv-SE" sz="2800" b="0" kern="1200" dirty="0">
                <a:solidFill>
                  <a:srgbClr val="000000"/>
                </a:solidFill>
              </a:rPr>
              <a:t>Fri tillgång till stöd, tips och </a:t>
            </a:r>
            <a:r>
              <a:rPr lang="sv-SE" sz="2800" b="0" dirty="0">
                <a:solidFill>
                  <a:srgbClr val="000000"/>
                </a:solidFill>
              </a:rPr>
              <a:t>fördjupning i guideportalen</a:t>
            </a:r>
          </a:p>
          <a:p>
            <a:pPr algn="l"/>
            <a:endParaRPr lang="sv-SE" sz="2800" b="0" dirty="0">
              <a:solidFill>
                <a:srgbClr val="000000"/>
              </a:solidFill>
            </a:endParaRPr>
          </a:p>
          <a:p>
            <a:pPr marL="457200" indent="-457200" algn="l">
              <a:buFont typeface="Arial" panose="020B0604020202020204" pitchFamily="34" charset="0"/>
              <a:buChar char="•"/>
            </a:pPr>
            <a:r>
              <a:rPr lang="sv-SE" sz="2800" b="0" dirty="0">
                <a:solidFill>
                  <a:srgbClr val="000000"/>
                </a:solidFill>
              </a:rPr>
              <a:t>Visar relevanta guider där du är i systemet</a:t>
            </a:r>
            <a:endParaRPr lang="sv-SE" sz="2800" b="0" kern="1200" dirty="0">
              <a:solidFill>
                <a:srgbClr val="000000"/>
              </a:solidFill>
            </a:endParaRPr>
          </a:p>
          <a:p>
            <a:pPr algn="l" defTabSz="1828800" hangingPunct="1"/>
            <a:endParaRPr lang="sv-SE" sz="2800" b="0" kern="1200" dirty="0">
              <a:solidFill>
                <a:srgbClr val="000000"/>
              </a:solidFill>
            </a:endParaRPr>
          </a:p>
          <a:p>
            <a:pPr algn="l" defTabSz="1828800" hangingPunct="1"/>
            <a:endParaRPr lang="sv-SE" sz="2800" b="0" kern="1200" dirty="0">
              <a:solidFill>
                <a:srgbClr val="000000"/>
              </a:solidFill>
            </a:endParaRPr>
          </a:p>
          <a:p>
            <a:pPr algn="l" defTabSz="1828800" hangingPunct="1"/>
            <a:r>
              <a:rPr lang="sv-SE" sz="2800" b="0" kern="1200" dirty="0">
                <a:solidFill>
                  <a:srgbClr val="000000"/>
                </a:solidFill>
              </a:rPr>
              <a:t>Exklusivt för statliga organisationer:</a:t>
            </a:r>
          </a:p>
          <a:p>
            <a:pPr algn="l" defTabSz="1828800" hangingPunct="1"/>
            <a:endParaRPr lang="sv-SE" sz="2800" b="0" kern="1200" dirty="0">
              <a:solidFill>
                <a:srgbClr val="000000"/>
              </a:solidFill>
            </a:endParaRPr>
          </a:p>
          <a:p>
            <a:pPr marL="457200" indent="-457200" algn="l" defTabSz="1828800" hangingPunct="1">
              <a:buFont typeface="Arial" panose="020B0604020202020204" pitchFamily="34" charset="0"/>
              <a:buChar char="•"/>
            </a:pPr>
            <a:r>
              <a:rPr lang="sv-SE" sz="2800" b="0" kern="1200" dirty="0">
                <a:solidFill>
                  <a:srgbClr val="000000"/>
                </a:solidFill>
              </a:rPr>
              <a:t>Personligt stöd och support vid implementation/konfiguration</a:t>
            </a:r>
          </a:p>
          <a:p>
            <a:pPr marL="457200" indent="-457200" algn="l" defTabSz="1828800" hangingPunct="1">
              <a:buFont typeface="Arial" panose="020B0604020202020204" pitchFamily="34" charset="0"/>
              <a:buChar char="•"/>
            </a:pPr>
            <a:endParaRPr lang="sv-SE" sz="2800" b="0" kern="1200" dirty="0">
              <a:solidFill>
                <a:srgbClr val="000000"/>
              </a:solidFill>
            </a:endParaRPr>
          </a:p>
          <a:p>
            <a:pPr marL="571500" indent="-571500" algn="l" defTabSz="1828800" hangingPunct="1">
              <a:buFont typeface="Arial" panose="020B0604020202020204" pitchFamily="34" charset="0"/>
              <a:buChar char="•"/>
            </a:pPr>
            <a:r>
              <a:rPr lang="sv-SE" sz="2800" b="0" kern="1200" dirty="0">
                <a:solidFill>
                  <a:srgbClr val="000000"/>
                </a:solidFill>
              </a:rPr>
              <a:t>Personlig support i löpande drift och expansion av systemet</a:t>
            </a:r>
          </a:p>
        </p:txBody>
      </p:sp>
      <p:sp>
        <p:nvSpPr>
          <p:cNvPr id="11" name="Sidrubrik">
            <a:extLst>
              <a:ext uri="{FF2B5EF4-FFF2-40B4-BE49-F238E27FC236}">
                <a16:creationId xmlns:a16="http://schemas.microsoft.com/office/drawing/2014/main" id="{D30CC183-9733-4D27-A947-1CEB130AA6E3}"/>
              </a:ext>
            </a:extLst>
          </p:cNvPr>
          <p:cNvSpPr>
            <a:spLocks noGrp="1"/>
          </p:cNvSpPr>
          <p:nvPr>
            <p:ph type="title" idx="4294967295"/>
          </p:nvPr>
        </p:nvSpPr>
        <p:spPr>
          <a:xfrm>
            <a:off x="8500736" y="702333"/>
            <a:ext cx="8496300" cy="1025526"/>
          </a:xfrm>
        </p:spPr>
        <p:txBody>
          <a:bodyPr/>
          <a:lstStyle/>
          <a:p>
            <a:pPr algn="ctr"/>
            <a:r>
              <a:rPr lang="sv-SE" dirty="0"/>
              <a:t>Hjälp och support</a:t>
            </a:r>
          </a:p>
        </p:txBody>
      </p:sp>
      <p:pic>
        <p:nvPicPr>
          <p:cNvPr id="6" name="Bildobjekt 5">
            <a:extLst>
              <a:ext uri="{FF2B5EF4-FFF2-40B4-BE49-F238E27FC236}">
                <a16:creationId xmlns:a16="http://schemas.microsoft.com/office/drawing/2014/main" id="{0E6D3849-8DF2-DEF9-1EA9-CA4FBDD2C2D7}"/>
              </a:ext>
            </a:extLst>
          </p:cNvPr>
          <p:cNvPicPr>
            <a:picLocks noChangeAspect="1"/>
          </p:cNvPicPr>
          <p:nvPr/>
        </p:nvPicPr>
        <p:blipFill>
          <a:blip r:embed="rId3"/>
          <a:stretch>
            <a:fillRect/>
          </a:stretch>
        </p:blipFill>
        <p:spPr>
          <a:xfrm>
            <a:off x="11122914" y="1925204"/>
            <a:ext cx="11787886" cy="10561280"/>
          </a:xfrm>
          <a:prstGeom prst="rect">
            <a:avLst/>
          </a:prstGeom>
        </p:spPr>
      </p:pic>
    </p:spTree>
    <p:extLst>
      <p:ext uri="{BB962C8B-B14F-4D97-AF65-F5344CB8AC3E}">
        <p14:creationId xmlns:p14="http://schemas.microsoft.com/office/powerpoint/2010/main" val="2818441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idrubrik">
            <a:extLst>
              <a:ext uri="{FF2B5EF4-FFF2-40B4-BE49-F238E27FC236}">
                <a16:creationId xmlns:a16="http://schemas.microsoft.com/office/drawing/2014/main" id="{D9FC8F4F-21E3-4EDA-86A2-0CB3F9356988}"/>
              </a:ext>
            </a:extLst>
          </p:cNvPr>
          <p:cNvSpPr>
            <a:spLocks noGrp="1"/>
          </p:cNvSpPr>
          <p:nvPr>
            <p:ph type="title" idx="4294967295"/>
          </p:nvPr>
        </p:nvSpPr>
        <p:spPr>
          <a:xfrm>
            <a:off x="3810000" y="1184706"/>
            <a:ext cx="18288000" cy="1025526"/>
          </a:xfrm>
        </p:spPr>
        <p:txBody>
          <a:bodyPr/>
          <a:lstStyle/>
          <a:p>
            <a:pPr algn="ctr"/>
            <a:r>
              <a:rPr lang="sv-SE" dirty="0"/>
              <a:t>Bra att tänka på innan ni sätter igång med IA-systemet</a:t>
            </a:r>
          </a:p>
        </p:txBody>
      </p:sp>
      <p:pic>
        <p:nvPicPr>
          <p:cNvPr id="3" name="Bildobjekt 2">
            <a:extLst>
              <a:ext uri="{FF2B5EF4-FFF2-40B4-BE49-F238E27FC236}">
                <a16:creationId xmlns:a16="http://schemas.microsoft.com/office/drawing/2014/main" id="{733EAD6E-9636-13F5-DEDA-55028F4B49DB}"/>
              </a:ext>
            </a:extLst>
          </p:cNvPr>
          <p:cNvPicPr>
            <a:picLocks noChangeAspect="1"/>
          </p:cNvPicPr>
          <p:nvPr/>
        </p:nvPicPr>
        <p:blipFill>
          <a:blip r:embed="rId3"/>
          <a:stretch>
            <a:fillRect/>
          </a:stretch>
        </p:blipFill>
        <p:spPr>
          <a:xfrm>
            <a:off x="2980635" y="2971800"/>
            <a:ext cx="18789374" cy="9194800"/>
          </a:xfrm>
          <a:prstGeom prst="rect">
            <a:avLst/>
          </a:prstGeom>
        </p:spPr>
      </p:pic>
    </p:spTree>
    <p:extLst>
      <p:ext uri="{BB962C8B-B14F-4D97-AF65-F5344CB8AC3E}">
        <p14:creationId xmlns:p14="http://schemas.microsoft.com/office/powerpoint/2010/main" val="2759976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524000" y="1585464"/>
            <a:ext cx="17856200" cy="1584324"/>
          </a:xfrm>
        </p:spPr>
        <p:txBody>
          <a:bodyPr/>
          <a:lstStyle/>
          <a:p>
            <a:pPr algn="ctr"/>
            <a:r>
              <a:rPr lang="sv-SE" dirty="0"/>
              <a:t>IA-systemet –Tydlig överblick -sammanställning</a:t>
            </a:r>
          </a:p>
        </p:txBody>
      </p:sp>
      <p:sp>
        <p:nvSpPr>
          <p:cNvPr id="15" name="textruta 14">
            <a:extLst>
              <a:ext uri="{FF2B5EF4-FFF2-40B4-BE49-F238E27FC236}">
                <a16:creationId xmlns:a16="http://schemas.microsoft.com/office/drawing/2014/main" id="{8242A7B5-9BA8-ED98-D472-477DFCC1A1FE}"/>
              </a:ext>
            </a:extLst>
          </p:cNvPr>
          <p:cNvSpPr txBox="1"/>
          <p:nvPr/>
        </p:nvSpPr>
        <p:spPr>
          <a:xfrm>
            <a:off x="2768600" y="3169788"/>
            <a:ext cx="19608800" cy="8371523"/>
          </a:xfrm>
          <a:prstGeom prst="rect">
            <a:avLst/>
          </a:prstGeom>
          <a:noFill/>
        </p:spPr>
        <p:txBody>
          <a:bodyPr wrap="square">
            <a:spAutoFit/>
          </a:bodyPr>
          <a:lstStyle/>
          <a:p>
            <a:pPr marL="285750" indent="-285750" algn="l">
              <a:buFont typeface="Arial" panose="020B0604020202020204" pitchFamily="34" charset="0"/>
              <a:buChar char="•"/>
            </a:pPr>
            <a:endParaRPr lang="sv-SE" sz="1800" b="0" i="0" u="none" strike="noStrike" baseline="0" dirty="0">
              <a:solidFill>
                <a:srgbClr val="000000"/>
              </a:solidFill>
              <a:latin typeface="Arial" panose="020B0604020202020204" pitchFamily="34" charset="0"/>
            </a:endParaRPr>
          </a:p>
          <a:p>
            <a:pPr marL="457200" indent="-457200" algn="l">
              <a:buFont typeface="Arial" panose="020B0604020202020204" pitchFamily="34" charset="0"/>
              <a:buChar char="•"/>
            </a:pPr>
            <a:r>
              <a:rPr lang="sv-SE" sz="4000" b="0" i="0" u="none" strike="noStrike" baseline="0" dirty="0">
                <a:solidFill>
                  <a:srgbClr val="010578"/>
                </a:solidFill>
                <a:latin typeface="Arial" panose="020B0604020202020204" pitchFamily="34" charset="0"/>
              </a:rPr>
              <a:t>Med IA får ni digitaliserad hantering av arbetsmiljöfrågor</a:t>
            </a:r>
          </a:p>
          <a:p>
            <a:pPr algn="l"/>
            <a:endParaRPr lang="sv-SE" sz="4000" b="0" i="0" u="none" strike="noStrike" baseline="0" dirty="0">
              <a:solidFill>
                <a:srgbClr val="010578"/>
              </a:solidFill>
              <a:latin typeface="Arial" panose="020B0604020202020204" pitchFamily="34" charset="0"/>
            </a:endParaRPr>
          </a:p>
          <a:p>
            <a:pPr marL="457200" indent="-457200" algn="l">
              <a:buFont typeface="Arial" panose="020B0604020202020204" pitchFamily="34" charset="0"/>
              <a:buChar char="•"/>
            </a:pPr>
            <a:r>
              <a:rPr lang="sv-SE" sz="4000" b="0" i="0" u="none" strike="noStrike" baseline="0" dirty="0">
                <a:solidFill>
                  <a:srgbClr val="010578"/>
                </a:solidFill>
                <a:latin typeface="Arial" panose="020B0604020202020204" pitchFamily="34" charset="0"/>
              </a:rPr>
              <a:t>Det blir enkelt för medarbetare att rapportera, via webb eller </a:t>
            </a:r>
            <a:r>
              <a:rPr lang="sv-SE" sz="4000" b="0" i="0" u="none" strike="noStrike" baseline="0" dirty="0" err="1">
                <a:solidFill>
                  <a:srgbClr val="010578"/>
                </a:solidFill>
                <a:latin typeface="Arial" panose="020B0604020202020204" pitchFamily="34" charset="0"/>
              </a:rPr>
              <a:t>app</a:t>
            </a:r>
            <a:endParaRPr lang="sv-SE" sz="4000" b="0" i="0" u="none" strike="noStrike" baseline="0" dirty="0">
              <a:solidFill>
                <a:srgbClr val="010578"/>
              </a:solidFill>
              <a:latin typeface="Arial" panose="020B0604020202020204" pitchFamily="34" charset="0"/>
            </a:endParaRPr>
          </a:p>
          <a:p>
            <a:pPr marL="457200" indent="-457200" algn="l">
              <a:buFont typeface="Arial" panose="020B0604020202020204" pitchFamily="34" charset="0"/>
              <a:buChar char="•"/>
            </a:pPr>
            <a:endParaRPr lang="sv-SE" sz="4000" b="0" i="0" u="none" strike="noStrike" baseline="0" dirty="0">
              <a:solidFill>
                <a:srgbClr val="010578"/>
              </a:solidFill>
              <a:latin typeface="Arial" panose="020B0604020202020204" pitchFamily="34" charset="0"/>
            </a:endParaRPr>
          </a:p>
          <a:p>
            <a:pPr marL="457200" indent="-457200" algn="l">
              <a:buFont typeface="Arial" panose="020B0604020202020204" pitchFamily="34" charset="0"/>
              <a:buChar char="•"/>
            </a:pPr>
            <a:r>
              <a:rPr lang="sv-SE" sz="4000" b="0" i="0" u="none" strike="noStrike" baseline="0" dirty="0">
                <a:solidFill>
                  <a:srgbClr val="010578"/>
                </a:solidFill>
                <a:latin typeface="Arial" panose="020B0604020202020204" pitchFamily="34" charset="0"/>
              </a:rPr>
              <a:t>Överblick över antal ärenden och hur det följs upp</a:t>
            </a:r>
          </a:p>
          <a:p>
            <a:pPr marL="457200" indent="-457200" algn="l">
              <a:buFont typeface="Arial" panose="020B0604020202020204" pitchFamily="34" charset="0"/>
              <a:buChar char="•"/>
            </a:pPr>
            <a:endParaRPr lang="sv-SE" sz="4000" b="0" i="0" u="none" strike="noStrike" baseline="0" dirty="0">
              <a:solidFill>
                <a:srgbClr val="010578"/>
              </a:solidFill>
              <a:latin typeface="Arial" panose="020B0604020202020204" pitchFamily="34" charset="0"/>
            </a:endParaRPr>
          </a:p>
          <a:p>
            <a:pPr marL="457200" indent="-457200" algn="l">
              <a:buFont typeface="Arial" panose="020B0604020202020204" pitchFamily="34" charset="0"/>
              <a:buChar char="•"/>
            </a:pPr>
            <a:r>
              <a:rPr lang="sv-SE" sz="4000" b="0" i="0" u="none" strike="noStrike" baseline="0" dirty="0">
                <a:solidFill>
                  <a:srgbClr val="010578"/>
                </a:solidFill>
                <a:latin typeface="Arial" panose="020B0604020202020204" pitchFamily="34" charset="0"/>
              </a:rPr>
              <a:t>Digital hantering av skyddsronder och riskanalyser</a:t>
            </a:r>
          </a:p>
          <a:p>
            <a:pPr marL="457200" indent="-457200" algn="l">
              <a:buFont typeface="Arial" panose="020B0604020202020204" pitchFamily="34" charset="0"/>
              <a:buChar char="•"/>
            </a:pPr>
            <a:endParaRPr lang="sv-SE" sz="4000" b="0" i="0" u="none" strike="noStrike" baseline="0" dirty="0">
              <a:solidFill>
                <a:srgbClr val="010578"/>
              </a:solidFill>
              <a:latin typeface="Arial" panose="020B0604020202020204" pitchFamily="34" charset="0"/>
            </a:endParaRPr>
          </a:p>
          <a:p>
            <a:pPr marL="457200" indent="-457200" algn="l">
              <a:buFont typeface="Arial" panose="020B0604020202020204" pitchFamily="34" charset="0"/>
              <a:buChar char="•"/>
            </a:pPr>
            <a:r>
              <a:rPr lang="sv-SE" sz="4000" b="0" i="0" u="none" strike="noStrike" baseline="0" dirty="0">
                <a:solidFill>
                  <a:srgbClr val="010578"/>
                </a:solidFill>
                <a:latin typeface="Arial" panose="020B0604020202020204" pitchFamily="34" charset="0"/>
              </a:rPr>
              <a:t>Digital anmälan till Försäkringskassan</a:t>
            </a:r>
          </a:p>
          <a:p>
            <a:pPr marL="457200" indent="-457200" algn="l">
              <a:buFont typeface="Arial" panose="020B0604020202020204" pitchFamily="34" charset="0"/>
              <a:buChar char="•"/>
            </a:pPr>
            <a:endParaRPr lang="sv-SE" sz="4000" b="0" i="0" u="none" strike="noStrike" baseline="0" dirty="0">
              <a:solidFill>
                <a:srgbClr val="010578"/>
              </a:solidFill>
              <a:latin typeface="Arial" panose="020B0604020202020204" pitchFamily="34" charset="0"/>
            </a:endParaRPr>
          </a:p>
          <a:p>
            <a:pPr marL="457200" indent="-457200" algn="l">
              <a:buFont typeface="Arial" panose="020B0604020202020204" pitchFamily="34" charset="0"/>
              <a:buChar char="•"/>
            </a:pPr>
            <a:r>
              <a:rPr lang="sv-SE" sz="4000" b="0" i="0" u="none" strike="noStrike" baseline="0" dirty="0">
                <a:solidFill>
                  <a:srgbClr val="010578"/>
                </a:solidFill>
                <a:latin typeface="Arial" panose="020B0604020202020204" pitchFamily="34" charset="0"/>
              </a:rPr>
              <a:t>Tydliga handlingsplaner</a:t>
            </a:r>
          </a:p>
          <a:p>
            <a:pPr marL="457200" indent="-457200" algn="l">
              <a:buFont typeface="Arial" panose="020B0604020202020204" pitchFamily="34" charset="0"/>
              <a:buChar char="•"/>
            </a:pPr>
            <a:endParaRPr lang="sv-SE" sz="4000" b="0" i="0" u="none" strike="noStrike" baseline="0" dirty="0">
              <a:solidFill>
                <a:srgbClr val="010578"/>
              </a:solidFill>
              <a:latin typeface="Arial" panose="020B0604020202020204" pitchFamily="34" charset="0"/>
            </a:endParaRPr>
          </a:p>
          <a:p>
            <a:pPr marL="457200" indent="-457200" algn="l">
              <a:buFont typeface="Arial" panose="020B0604020202020204" pitchFamily="34" charset="0"/>
              <a:buChar char="•"/>
            </a:pPr>
            <a:r>
              <a:rPr lang="sv-SE" sz="4000" b="0" i="0" u="none" strike="noStrike" baseline="0" dirty="0">
                <a:solidFill>
                  <a:srgbClr val="010578"/>
                </a:solidFill>
                <a:latin typeface="Arial" panose="020B0604020202020204" pitchFamily="34" charset="0"/>
              </a:rPr>
              <a:t>Bättre samverkan mellan arbetsgivare och fackliga företrädare i arbetsmiljöfrågor</a:t>
            </a:r>
          </a:p>
        </p:txBody>
      </p:sp>
    </p:spTree>
    <p:extLst>
      <p:ext uri="{BB962C8B-B14F-4D97-AF65-F5344CB8AC3E}">
        <p14:creationId xmlns:p14="http://schemas.microsoft.com/office/powerpoint/2010/main" val="179216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idrubrik">
            <a:extLst>
              <a:ext uri="{FF2B5EF4-FFF2-40B4-BE49-F238E27FC236}">
                <a16:creationId xmlns:a16="http://schemas.microsoft.com/office/drawing/2014/main" id="{D9FC8F4F-21E3-4EDA-86A2-0CB3F9356988}"/>
              </a:ext>
            </a:extLst>
          </p:cNvPr>
          <p:cNvSpPr>
            <a:spLocks noGrp="1"/>
          </p:cNvSpPr>
          <p:nvPr>
            <p:ph type="title" idx="4294967295"/>
          </p:nvPr>
        </p:nvSpPr>
        <p:spPr>
          <a:xfrm>
            <a:off x="6905626" y="2845154"/>
            <a:ext cx="9067799" cy="1025526"/>
          </a:xfrm>
        </p:spPr>
        <p:txBody>
          <a:bodyPr/>
          <a:lstStyle/>
          <a:p>
            <a:pPr algn="ctr"/>
            <a:r>
              <a:rPr lang="sv-SE" dirty="0"/>
              <a:t>Nästa steg</a:t>
            </a:r>
          </a:p>
        </p:txBody>
      </p:sp>
      <p:sp>
        <p:nvSpPr>
          <p:cNvPr id="4" name="textruta 3">
            <a:extLst>
              <a:ext uri="{FF2B5EF4-FFF2-40B4-BE49-F238E27FC236}">
                <a16:creationId xmlns:a16="http://schemas.microsoft.com/office/drawing/2014/main" id="{36991E1D-FE02-363D-6A95-015D56988013}"/>
              </a:ext>
            </a:extLst>
          </p:cNvPr>
          <p:cNvSpPr txBox="1"/>
          <p:nvPr/>
        </p:nvSpPr>
        <p:spPr>
          <a:xfrm>
            <a:off x="3571876" y="4257552"/>
            <a:ext cx="17240248" cy="6494085"/>
          </a:xfrm>
          <a:prstGeom prst="rect">
            <a:avLst/>
          </a:prstGeom>
          <a:noFill/>
        </p:spPr>
        <p:txBody>
          <a:bodyPr wrap="square">
            <a:spAutoFit/>
          </a:bodyPr>
          <a:lstStyle/>
          <a:p>
            <a:pPr marL="457200" indent="-457200" algn="l">
              <a:buFont typeface="Arial" panose="020B0604020202020204" pitchFamily="34" charset="0"/>
              <a:buChar char="•"/>
            </a:pPr>
            <a:r>
              <a:rPr lang="sv-SE" sz="3200" b="0" i="0" u="none" strike="noStrike" baseline="0" dirty="0">
                <a:solidFill>
                  <a:srgbClr val="020678"/>
                </a:solidFill>
                <a:latin typeface="+mn-lt"/>
              </a:rPr>
              <a:t>Maila en partsgemensam begäran om att få ett testkonto till </a:t>
            </a:r>
            <a:r>
              <a:rPr lang="sv-SE" sz="3200" b="0" i="0" u="none" strike="noStrike" baseline="0" dirty="0">
                <a:solidFill>
                  <a:srgbClr val="020678"/>
                </a:solidFill>
                <a:latin typeface="+mn-lt"/>
                <a:hlinkClick r:id="rId3"/>
              </a:rPr>
              <a:t>info@partsradet.se</a:t>
            </a:r>
            <a:r>
              <a:rPr lang="sv-SE" sz="3200" b="0" dirty="0">
                <a:solidFill>
                  <a:srgbClr val="020678"/>
                </a:solidFill>
                <a:latin typeface="+mn-lt"/>
              </a:rPr>
              <a:t>.</a:t>
            </a:r>
            <a:r>
              <a:rPr lang="sv-SE" sz="3200" b="0" i="0" u="none" strike="noStrike" baseline="0" dirty="0">
                <a:solidFill>
                  <a:srgbClr val="020678"/>
                </a:solidFill>
                <a:latin typeface="+mn-lt"/>
              </a:rPr>
              <a:t> Uppge ert organisationsnummer, antal anställda samt dina kontaktuppgifter</a:t>
            </a:r>
          </a:p>
          <a:p>
            <a:pPr marL="457200" indent="-457200" algn="l">
              <a:buFont typeface="Arial" panose="020B0604020202020204" pitchFamily="34" charset="0"/>
              <a:buChar char="•"/>
            </a:pPr>
            <a:endParaRPr lang="sv-SE" sz="3200" b="0" i="0" u="none" strike="noStrike" baseline="0" dirty="0">
              <a:solidFill>
                <a:srgbClr val="020678"/>
              </a:solidFill>
              <a:latin typeface="+mn-lt"/>
            </a:endParaRPr>
          </a:p>
          <a:p>
            <a:pPr marL="457200" indent="-457200" algn="l">
              <a:buFont typeface="Arial" panose="020B0604020202020204" pitchFamily="34" charset="0"/>
              <a:buChar char="•"/>
            </a:pPr>
            <a:r>
              <a:rPr lang="sv-SE" sz="3200" b="0" dirty="0">
                <a:solidFill>
                  <a:srgbClr val="020678"/>
                </a:solidFill>
                <a:latin typeface="+mn-lt"/>
              </a:rPr>
              <a:t>Ni får ett </a:t>
            </a:r>
            <a:r>
              <a:rPr lang="sv-SE" sz="3200" b="0" i="0" u="none" strike="noStrike" baseline="0" dirty="0">
                <a:solidFill>
                  <a:srgbClr val="020678"/>
                </a:solidFill>
                <a:latin typeface="+mn-lt"/>
              </a:rPr>
              <a:t>välkomstmail med all information ni behöver för att komma igång. Ni får även personligt stöd av </a:t>
            </a:r>
            <a:r>
              <a:rPr lang="sv-SE" sz="3200" b="0" i="0" u="none" strike="noStrike" baseline="0" dirty="0" err="1">
                <a:solidFill>
                  <a:srgbClr val="020678"/>
                </a:solidFill>
                <a:latin typeface="+mn-lt"/>
              </a:rPr>
              <a:t>Afa</a:t>
            </a:r>
            <a:r>
              <a:rPr lang="sv-SE" sz="3200" b="0" i="0" u="none" strike="noStrike" baseline="0" dirty="0">
                <a:solidFill>
                  <a:srgbClr val="020678"/>
                </a:solidFill>
                <a:latin typeface="+mn-lt"/>
              </a:rPr>
              <a:t> Försäkring genom hela processen</a:t>
            </a:r>
          </a:p>
          <a:p>
            <a:pPr marL="457200" indent="-457200" algn="l">
              <a:buFont typeface="Arial" panose="020B0604020202020204" pitchFamily="34" charset="0"/>
              <a:buChar char="•"/>
            </a:pPr>
            <a:endParaRPr lang="sv-SE" sz="3200" b="0" i="0" u="none" strike="noStrike" baseline="0" dirty="0">
              <a:solidFill>
                <a:srgbClr val="020678"/>
              </a:solidFill>
              <a:latin typeface="+mn-lt"/>
            </a:endParaRPr>
          </a:p>
          <a:p>
            <a:pPr marL="457200" indent="-457200" algn="l">
              <a:buFont typeface="Arial" panose="020B0604020202020204" pitchFamily="34" charset="0"/>
              <a:buChar char="•"/>
            </a:pPr>
            <a:r>
              <a:rPr lang="sv-SE" sz="3200" b="0" i="0" u="none" strike="noStrike" baseline="0" dirty="0">
                <a:solidFill>
                  <a:srgbClr val="020678"/>
                </a:solidFill>
                <a:latin typeface="+mn-lt"/>
              </a:rPr>
              <a:t>Konfigurera, testa och utvärdera IA-systemet. Utnyttja IA-teamets expertis och support</a:t>
            </a:r>
          </a:p>
          <a:p>
            <a:pPr marL="457200" indent="-457200" algn="l">
              <a:buFont typeface="Arial" panose="020B0604020202020204" pitchFamily="34" charset="0"/>
              <a:buChar char="•"/>
            </a:pPr>
            <a:endParaRPr lang="sv-SE" sz="3200" b="0" i="0" u="none" strike="noStrike" baseline="0" dirty="0">
              <a:solidFill>
                <a:srgbClr val="020678"/>
              </a:solidFill>
              <a:latin typeface="+mn-lt"/>
            </a:endParaRPr>
          </a:p>
          <a:p>
            <a:pPr marL="457200" indent="-457200" algn="l">
              <a:buFont typeface="Arial" panose="020B0604020202020204" pitchFamily="34" charset="0"/>
              <a:buChar char="•"/>
            </a:pPr>
            <a:r>
              <a:rPr lang="sv-SE" sz="3200" b="0" i="0" u="none" strike="noStrike" baseline="0" dirty="0">
                <a:solidFill>
                  <a:srgbClr val="020678"/>
                </a:solidFill>
                <a:latin typeface="+mn-lt"/>
              </a:rPr>
              <a:t>När ni testat IA-systemet och känner er mogna att använda det i skarpt läge gör ni detta genom att avropa tjänsten via ett avropsformulär på </a:t>
            </a:r>
            <a:r>
              <a:rPr lang="sv-SE" sz="3200" b="0" i="0" u="none" strike="noStrike" baseline="0" dirty="0" err="1">
                <a:solidFill>
                  <a:srgbClr val="020678"/>
                </a:solidFill>
                <a:latin typeface="+mn-lt"/>
              </a:rPr>
              <a:t>Partsrådets</a:t>
            </a:r>
            <a:r>
              <a:rPr lang="sv-SE" sz="3200" b="0" i="0" u="none" strike="noStrike" baseline="0" dirty="0">
                <a:solidFill>
                  <a:srgbClr val="020678"/>
                </a:solidFill>
                <a:latin typeface="+mn-lt"/>
              </a:rPr>
              <a:t> hemsida: </a:t>
            </a:r>
            <a:r>
              <a:rPr lang="sv-SE" sz="3200" b="0" i="0" u="none" strike="noStrike" baseline="0" dirty="0">
                <a:solidFill>
                  <a:schemeClr val="accent2">
                    <a:lumMod val="75000"/>
                  </a:schemeClr>
                </a:solidFill>
                <a:latin typeface="+mn-lt"/>
                <a:hlinkClick r:id="rId4">
                  <a:extLst>
                    <a:ext uri="{A12FA001-AC4F-418D-AE19-62706E023703}">
                      <ahyp:hlinkClr xmlns:ahyp="http://schemas.microsoft.com/office/drawing/2018/hyperlinkcolor" val="tx"/>
                    </a:ext>
                  </a:extLst>
                </a:hlinkClick>
              </a:rPr>
              <a:t>Avropsformulär</a:t>
            </a:r>
            <a:endParaRPr lang="sv-SE" sz="3200" b="0" i="0" u="none" strike="noStrike" baseline="0" dirty="0">
              <a:solidFill>
                <a:schemeClr val="accent2">
                  <a:lumMod val="75000"/>
                </a:schemeClr>
              </a:solidFill>
              <a:latin typeface="+mn-lt"/>
            </a:endParaRPr>
          </a:p>
          <a:p>
            <a:pPr marL="457200" indent="-457200" algn="l">
              <a:buFont typeface="Arial" panose="020B0604020202020204" pitchFamily="34" charset="0"/>
              <a:buChar char="•"/>
            </a:pPr>
            <a:endParaRPr lang="sv-SE" sz="3200" b="0" i="0" u="none" strike="noStrike" baseline="0" dirty="0">
              <a:solidFill>
                <a:srgbClr val="003CD3"/>
              </a:solidFill>
              <a:latin typeface="+mn-lt"/>
            </a:endParaRPr>
          </a:p>
          <a:p>
            <a:pPr marL="457200" indent="-457200" algn="l">
              <a:buFont typeface="Arial" panose="020B0604020202020204" pitchFamily="34" charset="0"/>
              <a:buChar char="•"/>
            </a:pPr>
            <a:r>
              <a:rPr lang="sv-SE" sz="3200" b="0" dirty="0">
                <a:solidFill>
                  <a:srgbClr val="020678"/>
                </a:solidFill>
                <a:latin typeface="+mn-lt"/>
              </a:rPr>
              <a:t>s</a:t>
            </a:r>
            <a:r>
              <a:rPr lang="sv-SE" sz="3200" b="0" i="0" u="none" strike="noStrike" baseline="0" dirty="0">
                <a:solidFill>
                  <a:srgbClr val="020678"/>
                </a:solidFill>
                <a:latin typeface="+mn-lt"/>
              </a:rPr>
              <a:t>amt skicka in anslutningsavtalet till </a:t>
            </a:r>
            <a:r>
              <a:rPr lang="sv-SE" sz="3200" b="0" i="0" u="none" strike="noStrike" baseline="0" dirty="0" err="1">
                <a:solidFill>
                  <a:srgbClr val="020678"/>
                </a:solidFill>
                <a:latin typeface="+mn-lt"/>
              </a:rPr>
              <a:t>Afa</a:t>
            </a:r>
            <a:r>
              <a:rPr lang="sv-SE" sz="3200" b="0" i="0" u="none" strike="noStrike" baseline="0" dirty="0">
                <a:solidFill>
                  <a:srgbClr val="020678"/>
                </a:solidFill>
                <a:latin typeface="+mn-lt"/>
              </a:rPr>
              <a:t> Försäkring, iasupport@afaforsakring.se. Avtalen hittar ni här:  </a:t>
            </a:r>
            <a:r>
              <a:rPr lang="sv-SE" sz="3200" b="0" u="sng" dirty="0">
                <a:solidFill>
                  <a:schemeClr val="accent2">
                    <a:lumMod val="75000"/>
                  </a:schemeClr>
                </a:solidFill>
                <a:latin typeface="+mn-lt"/>
                <a:hlinkClick r:id="rId5">
                  <a:extLst>
                    <a:ext uri="{A12FA001-AC4F-418D-AE19-62706E023703}">
                      <ahyp:hlinkClr xmlns:ahyp="http://schemas.microsoft.com/office/drawing/2018/hyperlinkcolor" val="tx"/>
                    </a:ext>
                  </a:extLst>
                </a:hlinkClick>
              </a:rPr>
              <a:t>Det statliga anslutningsavtalet</a:t>
            </a:r>
            <a:endParaRPr lang="sv-SE" sz="3200" b="0" u="sng" dirty="0">
              <a:solidFill>
                <a:schemeClr val="accent2">
                  <a:lumMod val="75000"/>
                </a:schemeClr>
              </a:solidFill>
              <a:latin typeface="+mn-lt"/>
            </a:endParaRPr>
          </a:p>
        </p:txBody>
      </p:sp>
      <p:pic>
        <p:nvPicPr>
          <p:cNvPr id="7" name="Bildobjekt 6">
            <a:extLst>
              <a:ext uri="{FF2B5EF4-FFF2-40B4-BE49-F238E27FC236}">
                <a16:creationId xmlns:a16="http://schemas.microsoft.com/office/drawing/2014/main" id="{9A59AF58-6140-422A-D9CB-F25DA94A5FA7}"/>
              </a:ext>
            </a:extLst>
          </p:cNvPr>
          <p:cNvPicPr>
            <a:picLocks noChangeAspect="1"/>
          </p:cNvPicPr>
          <p:nvPr/>
        </p:nvPicPr>
        <p:blipFill>
          <a:blip r:embed="rId6"/>
          <a:stretch>
            <a:fillRect/>
          </a:stretch>
        </p:blipFill>
        <p:spPr>
          <a:xfrm>
            <a:off x="15526723" y="1519710"/>
            <a:ext cx="5285401" cy="1025526"/>
          </a:xfrm>
          <a:prstGeom prst="rect">
            <a:avLst/>
          </a:prstGeom>
        </p:spPr>
      </p:pic>
    </p:spTree>
    <p:extLst>
      <p:ext uri="{BB962C8B-B14F-4D97-AF65-F5344CB8AC3E}">
        <p14:creationId xmlns:p14="http://schemas.microsoft.com/office/powerpoint/2010/main" val="275389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54E45"/>
        </a:solidFill>
        <a:effectLst/>
      </p:bgPr>
    </p:bg>
    <p:spTree>
      <p:nvGrpSpPr>
        <p:cNvPr id="1" name=""/>
        <p:cNvGrpSpPr/>
        <p:nvPr/>
      </p:nvGrpSpPr>
      <p:grpSpPr>
        <a:xfrm>
          <a:off x="0" y="0"/>
          <a:ext cx="0" cy="0"/>
          <a:chOff x="0" y="0"/>
          <a:chExt cx="0" cy="0"/>
        </a:xfrm>
      </p:grpSpPr>
      <p:sp>
        <p:nvSpPr>
          <p:cNvPr id="7" name="En längre centrerad rubrik med ett streck som bryter av">
            <a:extLst>
              <a:ext uri="{FF2B5EF4-FFF2-40B4-BE49-F238E27FC236}">
                <a16:creationId xmlns:a16="http://schemas.microsoft.com/office/drawing/2014/main" id="{867A3C67-3EDC-9E46-859D-BA25B79E9AD3}"/>
              </a:ext>
            </a:extLst>
          </p:cNvPr>
          <p:cNvSpPr txBox="1"/>
          <p:nvPr/>
        </p:nvSpPr>
        <p:spPr>
          <a:xfrm>
            <a:off x="5046000" y="2759010"/>
            <a:ext cx="14292000"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lvl1pPr defTabSz="457200">
              <a:lnSpc>
                <a:spcPct val="90000"/>
              </a:lnSpc>
              <a:defRPr sz="8000" b="0" spc="-159">
                <a:solidFill>
                  <a:srgbClr val="FFFFFF"/>
                </a:solidFill>
                <a:latin typeface="Euclid Circular B SemiBold"/>
                <a:ea typeface="Euclid Circular B SemiBold"/>
                <a:cs typeface="Euclid Circular B SemiBold"/>
                <a:sym typeface="Euclid Circular B SemiBold"/>
              </a:defRPr>
            </a:lvl1pPr>
          </a:lstStyle>
          <a:p>
            <a:pPr marL="0" marR="0" lvl="0" indent="0" algn="ctr" defTabSz="457200" rtl="0" eaLnBrk="1" fontAlgn="auto" latinLnBrk="0" hangingPunct="0">
              <a:lnSpc>
                <a:spcPct val="90000"/>
              </a:lnSpc>
              <a:spcBef>
                <a:spcPts val="0"/>
              </a:spcBef>
              <a:spcAft>
                <a:spcPts val="0"/>
              </a:spcAft>
              <a:buClrTx/>
              <a:buSzTx/>
              <a:buFontTx/>
              <a:buNone/>
              <a:tabLst/>
              <a:defRPr/>
            </a:pPr>
            <a:r>
              <a:rPr kumimoji="0" lang="sv-SE" sz="8000" b="0" i="0" u="none" strike="noStrike" kern="0" cap="none" spc="-159" normalizeH="0" baseline="0" noProof="0" dirty="0">
                <a:ln>
                  <a:noFill/>
                </a:ln>
                <a:solidFill>
                  <a:srgbClr val="FFFFFF"/>
                </a:solidFill>
                <a:effectLst/>
                <a:uLnTx/>
                <a:uFillTx/>
                <a:latin typeface="Arial" panose="020B0604020202020204"/>
                <a:sym typeface="Euclid Circular B SemiBold"/>
              </a:rPr>
              <a:t>IA-systemet</a:t>
            </a:r>
            <a:endParaRPr kumimoji="0" sz="8000" b="0" i="0" u="none" strike="noStrike" kern="0" cap="none" spc="-159" normalizeH="0" baseline="0" noProof="0" dirty="0">
              <a:ln>
                <a:noFill/>
              </a:ln>
              <a:solidFill>
                <a:srgbClr val="FFFFFF"/>
              </a:solidFill>
              <a:effectLst/>
              <a:uLnTx/>
              <a:uFillTx/>
              <a:latin typeface="Arial" panose="020B0604020202020204"/>
              <a:sym typeface="Euclid Circular B SemiBold"/>
            </a:endParaRPr>
          </a:p>
        </p:txBody>
      </p:sp>
      <p:sp>
        <p:nvSpPr>
          <p:cNvPr id="8" name="Centrerad undertext i lite större storlek när man behöver att ett viktigt budskap ska ta lite extra plats.">
            <a:extLst>
              <a:ext uri="{FF2B5EF4-FFF2-40B4-BE49-F238E27FC236}">
                <a16:creationId xmlns:a16="http://schemas.microsoft.com/office/drawing/2014/main" id="{8C06EBEC-0DF5-E242-8294-F30B5AB12ED3}"/>
              </a:ext>
            </a:extLst>
          </p:cNvPr>
          <p:cNvSpPr txBox="1"/>
          <p:nvPr/>
        </p:nvSpPr>
        <p:spPr>
          <a:xfrm>
            <a:off x="5294225" y="5132086"/>
            <a:ext cx="15736975" cy="5846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457200">
              <a:lnSpc>
                <a:spcPct val="90000"/>
              </a:lnSpc>
              <a:spcBef>
                <a:spcPts val="2500"/>
              </a:spcBef>
              <a:defRPr sz="6000" b="0" spc="-119">
                <a:solidFill>
                  <a:srgbClr val="FFFFFF"/>
                </a:solidFill>
                <a:latin typeface="Euclid Circular B Regular"/>
                <a:ea typeface="Euclid Circular B Regular"/>
                <a:cs typeface="Euclid Circular B Regular"/>
                <a:sym typeface="Euclid Circular B Regular"/>
              </a:defRPr>
            </a:lvl1pPr>
          </a:lstStyle>
          <a:p>
            <a:pPr>
              <a:lnSpc>
                <a:spcPct val="107000"/>
              </a:lnSpc>
            </a:pPr>
            <a:r>
              <a:rPr lang="sv-SE" sz="4000" dirty="0">
                <a:effectLst/>
                <a:latin typeface="Arial" panose="020B0604020202020204" pitchFamily="34" charset="0"/>
                <a:ea typeface="Times New Roman" panose="02020603050405020304" pitchFamily="18" charset="0"/>
                <a:cs typeface="Arial" panose="020B0604020202020204" pitchFamily="34" charset="0"/>
              </a:rPr>
              <a:t>IA systemet är en webbaserad tjänst för systematisering av arbetsmiljöarbetet.</a:t>
            </a:r>
          </a:p>
          <a:p>
            <a:pPr>
              <a:lnSpc>
                <a:spcPct val="107000"/>
              </a:lnSpc>
            </a:pPr>
            <a:r>
              <a:rPr lang="sv-SE" sz="3600" dirty="0">
                <a:effectLst/>
                <a:latin typeface="Arial" panose="020B0604020202020204" pitchFamily="34" charset="0"/>
                <a:ea typeface="Times New Roman" panose="02020603050405020304" pitchFamily="18" charset="0"/>
                <a:cs typeface="Arial" panose="020B0604020202020204" pitchFamily="34" charset="0"/>
              </a:rPr>
              <a:t>IA stödjer det systematiska arbetsmiljöarbetet med rapportering, åtgärder och uppföljning av olycksfall, tillbud och riskobservationer, inklusive händelser relaterade till den organisatoriska och sociala arbetsmiljön, t.ex. kränkande särbehandling. Det går också att schemalägga och genomföra </a:t>
            </a:r>
            <a:r>
              <a:rPr lang="sv-SE" sz="3600" dirty="0" err="1">
                <a:effectLst/>
                <a:latin typeface="Arial" panose="020B0604020202020204" pitchFamily="34" charset="0"/>
                <a:ea typeface="Times New Roman" panose="02020603050405020304" pitchFamily="18" charset="0"/>
                <a:cs typeface="Arial" panose="020B0604020202020204" pitchFamily="34" charset="0"/>
              </a:rPr>
              <a:t>arbetsmiljörond</a:t>
            </a:r>
            <a:r>
              <a:rPr lang="sv-SE" sz="3600" dirty="0">
                <a:effectLst/>
                <a:latin typeface="Arial" panose="020B0604020202020204" pitchFamily="34" charset="0"/>
                <a:ea typeface="Times New Roman" panose="02020603050405020304" pitchFamily="18" charset="0"/>
                <a:cs typeface="Arial" panose="020B0604020202020204" pitchFamily="34" charset="0"/>
              </a:rPr>
              <a:t>, brandskyddsrond etc. via digitala checklistor och rapportera direkt på läsplatta eller </a:t>
            </a:r>
            <a:r>
              <a:rPr lang="sv-SE" sz="3600" dirty="0" err="1">
                <a:effectLst/>
                <a:latin typeface="Arial" panose="020B0604020202020204" pitchFamily="34" charset="0"/>
                <a:ea typeface="Times New Roman" panose="02020603050405020304" pitchFamily="18" charset="0"/>
                <a:cs typeface="Arial" panose="020B0604020202020204" pitchFamily="34" charset="0"/>
              </a:rPr>
              <a:t>mobilapp</a:t>
            </a:r>
            <a:r>
              <a:rPr lang="sv-SE" sz="3600" dirty="0">
                <a:effectLst/>
                <a:latin typeface="Arial" panose="020B0604020202020204" pitchFamily="34" charset="0"/>
                <a:ea typeface="Times New Roman" panose="02020603050405020304" pitchFamily="18" charset="0"/>
                <a:cs typeface="Arial" panose="020B0604020202020204" pitchFamily="34" charset="0"/>
              </a:rPr>
              <a:t>.  Vidare innehåller systemet verktyg för att analysera, rapportera och följa upp arbetsmiljön och risksituationen i organisationen. </a:t>
            </a:r>
            <a:endParaRPr lang="sv-SE" sz="3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766680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En längre rubrik med bullet points"/>
          <p:cNvSpPr txBox="1"/>
          <p:nvPr/>
        </p:nvSpPr>
        <p:spPr>
          <a:xfrm>
            <a:off x="11771148" y="3134798"/>
            <a:ext cx="10413215"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lvl1pPr algn="l" defTabSz="457200">
              <a:lnSpc>
                <a:spcPct val="90000"/>
              </a:lnSpc>
              <a:defRPr sz="8000" b="0" spc="-159">
                <a:latin typeface="Euclid Circular B SemiBold"/>
                <a:ea typeface="Euclid Circular B SemiBold"/>
                <a:cs typeface="Euclid Circular B SemiBold"/>
                <a:sym typeface="Euclid Circular B SemiBold"/>
              </a:defRPr>
            </a:lvl1pPr>
          </a:lstStyle>
          <a:p>
            <a:pPr marL="0" marR="0" lvl="0" indent="0" algn="l" defTabSz="457200" rtl="0" eaLnBrk="1" fontAlgn="auto" latinLnBrk="0" hangingPunct="0">
              <a:lnSpc>
                <a:spcPct val="90000"/>
              </a:lnSpc>
              <a:spcBef>
                <a:spcPts val="0"/>
              </a:spcBef>
              <a:spcAft>
                <a:spcPts val="0"/>
              </a:spcAft>
              <a:buClrTx/>
              <a:buSzTx/>
              <a:buFontTx/>
              <a:buNone/>
              <a:tabLst/>
              <a:defRPr/>
            </a:pPr>
            <a:r>
              <a:rPr kumimoji="0" lang="sv-SE" sz="6000" b="0" i="0" u="none" strike="noStrike" kern="0" cap="none" spc="-159" normalizeH="0" baseline="0" noProof="0" dirty="0">
                <a:ln>
                  <a:noFill/>
                </a:ln>
                <a:solidFill>
                  <a:srgbClr val="000000"/>
                </a:solidFill>
                <a:effectLst/>
                <a:uLnTx/>
                <a:uFillTx/>
                <a:latin typeface="Arial" panose="020B0604020202020204"/>
                <a:sym typeface="Euclid Circular B SemiBold"/>
              </a:rPr>
              <a:t>Tjänstens fokus</a:t>
            </a:r>
            <a:endParaRPr kumimoji="0" sz="6000" b="0" i="0" u="none" strike="noStrike" kern="0" cap="none" spc="-159" normalizeH="0" baseline="0" noProof="0" dirty="0">
              <a:ln>
                <a:noFill/>
              </a:ln>
              <a:solidFill>
                <a:srgbClr val="000000"/>
              </a:solidFill>
              <a:effectLst/>
              <a:uLnTx/>
              <a:uFillTx/>
              <a:latin typeface="Arial" panose="020B0604020202020204"/>
              <a:sym typeface="Euclid Circular B SemiBold"/>
            </a:endParaRPr>
          </a:p>
        </p:txBody>
      </p:sp>
      <p:sp>
        <p:nvSpPr>
          <p:cNvPr id="164" name="Bullet point lorem de loro…"/>
          <p:cNvSpPr txBox="1"/>
          <p:nvPr/>
        </p:nvSpPr>
        <p:spPr>
          <a:xfrm>
            <a:off x="11841712" y="5220263"/>
            <a:ext cx="11646085" cy="3402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0" marR="0" lvl="0" indent="0" algn="l" defTabSz="457200" rtl="0" eaLnBrk="1" fontAlgn="auto" latinLnBrk="0" hangingPunct="0">
              <a:lnSpc>
                <a:spcPct val="90000"/>
              </a:lnSpc>
              <a:spcBef>
                <a:spcPts val="2500"/>
              </a:spcBef>
              <a:spcAft>
                <a:spcPts val="0"/>
              </a:spcAft>
              <a:buClr>
                <a:srgbClr val="FDD1D1"/>
              </a:buClr>
              <a:buSzPct val="125000"/>
              <a:buFontTx/>
              <a:buNone/>
              <a:tabLst/>
              <a:defRPr sz="6000" b="0" spc="-119">
                <a:solidFill>
                  <a:srgbClr val="FFFFFF"/>
                </a:solidFill>
                <a:latin typeface="Euclid Circular B Regular"/>
                <a:ea typeface="Euclid Circular B Regular"/>
                <a:cs typeface="Euclid Circular B Regular"/>
                <a:sym typeface="Euclid Circular B Regular"/>
              </a:defRPr>
            </a:pPr>
            <a:r>
              <a:rPr kumimoji="0" lang="sv-SE" sz="3200" b="0" i="0" u="none" strike="noStrike" kern="0" cap="none" spc="-119" normalizeH="0" baseline="0" noProof="0" dirty="0">
                <a:ln>
                  <a:noFill/>
                </a:ln>
                <a:solidFill>
                  <a:srgbClr val="000000"/>
                </a:solidFill>
                <a:effectLst/>
                <a:uLnTx/>
                <a:uFillTx/>
                <a:latin typeface="Arial" panose="020B0604020202020204"/>
                <a:sym typeface="Euclid Circular B Regular"/>
              </a:rPr>
              <a:t>Organisationsutvecklande genom att: </a:t>
            </a:r>
          </a:p>
          <a:p>
            <a:pPr marL="1054100" marR="0" lvl="0" indent="-1054100" algn="l" defTabSz="457200" rtl="0" eaLnBrk="1" fontAlgn="auto" latinLnBrk="0" hangingPunct="0">
              <a:lnSpc>
                <a:spcPct val="90000"/>
              </a:lnSpc>
              <a:spcBef>
                <a:spcPts val="2500"/>
              </a:spcBef>
              <a:spcAft>
                <a:spcPts val="0"/>
              </a:spcAft>
              <a:buClr>
                <a:srgbClr val="FDD1D1"/>
              </a:buClr>
              <a:buSzPct val="125000"/>
              <a:buFontTx/>
              <a:buChar char="•"/>
              <a:tabLst/>
              <a:defRPr sz="6000" b="0" spc="-119">
                <a:solidFill>
                  <a:srgbClr val="FFFFFF"/>
                </a:solidFill>
                <a:latin typeface="Euclid Circular B Regular"/>
                <a:ea typeface="Euclid Circular B Regular"/>
                <a:cs typeface="Euclid Circular B Regular"/>
                <a:sym typeface="Euclid Circular B Regular"/>
              </a:defRPr>
            </a:pPr>
            <a:r>
              <a:rPr kumimoji="0" lang="sv-SE" sz="3200" b="0" i="0" u="none" strike="noStrike" kern="0" cap="none" spc="-119" normalizeH="0" baseline="0" noProof="0" dirty="0">
                <a:ln>
                  <a:noFill/>
                </a:ln>
                <a:solidFill>
                  <a:srgbClr val="000000"/>
                </a:solidFill>
                <a:effectLst/>
                <a:uLnTx/>
                <a:uFillTx/>
                <a:latin typeface="Arial" panose="020B0604020202020204"/>
                <a:sym typeface="Euclid Circular B Regular"/>
              </a:rPr>
              <a:t>Öka kunskaperna om arbetsmiljöincidenter och förebyggande riskarbete i den egna organisationen</a:t>
            </a:r>
          </a:p>
          <a:p>
            <a:pPr marL="1054100" marR="0" lvl="0" indent="-1054100" algn="l" defTabSz="457200" rtl="0" eaLnBrk="1" fontAlgn="auto" latinLnBrk="0" hangingPunct="0">
              <a:lnSpc>
                <a:spcPct val="90000"/>
              </a:lnSpc>
              <a:spcBef>
                <a:spcPts val="2500"/>
              </a:spcBef>
              <a:spcAft>
                <a:spcPts val="0"/>
              </a:spcAft>
              <a:buClr>
                <a:srgbClr val="FDD1D1"/>
              </a:buClr>
              <a:buSzPct val="125000"/>
              <a:buFontTx/>
              <a:buChar char="•"/>
              <a:tabLst/>
              <a:defRPr sz="6000" b="0" spc="-119">
                <a:solidFill>
                  <a:srgbClr val="FFFFFF"/>
                </a:solidFill>
                <a:latin typeface="Euclid Circular B Regular"/>
                <a:ea typeface="Euclid Circular B Regular"/>
                <a:cs typeface="Euclid Circular B Regular"/>
                <a:sym typeface="Euclid Circular B Regular"/>
              </a:defRPr>
            </a:pPr>
            <a:r>
              <a:rPr kumimoji="0" lang="sv-SE" sz="3200" b="0" i="0" u="none" strike="noStrike" kern="0" cap="none" spc="-119" normalizeH="0" baseline="0" noProof="0" dirty="0">
                <a:ln>
                  <a:noFill/>
                </a:ln>
                <a:solidFill>
                  <a:srgbClr val="000000"/>
                </a:solidFill>
                <a:effectLst/>
                <a:uLnTx/>
                <a:uFillTx/>
                <a:latin typeface="Arial" panose="020B0604020202020204"/>
                <a:sym typeface="Euclid Circular B Regular"/>
              </a:rPr>
              <a:t>Utveckla och implementera mer systematiska, proaktiva och ändamålsenliga arbetssätt för att förhindra skador, olyckor, tillbud </a:t>
            </a:r>
            <a:r>
              <a:rPr kumimoji="0" lang="sv-SE" sz="3200" b="0" i="0" u="none" strike="noStrike" kern="0" cap="none" spc="-119" normalizeH="0" baseline="0" noProof="0" dirty="0" err="1">
                <a:ln>
                  <a:noFill/>
                </a:ln>
                <a:solidFill>
                  <a:srgbClr val="000000"/>
                </a:solidFill>
                <a:effectLst/>
                <a:uLnTx/>
                <a:uFillTx/>
                <a:latin typeface="Arial" panose="020B0604020202020204"/>
                <a:sym typeface="Euclid Circular B Regular"/>
              </a:rPr>
              <a:t>etc</a:t>
            </a:r>
            <a:endParaRPr kumimoji="0" lang="sv-SE" sz="3200" b="0" i="0" u="none" strike="noStrike" kern="0" cap="none" spc="-119" normalizeH="0" baseline="0" noProof="0" dirty="0">
              <a:ln>
                <a:noFill/>
              </a:ln>
              <a:solidFill>
                <a:srgbClr val="000000"/>
              </a:solidFill>
              <a:effectLst/>
              <a:uLnTx/>
              <a:uFillTx/>
              <a:latin typeface="Arial" panose="020B0604020202020204"/>
              <a:sym typeface="Euclid Circular B Regular"/>
            </a:endParaRPr>
          </a:p>
        </p:txBody>
      </p:sp>
      <p:pic>
        <p:nvPicPr>
          <p:cNvPr id="6" name="Uppsala_universitet__DSF1806.jpg" descr="Uppsala_universitet__DSF1806.jpg">
            <a:extLst>
              <a:ext uri="{FF2B5EF4-FFF2-40B4-BE49-F238E27FC236}">
                <a16:creationId xmlns:a16="http://schemas.microsoft.com/office/drawing/2014/main" id="{6FA4B634-24E7-421D-983E-430203D8BD7D}"/>
              </a:ext>
            </a:extLst>
          </p:cNvPr>
          <p:cNvPicPr>
            <a:picLocks noChangeAspect="1"/>
          </p:cNvPicPr>
          <p:nvPr/>
        </p:nvPicPr>
        <p:blipFill>
          <a:blip r:embed="rId3"/>
          <a:srcRect l="46702" t="4551" r="14976" b="7723"/>
          <a:stretch>
            <a:fillRect/>
          </a:stretch>
        </p:blipFill>
        <p:spPr>
          <a:xfrm>
            <a:off x="-6790" y="-9819"/>
            <a:ext cx="10676295" cy="13735638"/>
          </a:xfrm>
          <a:prstGeom prst="rect">
            <a:avLst/>
          </a:prstGeom>
          <a:ln w="12700">
            <a:miter lim="400000"/>
          </a:ln>
        </p:spPr>
      </p:pic>
    </p:spTree>
    <p:extLst>
      <p:ext uri="{BB962C8B-B14F-4D97-AF65-F5344CB8AC3E}">
        <p14:creationId xmlns:p14="http://schemas.microsoft.com/office/powerpoint/2010/main" val="152666332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 kort rubrik">
            <a:extLst>
              <a:ext uri="{FF2B5EF4-FFF2-40B4-BE49-F238E27FC236}">
                <a16:creationId xmlns:a16="http://schemas.microsoft.com/office/drawing/2014/main" id="{528BB5F8-239C-0346-A4EB-C94D1AFE54C2}"/>
              </a:ext>
            </a:extLst>
          </p:cNvPr>
          <p:cNvSpPr txBox="1"/>
          <p:nvPr/>
        </p:nvSpPr>
        <p:spPr>
          <a:xfrm>
            <a:off x="1748229" y="3134798"/>
            <a:ext cx="10413215"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lvl1pPr algn="l" defTabSz="457200">
              <a:lnSpc>
                <a:spcPct val="90000"/>
              </a:lnSpc>
              <a:defRPr sz="8000" b="0" spc="-159">
                <a:latin typeface="Euclid Circular B SemiBold"/>
                <a:ea typeface="Euclid Circular B SemiBold"/>
                <a:cs typeface="Euclid Circular B SemiBold"/>
                <a:sym typeface="Euclid Circular B SemiBold"/>
              </a:defRPr>
            </a:lvl1pPr>
          </a:lstStyle>
          <a:p>
            <a:pPr marL="0" marR="0" lvl="0" indent="0" algn="l" defTabSz="457200" rtl="0" eaLnBrk="1" fontAlgn="auto" latinLnBrk="0" hangingPunct="0">
              <a:lnSpc>
                <a:spcPct val="90000"/>
              </a:lnSpc>
              <a:spcBef>
                <a:spcPts val="0"/>
              </a:spcBef>
              <a:spcAft>
                <a:spcPts val="0"/>
              </a:spcAft>
              <a:buClrTx/>
              <a:buSzTx/>
              <a:buFontTx/>
              <a:buNone/>
              <a:tabLst/>
              <a:defRPr/>
            </a:pPr>
            <a:r>
              <a:rPr kumimoji="0" lang="sv-SE" sz="6000" b="0" i="0" u="none" strike="noStrike" kern="0" cap="none" spc="-159" normalizeH="0" baseline="0" noProof="0" dirty="0">
                <a:ln>
                  <a:noFill/>
                </a:ln>
                <a:solidFill>
                  <a:srgbClr val="000000"/>
                </a:solidFill>
                <a:effectLst/>
                <a:uLnTx/>
                <a:uFillTx/>
                <a:latin typeface="Arial" panose="020B0604020202020204"/>
                <a:sym typeface="Euclid Circular B SemiBold"/>
              </a:rPr>
              <a:t>Målgrupp för tjänsten</a:t>
            </a:r>
            <a:endParaRPr kumimoji="0" sz="6000" b="0" i="0" u="none" strike="noStrike" kern="0" cap="none" spc="-159" normalizeH="0" baseline="0" noProof="0" dirty="0">
              <a:ln>
                <a:noFill/>
              </a:ln>
              <a:solidFill>
                <a:srgbClr val="000000"/>
              </a:solidFill>
              <a:effectLst/>
              <a:uLnTx/>
              <a:uFillTx/>
              <a:latin typeface="Arial" panose="020B0604020202020204"/>
              <a:sym typeface="Euclid Circular B SemiBold"/>
            </a:endParaRPr>
          </a:p>
        </p:txBody>
      </p:sp>
      <p:pic>
        <p:nvPicPr>
          <p:cNvPr id="8" name="Bildobjekt 4" descr="En bild som visar bord, person, sitter, fönster&#10;&#10;Automatiskt genererad beskrivning">
            <a:extLst>
              <a:ext uri="{FF2B5EF4-FFF2-40B4-BE49-F238E27FC236}">
                <a16:creationId xmlns:a16="http://schemas.microsoft.com/office/drawing/2014/main" id="{D33DC406-0CAE-4BD2-A80A-9D05BB751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1283" y="0"/>
            <a:ext cx="10662716" cy="13716000"/>
          </a:xfrm>
          <a:prstGeom prst="rect">
            <a:avLst/>
          </a:prstGeom>
        </p:spPr>
      </p:pic>
      <p:sp>
        <p:nvSpPr>
          <p:cNvPr id="5" name="Lorem ipsum dolor sit amet consectetur adipiscing elit. Phasellus gravida justo eget nislo ullam corper id ornare mi imperdiet. In placerat diam fermentum auctor ipsum vehicula lacinia metuso de vecchio.…">
            <a:extLst>
              <a:ext uri="{FF2B5EF4-FFF2-40B4-BE49-F238E27FC236}">
                <a16:creationId xmlns:a16="http://schemas.microsoft.com/office/drawing/2014/main" id="{36D22704-B18B-5F43-A494-2D2F6EFB4AA7}"/>
              </a:ext>
            </a:extLst>
          </p:cNvPr>
          <p:cNvSpPr txBox="1"/>
          <p:nvPr/>
        </p:nvSpPr>
        <p:spPr>
          <a:xfrm>
            <a:off x="1818793" y="5220263"/>
            <a:ext cx="10413215" cy="6222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0" marR="0" lvl="0" indent="0" algn="l" defTabSz="457200" rtl="0" eaLnBrk="1" fontAlgn="auto" latinLnBrk="0" hangingPunct="0">
              <a:lnSpc>
                <a:spcPct val="130000"/>
              </a:lnSpc>
              <a:spcBef>
                <a:spcPts val="0"/>
              </a:spcBef>
              <a:spcAft>
                <a:spcPts val="0"/>
              </a:spcAft>
              <a:buClrTx/>
              <a:buSzTx/>
              <a:buFontTx/>
              <a:buNone/>
              <a:tabLst/>
              <a:defRPr sz="2800" b="0">
                <a:latin typeface="Euclid Circular B Regular"/>
                <a:ea typeface="Euclid Circular B Regular"/>
                <a:cs typeface="Euclid Circular B Regular"/>
                <a:sym typeface="Euclid Circular B Regular"/>
              </a:defRPr>
            </a:pPr>
            <a:r>
              <a:rPr kumimoji="0" lang="sv-SE" sz="3200" b="0" i="0" u="none" strike="noStrike" kern="0" cap="none" spc="0" normalizeH="0" baseline="0" noProof="0" dirty="0">
                <a:ln>
                  <a:noFill/>
                </a:ln>
                <a:solidFill>
                  <a:srgbClr val="000000"/>
                </a:solidFill>
                <a:effectLst/>
                <a:uLnTx/>
                <a:uFillTx/>
                <a:latin typeface="Arial" panose="020B0604020202020204"/>
                <a:sym typeface="Euclid Circular B Regular"/>
              </a:rPr>
              <a:t>Tjänsten vänder sig främst till:</a:t>
            </a:r>
          </a:p>
          <a:p>
            <a:pPr marL="457200" marR="0" lvl="0" indent="-457200" algn="l" defTabSz="457200" rtl="0" eaLnBrk="1" fontAlgn="auto" latinLnBrk="0" hangingPunct="0">
              <a:lnSpc>
                <a:spcPct val="130000"/>
              </a:lnSpc>
              <a:spcBef>
                <a:spcPts val="0"/>
              </a:spcBef>
              <a:spcAft>
                <a:spcPts val="0"/>
              </a:spcAft>
              <a:buClr>
                <a:srgbClr val="009BA2"/>
              </a:buClr>
              <a:buSzTx/>
              <a:buFont typeface="Arial" panose="020B0604020202020204" pitchFamily="34" charset="0"/>
              <a:buChar char="•"/>
              <a:tabLst/>
              <a:defRPr sz="2800" b="0">
                <a:latin typeface="Euclid Circular B Regular"/>
                <a:ea typeface="Euclid Circular B Regular"/>
                <a:cs typeface="Euclid Circular B Regular"/>
                <a:sym typeface="Euclid Circular B Regular"/>
              </a:defRPr>
            </a:pPr>
            <a:r>
              <a:rPr kumimoji="0" lang="sv-SE" sz="3200" b="0" i="0" u="none" strike="noStrike" kern="0" cap="none" spc="0" normalizeH="0" baseline="0" noProof="0" dirty="0">
                <a:ln>
                  <a:noFill/>
                </a:ln>
                <a:solidFill>
                  <a:srgbClr val="000000"/>
                </a:solidFill>
                <a:effectLst/>
                <a:uLnTx/>
                <a:uFillTx/>
                <a:latin typeface="Arial" panose="020B0604020202020204"/>
                <a:sym typeface="Euclid Circular B Regular"/>
              </a:rPr>
              <a:t>HR-strateger, -partners, -specialister och -chefer</a:t>
            </a:r>
          </a:p>
          <a:p>
            <a:pPr marL="457200" marR="0" lvl="0" indent="-457200" algn="l" defTabSz="457200" rtl="0" eaLnBrk="1" fontAlgn="auto" latinLnBrk="0" hangingPunct="0">
              <a:lnSpc>
                <a:spcPct val="130000"/>
              </a:lnSpc>
              <a:spcBef>
                <a:spcPts val="0"/>
              </a:spcBef>
              <a:spcAft>
                <a:spcPts val="0"/>
              </a:spcAft>
              <a:buClr>
                <a:srgbClr val="009BA2"/>
              </a:buClr>
              <a:buSzTx/>
              <a:buFont typeface="Arial" panose="020B0604020202020204" pitchFamily="34" charset="0"/>
              <a:buChar char="•"/>
              <a:tabLst/>
              <a:defRPr sz="2800" b="0">
                <a:latin typeface="Euclid Circular B Regular"/>
                <a:ea typeface="Euclid Circular B Regular"/>
                <a:cs typeface="Euclid Circular B Regular"/>
                <a:sym typeface="Euclid Circular B Regular"/>
              </a:defRPr>
            </a:pPr>
            <a:r>
              <a:rPr kumimoji="0" lang="sv-SE" sz="3200" b="0" i="0" u="none" strike="noStrike" kern="0" cap="none" spc="0" normalizeH="0" baseline="0" noProof="0" dirty="0">
                <a:ln>
                  <a:noFill/>
                </a:ln>
                <a:solidFill>
                  <a:srgbClr val="000000"/>
                </a:solidFill>
                <a:effectLst/>
                <a:uLnTx/>
                <a:uFillTx/>
                <a:latin typeface="Arial" panose="020B0604020202020204"/>
                <a:sym typeface="Euclid Circular B Regular"/>
              </a:rPr>
              <a:t>Personalchefer</a:t>
            </a:r>
          </a:p>
          <a:p>
            <a:pPr marL="457200" marR="0" lvl="0" indent="-457200" algn="l" defTabSz="457200" rtl="0" eaLnBrk="1" fontAlgn="auto" latinLnBrk="0" hangingPunct="0">
              <a:lnSpc>
                <a:spcPct val="130000"/>
              </a:lnSpc>
              <a:spcBef>
                <a:spcPts val="0"/>
              </a:spcBef>
              <a:spcAft>
                <a:spcPts val="0"/>
              </a:spcAft>
              <a:buClr>
                <a:srgbClr val="009BA2"/>
              </a:buClr>
              <a:buSzTx/>
              <a:buFont typeface="Arial" panose="020B0604020202020204" pitchFamily="34" charset="0"/>
              <a:buChar char="•"/>
              <a:tabLst/>
              <a:defRPr sz="2800" b="0">
                <a:latin typeface="Euclid Circular B Regular"/>
                <a:ea typeface="Euclid Circular B Regular"/>
                <a:cs typeface="Euclid Circular B Regular"/>
                <a:sym typeface="Euclid Circular B Regular"/>
              </a:defRPr>
            </a:pPr>
            <a:r>
              <a:rPr kumimoji="0" lang="sv-SE" sz="3200" b="0" i="0" u="none" strike="noStrike" kern="0" cap="none" spc="0" normalizeH="0" baseline="0" noProof="0" dirty="0">
                <a:ln>
                  <a:noFill/>
                </a:ln>
                <a:solidFill>
                  <a:srgbClr val="000000"/>
                </a:solidFill>
                <a:effectLst/>
                <a:uLnTx/>
                <a:uFillTx/>
                <a:latin typeface="Arial" panose="020B0604020202020204"/>
                <a:sym typeface="Euclid Circular B Regular"/>
              </a:rPr>
              <a:t>Arbetsmiljöansvariga/specialister</a:t>
            </a:r>
          </a:p>
          <a:p>
            <a:pPr marL="457200" marR="0" lvl="0" indent="-457200" algn="l" defTabSz="457200" rtl="0" eaLnBrk="1" fontAlgn="auto" latinLnBrk="0" hangingPunct="0">
              <a:lnSpc>
                <a:spcPct val="130000"/>
              </a:lnSpc>
              <a:spcBef>
                <a:spcPts val="0"/>
              </a:spcBef>
              <a:spcAft>
                <a:spcPts val="0"/>
              </a:spcAft>
              <a:buClr>
                <a:srgbClr val="009BA2"/>
              </a:buClr>
              <a:buSzTx/>
              <a:buFont typeface="Arial" panose="020B0604020202020204" pitchFamily="34" charset="0"/>
              <a:buChar char="•"/>
              <a:tabLst/>
              <a:defRPr sz="2800" b="0">
                <a:latin typeface="Euclid Circular B Regular"/>
                <a:ea typeface="Euclid Circular B Regular"/>
                <a:cs typeface="Euclid Circular B Regular"/>
                <a:sym typeface="Euclid Circular B Regular"/>
              </a:defRPr>
            </a:pPr>
            <a:r>
              <a:rPr kumimoji="0" lang="sv-SE" sz="3200" b="0" i="0" u="none" strike="noStrike" kern="0" cap="none" spc="0" normalizeH="0" baseline="0" noProof="0" dirty="0">
                <a:ln>
                  <a:noFill/>
                </a:ln>
                <a:solidFill>
                  <a:srgbClr val="000000"/>
                </a:solidFill>
                <a:effectLst/>
                <a:uLnTx/>
                <a:uFillTx/>
                <a:latin typeface="Arial" panose="020B0604020202020204"/>
                <a:sym typeface="Euclid Circular B Regular"/>
              </a:rPr>
              <a:t>Verksamhetsutvecklare</a:t>
            </a:r>
          </a:p>
          <a:p>
            <a:pPr marL="457200" marR="0" lvl="0" indent="-457200" algn="l" defTabSz="457200" rtl="0" eaLnBrk="1" fontAlgn="auto" latinLnBrk="0" hangingPunct="0">
              <a:lnSpc>
                <a:spcPct val="130000"/>
              </a:lnSpc>
              <a:spcBef>
                <a:spcPts val="0"/>
              </a:spcBef>
              <a:spcAft>
                <a:spcPts val="0"/>
              </a:spcAft>
              <a:buClr>
                <a:srgbClr val="009BA2"/>
              </a:buClr>
              <a:buSzTx/>
              <a:buFont typeface="Arial" panose="020B0604020202020204" pitchFamily="34" charset="0"/>
              <a:buChar char="•"/>
              <a:tabLst/>
              <a:defRPr sz="2800" b="0">
                <a:latin typeface="Euclid Circular B Regular"/>
                <a:ea typeface="Euclid Circular B Regular"/>
                <a:cs typeface="Euclid Circular B Regular"/>
                <a:sym typeface="Euclid Circular B Regular"/>
              </a:defRPr>
            </a:pPr>
            <a:r>
              <a:rPr kumimoji="0" lang="sv-SE" sz="3200" b="0" i="0" u="none" strike="noStrike" kern="0" cap="none" spc="0" normalizeH="0" baseline="0" noProof="0" dirty="0">
                <a:ln>
                  <a:noFill/>
                </a:ln>
                <a:solidFill>
                  <a:srgbClr val="000000"/>
                </a:solidFill>
                <a:effectLst/>
                <a:uLnTx/>
                <a:uFillTx/>
                <a:latin typeface="Arial" panose="020B0604020202020204"/>
                <a:sym typeface="Euclid Circular B Regular"/>
              </a:rPr>
              <a:t>Fackligt förtroendevalda</a:t>
            </a:r>
          </a:p>
          <a:p>
            <a:pPr marL="457200" marR="0" lvl="0" indent="-457200" algn="l" defTabSz="457200" rtl="0" eaLnBrk="1" fontAlgn="auto" latinLnBrk="0" hangingPunct="0">
              <a:lnSpc>
                <a:spcPct val="130000"/>
              </a:lnSpc>
              <a:spcBef>
                <a:spcPts val="0"/>
              </a:spcBef>
              <a:spcAft>
                <a:spcPts val="0"/>
              </a:spcAft>
              <a:buClr>
                <a:srgbClr val="009BA2"/>
              </a:buClr>
              <a:buSzTx/>
              <a:buFont typeface="Arial" panose="020B0604020202020204" pitchFamily="34" charset="0"/>
              <a:buChar char="•"/>
              <a:tabLst/>
              <a:defRPr sz="2800" b="0">
                <a:latin typeface="Euclid Circular B Regular"/>
                <a:ea typeface="Euclid Circular B Regular"/>
                <a:cs typeface="Euclid Circular B Regular"/>
                <a:sym typeface="Euclid Circular B Regular"/>
              </a:defRPr>
            </a:pPr>
            <a:r>
              <a:rPr kumimoji="0" lang="sv-SE" sz="3200" b="0" i="0" u="none" strike="noStrike" kern="0" cap="none" spc="0" normalizeH="0" baseline="0" noProof="0" dirty="0">
                <a:ln>
                  <a:noFill/>
                </a:ln>
                <a:solidFill>
                  <a:srgbClr val="000000"/>
                </a:solidFill>
                <a:effectLst/>
                <a:uLnTx/>
                <a:uFillTx/>
                <a:latin typeface="Arial" panose="020B0604020202020204"/>
                <a:sym typeface="Euclid Circular B Regular"/>
              </a:rPr>
              <a:t>Arbetsmiljöombud</a:t>
            </a:r>
          </a:p>
          <a:p>
            <a:pPr marL="457200" marR="0" lvl="0" indent="-457200" algn="l" defTabSz="457200" rtl="0" eaLnBrk="1" fontAlgn="auto" latinLnBrk="0" hangingPunct="0">
              <a:lnSpc>
                <a:spcPct val="130000"/>
              </a:lnSpc>
              <a:spcBef>
                <a:spcPts val="0"/>
              </a:spcBef>
              <a:spcAft>
                <a:spcPts val="0"/>
              </a:spcAft>
              <a:buClr>
                <a:srgbClr val="009BA2"/>
              </a:buClr>
              <a:buSzTx/>
              <a:buFont typeface="Arial" panose="020B0604020202020204" pitchFamily="34" charset="0"/>
              <a:buChar char="•"/>
              <a:tabLst/>
              <a:defRPr sz="2800" b="0">
                <a:latin typeface="Euclid Circular B Regular"/>
                <a:ea typeface="Euclid Circular B Regular"/>
                <a:cs typeface="Euclid Circular B Regular"/>
                <a:sym typeface="Euclid Circular B Regular"/>
              </a:defRPr>
            </a:pPr>
            <a:r>
              <a:rPr kumimoji="0" lang="sv-SE" sz="3200" b="0" i="0" u="none" strike="noStrike" kern="0" cap="none" spc="0" normalizeH="0" baseline="0" noProof="0" dirty="0">
                <a:ln>
                  <a:noFill/>
                </a:ln>
                <a:solidFill>
                  <a:srgbClr val="000000"/>
                </a:solidFill>
                <a:effectLst/>
                <a:uLnTx/>
                <a:uFillTx/>
                <a:latin typeface="Arial" panose="020B0604020202020204"/>
                <a:sym typeface="Euclid Circular B Regular"/>
              </a:rPr>
              <a:t>Skyddsombud</a:t>
            </a:r>
          </a:p>
          <a:p>
            <a:pPr marL="457200" marR="0" lvl="0" indent="-457200" algn="l" defTabSz="457200" rtl="0" eaLnBrk="1" fontAlgn="auto" latinLnBrk="0" hangingPunct="0">
              <a:lnSpc>
                <a:spcPct val="130000"/>
              </a:lnSpc>
              <a:spcBef>
                <a:spcPts val="0"/>
              </a:spcBef>
              <a:spcAft>
                <a:spcPts val="0"/>
              </a:spcAft>
              <a:buClr>
                <a:srgbClr val="009BA2"/>
              </a:buClr>
              <a:buSzTx/>
              <a:buFont typeface="Arial" panose="020B0604020202020204" pitchFamily="34" charset="0"/>
              <a:buChar char="•"/>
              <a:tabLst/>
              <a:defRPr sz="2800" b="0">
                <a:latin typeface="Euclid Circular B Regular"/>
                <a:ea typeface="Euclid Circular B Regular"/>
                <a:cs typeface="Euclid Circular B Regular"/>
                <a:sym typeface="Euclid Circular B Regular"/>
              </a:defRPr>
            </a:pPr>
            <a:r>
              <a:rPr kumimoji="0" lang="sv-SE" sz="3200" b="0" i="0" u="none" strike="noStrike" kern="0" cap="none" spc="0" normalizeH="0" baseline="0" noProof="0" dirty="0">
                <a:ln>
                  <a:noFill/>
                </a:ln>
                <a:solidFill>
                  <a:srgbClr val="000000"/>
                </a:solidFill>
                <a:effectLst/>
                <a:uLnTx/>
                <a:uFillTx/>
                <a:latin typeface="Arial" panose="020B0604020202020204"/>
                <a:sym typeface="Euclid Circular B Regular"/>
              </a:rPr>
              <a:t>Avdelnings-och verksamhetschefer</a:t>
            </a:r>
          </a:p>
          <a:p>
            <a:pPr marL="457200" marR="0" lvl="0" indent="-457200" algn="l" defTabSz="457200" rtl="0" eaLnBrk="1" fontAlgn="auto" latinLnBrk="0" hangingPunct="0">
              <a:lnSpc>
                <a:spcPct val="130000"/>
              </a:lnSpc>
              <a:spcBef>
                <a:spcPts val="0"/>
              </a:spcBef>
              <a:spcAft>
                <a:spcPts val="0"/>
              </a:spcAft>
              <a:buClr>
                <a:srgbClr val="009BA2"/>
              </a:buClr>
              <a:buSzTx/>
              <a:buFont typeface="Arial" panose="020B0604020202020204" pitchFamily="34" charset="0"/>
              <a:buChar char="•"/>
              <a:tabLst/>
              <a:defRPr sz="2800" b="0">
                <a:latin typeface="Euclid Circular B Regular"/>
                <a:ea typeface="Euclid Circular B Regular"/>
                <a:cs typeface="Euclid Circular B Regular"/>
                <a:sym typeface="Euclid Circular B Regular"/>
              </a:defRPr>
            </a:pPr>
            <a:endParaRPr kumimoji="0" lang="sv-SE" sz="2000" b="0" i="0" u="none" strike="noStrike" kern="0" cap="none" spc="0" normalizeH="0" baseline="0" noProof="0" dirty="0">
              <a:ln>
                <a:noFill/>
              </a:ln>
              <a:solidFill>
                <a:srgbClr val="000000"/>
              </a:solidFill>
              <a:effectLst/>
              <a:uLnTx/>
              <a:uFillTx/>
              <a:latin typeface="Arial" panose="020B0604020202020204"/>
              <a:ea typeface="Euclid Circular B Regular"/>
              <a:cs typeface="Euclid Circular B Regular"/>
              <a:sym typeface="Euclid Circular B Regular"/>
            </a:endParaRPr>
          </a:p>
        </p:txBody>
      </p:sp>
    </p:spTree>
    <p:extLst>
      <p:ext uri="{BB962C8B-B14F-4D97-AF65-F5344CB8AC3E}">
        <p14:creationId xmlns:p14="http://schemas.microsoft.com/office/powerpoint/2010/main" val="11171314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7100144" y="1029270"/>
            <a:ext cx="11379200" cy="1584324"/>
          </a:xfrm>
        </p:spPr>
        <p:txBody>
          <a:bodyPr/>
          <a:lstStyle/>
          <a:p>
            <a:pPr algn="ctr"/>
            <a:r>
              <a:rPr lang="sv-SE" dirty="0"/>
              <a:t>IA – Ett stöd i det systematiska arbetsmiljöarbetet (SAM-hjulet)</a:t>
            </a:r>
          </a:p>
        </p:txBody>
      </p:sp>
      <p:pic>
        <p:nvPicPr>
          <p:cNvPr id="8" name="Bildobjekt 7">
            <a:extLst>
              <a:ext uri="{FF2B5EF4-FFF2-40B4-BE49-F238E27FC236}">
                <a16:creationId xmlns:a16="http://schemas.microsoft.com/office/drawing/2014/main" id="{DDF0A7A4-7DDB-1E3F-A4C5-E8FC4130929E}"/>
              </a:ext>
            </a:extLst>
          </p:cNvPr>
          <p:cNvPicPr>
            <a:picLocks noChangeAspect="1"/>
          </p:cNvPicPr>
          <p:nvPr/>
        </p:nvPicPr>
        <p:blipFill>
          <a:blip r:embed="rId3"/>
          <a:stretch>
            <a:fillRect/>
          </a:stretch>
        </p:blipFill>
        <p:spPr>
          <a:xfrm>
            <a:off x="4249408" y="2849490"/>
            <a:ext cx="15885183" cy="9837240"/>
          </a:xfrm>
          <a:prstGeom prst="rect">
            <a:avLst/>
          </a:prstGeom>
        </p:spPr>
      </p:pic>
    </p:spTree>
    <p:extLst>
      <p:ext uri="{BB962C8B-B14F-4D97-AF65-F5344CB8AC3E}">
        <p14:creationId xmlns:p14="http://schemas.microsoft.com/office/powerpoint/2010/main" val="3547221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7100144" y="1029270"/>
            <a:ext cx="11379200" cy="1584324"/>
          </a:xfrm>
        </p:spPr>
        <p:txBody>
          <a:bodyPr/>
          <a:lstStyle/>
          <a:p>
            <a:pPr algn="ctr"/>
            <a:r>
              <a:rPr lang="sv-SE" dirty="0"/>
              <a:t>Systemstödet IA</a:t>
            </a:r>
          </a:p>
        </p:txBody>
      </p:sp>
      <p:pic>
        <p:nvPicPr>
          <p:cNvPr id="4" name="Bildobjekt 3">
            <a:extLst>
              <a:ext uri="{FF2B5EF4-FFF2-40B4-BE49-F238E27FC236}">
                <a16:creationId xmlns:a16="http://schemas.microsoft.com/office/drawing/2014/main" id="{4878FA8C-0D83-90A0-D3BF-13464C4C0877}"/>
              </a:ext>
            </a:extLst>
          </p:cNvPr>
          <p:cNvPicPr>
            <a:picLocks noChangeAspect="1"/>
          </p:cNvPicPr>
          <p:nvPr/>
        </p:nvPicPr>
        <p:blipFill>
          <a:blip r:embed="rId3"/>
          <a:stretch>
            <a:fillRect/>
          </a:stretch>
        </p:blipFill>
        <p:spPr>
          <a:xfrm>
            <a:off x="3651326" y="2057400"/>
            <a:ext cx="18276835" cy="10629330"/>
          </a:xfrm>
          <a:prstGeom prst="rect">
            <a:avLst/>
          </a:prstGeom>
        </p:spPr>
      </p:pic>
    </p:spTree>
    <p:extLst>
      <p:ext uri="{BB962C8B-B14F-4D97-AF65-F5344CB8AC3E}">
        <p14:creationId xmlns:p14="http://schemas.microsoft.com/office/powerpoint/2010/main" val="2863776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drubrik"/>
          <p:cNvSpPr>
            <a:spLocks noGrp="1"/>
          </p:cNvSpPr>
          <p:nvPr>
            <p:ph type="title" idx="4294967295"/>
          </p:nvPr>
        </p:nvSpPr>
        <p:spPr>
          <a:xfrm>
            <a:off x="8015537" y="1113314"/>
            <a:ext cx="9074150" cy="1133476"/>
          </a:xfrm>
        </p:spPr>
        <p:txBody>
          <a:bodyPr/>
          <a:lstStyle/>
          <a:p>
            <a:pPr algn="ctr"/>
            <a:r>
              <a:rPr lang="sv-SE" dirty="0"/>
              <a:t>IA-systemets olika delar</a:t>
            </a:r>
          </a:p>
        </p:txBody>
      </p:sp>
      <p:pic>
        <p:nvPicPr>
          <p:cNvPr id="3" name="Bildobjekt 2">
            <a:extLst>
              <a:ext uri="{FF2B5EF4-FFF2-40B4-BE49-F238E27FC236}">
                <a16:creationId xmlns:a16="http://schemas.microsoft.com/office/drawing/2014/main" id="{28B4BC75-89CF-D060-6A3C-1730FC442FB6}"/>
              </a:ext>
            </a:extLst>
          </p:cNvPr>
          <p:cNvPicPr>
            <a:picLocks noChangeAspect="1"/>
          </p:cNvPicPr>
          <p:nvPr/>
        </p:nvPicPr>
        <p:blipFill>
          <a:blip r:embed="rId3"/>
          <a:stretch>
            <a:fillRect/>
          </a:stretch>
        </p:blipFill>
        <p:spPr>
          <a:xfrm>
            <a:off x="3694111" y="3248024"/>
            <a:ext cx="17582187" cy="8512175"/>
          </a:xfrm>
          <a:prstGeom prst="rect">
            <a:avLst/>
          </a:prstGeom>
        </p:spPr>
      </p:pic>
    </p:spTree>
    <p:extLst>
      <p:ext uri="{BB962C8B-B14F-4D97-AF65-F5344CB8AC3E}">
        <p14:creationId xmlns:p14="http://schemas.microsoft.com/office/powerpoint/2010/main" val="1681662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drubrik">
            <a:extLst>
              <a:ext uri="{FF2B5EF4-FFF2-40B4-BE49-F238E27FC236}">
                <a16:creationId xmlns:a16="http://schemas.microsoft.com/office/drawing/2014/main" id="{A2C82800-93A7-B695-6B0A-8AC8BC6819F1}"/>
              </a:ext>
            </a:extLst>
          </p:cNvPr>
          <p:cNvSpPr txBox="1">
            <a:spLocks/>
          </p:cNvSpPr>
          <p:nvPr/>
        </p:nvSpPr>
        <p:spPr>
          <a:xfrm>
            <a:off x="5575274" y="2212494"/>
            <a:ext cx="15988480" cy="1184910"/>
          </a:xfrm>
          <a:prstGeom prst="rect">
            <a:avLst/>
          </a:prstGeom>
        </p:spPr>
        <p:txBody>
          <a:bodyPr vert="horz" lIns="182880" tIns="91440" rIns="182880" bIns="91440" rtlCol="0" anchor="t">
            <a:noAutofit/>
          </a:bodyPr>
          <a:lstStyle>
            <a:lvl1pPr algn="l" defTabSz="914400" rtl="0" eaLnBrk="1" latinLnBrk="0" hangingPunct="1">
              <a:spcBef>
                <a:spcPct val="0"/>
              </a:spcBef>
              <a:buNone/>
              <a:defRPr sz="2800" b="0" kern="1200">
                <a:solidFill>
                  <a:srgbClr val="326295"/>
                </a:solidFill>
                <a:latin typeface="+mj-lt"/>
                <a:ea typeface="+mj-ea"/>
                <a:cs typeface="+mj-cs"/>
              </a:defRPr>
            </a:lvl1pPr>
          </a:lstStyle>
          <a:p>
            <a:pPr algn="ctr" defTabSz="1828800"/>
            <a:r>
              <a:rPr lang="sv-SE" sz="5600" dirty="0">
                <a:latin typeface="Arial"/>
              </a:rPr>
              <a:t>Händelser och avvikelser som kan rapporteras</a:t>
            </a:r>
          </a:p>
        </p:txBody>
      </p:sp>
      <p:pic>
        <p:nvPicPr>
          <p:cNvPr id="7" name="Bildobjekt 6">
            <a:extLst>
              <a:ext uri="{FF2B5EF4-FFF2-40B4-BE49-F238E27FC236}">
                <a16:creationId xmlns:a16="http://schemas.microsoft.com/office/drawing/2014/main" id="{E5005013-A111-CFA0-931C-000948BE02F8}"/>
              </a:ext>
            </a:extLst>
          </p:cNvPr>
          <p:cNvPicPr>
            <a:picLocks noChangeAspect="1"/>
          </p:cNvPicPr>
          <p:nvPr/>
        </p:nvPicPr>
        <p:blipFill>
          <a:blip r:embed="rId3"/>
          <a:stretch>
            <a:fillRect/>
          </a:stretch>
        </p:blipFill>
        <p:spPr>
          <a:xfrm>
            <a:off x="2398712" y="4457745"/>
            <a:ext cx="20564410" cy="8166055"/>
          </a:xfrm>
          <a:prstGeom prst="rect">
            <a:avLst/>
          </a:prstGeom>
        </p:spPr>
      </p:pic>
      <p:pic>
        <p:nvPicPr>
          <p:cNvPr id="10" name="Bildobjekt 9">
            <a:extLst>
              <a:ext uri="{FF2B5EF4-FFF2-40B4-BE49-F238E27FC236}">
                <a16:creationId xmlns:a16="http://schemas.microsoft.com/office/drawing/2014/main" id="{8500D143-48C2-2913-11E0-9E9A8B13879D}"/>
              </a:ext>
            </a:extLst>
          </p:cNvPr>
          <p:cNvPicPr>
            <a:picLocks noChangeAspect="1"/>
          </p:cNvPicPr>
          <p:nvPr/>
        </p:nvPicPr>
        <p:blipFill>
          <a:blip r:embed="rId4"/>
          <a:stretch>
            <a:fillRect/>
          </a:stretch>
        </p:blipFill>
        <p:spPr>
          <a:xfrm>
            <a:off x="1189037" y="1921029"/>
            <a:ext cx="2419350" cy="2952750"/>
          </a:xfrm>
          <a:prstGeom prst="rect">
            <a:avLst/>
          </a:prstGeom>
        </p:spPr>
      </p:pic>
    </p:spTree>
    <p:extLst>
      <p:ext uri="{BB962C8B-B14F-4D97-AF65-F5344CB8AC3E}">
        <p14:creationId xmlns:p14="http://schemas.microsoft.com/office/powerpoint/2010/main" val="638640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idrubrik">
            <a:extLst>
              <a:ext uri="{FF2B5EF4-FFF2-40B4-BE49-F238E27FC236}">
                <a16:creationId xmlns:a16="http://schemas.microsoft.com/office/drawing/2014/main" id="{286FD389-3C5E-4EB0-B11F-EDF6D83F41E3}"/>
              </a:ext>
            </a:extLst>
          </p:cNvPr>
          <p:cNvSpPr txBox="1">
            <a:spLocks/>
          </p:cNvSpPr>
          <p:nvPr/>
        </p:nvSpPr>
        <p:spPr>
          <a:xfrm>
            <a:off x="6287320" y="1056443"/>
            <a:ext cx="11809360" cy="1184910"/>
          </a:xfrm>
          <a:prstGeom prst="rect">
            <a:avLst/>
          </a:prstGeom>
        </p:spPr>
        <p:txBody>
          <a:bodyPr vert="horz" lIns="182880" tIns="91440" rIns="182880" bIns="91440" rtlCol="0" anchor="t">
            <a:noAutofit/>
          </a:bodyPr>
          <a:lstStyle>
            <a:lvl1pPr algn="l" defTabSz="914400" rtl="0" eaLnBrk="1" latinLnBrk="0" hangingPunct="1">
              <a:spcBef>
                <a:spcPct val="0"/>
              </a:spcBef>
              <a:buNone/>
              <a:defRPr sz="2800" b="0" kern="1200">
                <a:solidFill>
                  <a:srgbClr val="326295"/>
                </a:solidFill>
                <a:latin typeface="+mj-lt"/>
                <a:ea typeface="+mj-ea"/>
                <a:cs typeface="+mj-cs"/>
              </a:defRPr>
            </a:lvl1pPr>
          </a:lstStyle>
          <a:p>
            <a:pPr algn="ctr" defTabSz="1828800"/>
            <a:r>
              <a:rPr lang="sv-SE" sz="5600" dirty="0">
                <a:latin typeface="Arial"/>
              </a:rPr>
              <a:t>OSA - Organisatorisk och social arbetsmiljö   </a:t>
            </a:r>
          </a:p>
        </p:txBody>
      </p:sp>
      <p:sp>
        <p:nvSpPr>
          <p:cNvPr id="12" name="Processteg: Händelse">
            <a:hlinkClick r:id="" action="ppaction://noaction"/>
            <a:extLst>
              <a:ext uri="{FF2B5EF4-FFF2-40B4-BE49-F238E27FC236}">
                <a16:creationId xmlns:a16="http://schemas.microsoft.com/office/drawing/2014/main" id="{497BD323-DFEA-4130-A382-D6FA7896412B}"/>
              </a:ext>
            </a:extLst>
          </p:cNvPr>
          <p:cNvSpPr/>
          <p:nvPr/>
        </p:nvSpPr>
        <p:spPr>
          <a:xfrm>
            <a:off x="6862952" y="11745298"/>
            <a:ext cx="10658096" cy="146102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r>
              <a:rPr lang="sv-SE" sz="1800" b="0" i="0" u="none" strike="noStrike" baseline="0" dirty="0">
                <a:solidFill>
                  <a:srgbClr val="010578"/>
                </a:solidFill>
                <a:latin typeface="Arial" panose="020B0604020202020204" pitchFamily="34" charset="0"/>
              </a:rPr>
              <a:t>Tänk på att IA-systemet är ett verktyg som erbjuder stöd vid hanteringen. Det ersätter inte interna rutiner och ansvar enligt arbetsmiljölagstiftningen och Arbetsmiljöverkets föreskrift AFS 2015:4.</a:t>
            </a:r>
            <a:endParaRPr lang="sv-SE" sz="2200" b="0" i="1" kern="1200" dirty="0">
              <a:solidFill>
                <a:srgbClr val="7AA4A0"/>
              </a:solidFill>
              <a:latin typeface="Arial"/>
            </a:endParaRPr>
          </a:p>
        </p:txBody>
      </p:sp>
      <p:pic>
        <p:nvPicPr>
          <p:cNvPr id="3" name="Bildobjekt 2">
            <a:extLst>
              <a:ext uri="{FF2B5EF4-FFF2-40B4-BE49-F238E27FC236}">
                <a16:creationId xmlns:a16="http://schemas.microsoft.com/office/drawing/2014/main" id="{0521A6F2-F821-27A7-5DA2-50745D8FCD3F}"/>
              </a:ext>
            </a:extLst>
          </p:cNvPr>
          <p:cNvPicPr>
            <a:picLocks noChangeAspect="1"/>
          </p:cNvPicPr>
          <p:nvPr/>
        </p:nvPicPr>
        <p:blipFill>
          <a:blip r:embed="rId3"/>
          <a:stretch>
            <a:fillRect/>
          </a:stretch>
        </p:blipFill>
        <p:spPr>
          <a:xfrm>
            <a:off x="2747961" y="4141787"/>
            <a:ext cx="20375417" cy="6550026"/>
          </a:xfrm>
          <a:prstGeom prst="rect">
            <a:avLst/>
          </a:prstGeom>
        </p:spPr>
      </p:pic>
    </p:spTree>
    <p:extLst>
      <p:ext uri="{BB962C8B-B14F-4D97-AF65-F5344CB8AC3E}">
        <p14:creationId xmlns:p14="http://schemas.microsoft.com/office/powerpoint/2010/main" val="1046626782"/>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Partsrådets typografi">
      <a:majorFont>
        <a:latin typeface="Euclid Circular A"/>
        <a:ea typeface="Helvetica Neue Medium"/>
        <a:cs typeface="Helvetica Neue Medium"/>
      </a:majorFont>
      <a:minorFont>
        <a:latin typeface="Euclid Circular A"/>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http://schemas.openxmlformats.org/presentationml/2006/main" xmlns:r="http://schemas.openxmlformats.org/officeDocument/2006/relationships" val="1"/>
          </a:ext>
        </a:extLst>
      </a:spPr>
      <a:bodyPr lIns="50800" tIns="50800" rIns="50800" bIns="50800">
        <a:spAutoFit/>
      </a:bodyPr>
      <a:lstStyle>
        <a:defPPr algn="l" defTabSz="457200">
          <a:lnSpc>
            <a:spcPct val="130000"/>
          </a:lnSpc>
          <a:defRPr sz="3200" b="0" dirty="0">
            <a:latin typeface="+mn-lt"/>
            <a:ea typeface="Euclid Circular B Regular"/>
            <a:cs typeface="Euclid Circular B Regular"/>
            <a:sym typeface="Euclid Circular B Regular"/>
          </a:defRPr>
        </a:defPPr>
      </a:lstStyle>
    </a:txDef>
  </a:objectDefaults>
  <a:extraClrSchemeLst/>
  <a:extLst>
    <a:ext uri="{05A4C25C-085E-4340-85A3-A5531E510DB2}">
      <thm15:themeFamily xmlns:thm15="http://schemas.microsoft.com/office/thememl/2012/main" name="PPT-mall Euclid" id="{69369A5F-CF77-EC42-8133-9668733685A4}" vid="{640CD803-FFDF-7441-9132-6247EFA3C3C0}"/>
    </a:ext>
  </a:extLst>
</a:theme>
</file>

<file path=ppt/theme/theme2.xml><?xml version="1.0" encoding="utf-8"?>
<a:theme xmlns:a="http://schemas.openxmlformats.org/drawingml/2006/main" name="Blank">
  <a:themeElements>
    <a:clrScheme name="AFA Försäkring_ny">
      <a:dk1>
        <a:srgbClr val="000000"/>
      </a:dk1>
      <a:lt1>
        <a:srgbClr val="FFFFFF"/>
      </a:lt1>
      <a:dk2>
        <a:srgbClr val="000000"/>
      </a:dk2>
      <a:lt2>
        <a:srgbClr val="808080"/>
      </a:lt2>
      <a:accent1>
        <a:srgbClr val="21578A"/>
      </a:accent1>
      <a:accent2>
        <a:srgbClr val="5C7F92"/>
      </a:accent2>
      <a:accent3>
        <a:srgbClr val="CCE2DD"/>
      </a:accent3>
      <a:accent4>
        <a:srgbClr val="FF9E71"/>
      </a:accent4>
      <a:accent5>
        <a:srgbClr val="EFCB65"/>
      </a:accent5>
      <a:accent6>
        <a:srgbClr val="6A8A7F"/>
      </a:accent6>
      <a:hlink>
        <a:srgbClr val="21578A"/>
      </a:hlink>
      <a:folHlink>
        <a:srgbClr val="CCE2DD"/>
      </a:folHlink>
    </a:clrScheme>
    <a:fontScheme name="AFA Försäkr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potm" id="{F0B99136-AC3C-4E50-B4AB-238FDB45618C}" vid="{AFC1DCC8-FBC0-44FE-A247-0EEFEBE0966E}"/>
    </a:ext>
  </a:extLst>
</a:theme>
</file>

<file path=ppt/theme/theme3.xml><?xml version="1.0" encoding="utf-8"?>
<a:theme xmlns:a="http://schemas.openxmlformats.org/drawingml/2006/main" name="1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http://schemas.openxmlformats.org/presentationml/2006/main" xmlns:r="http://schemas.openxmlformats.org/officeDocument/2006/relationships" val="1"/>
          </a:ext>
        </a:extLst>
      </a:spPr>
      <a:bodyPr lIns="50800" tIns="50800" rIns="50800" bIns="50800">
        <a:spAutoFit/>
      </a:bodyPr>
      <a:lstStyle>
        <a:defPPr algn="l" defTabSz="457200">
          <a:lnSpc>
            <a:spcPct val="130000"/>
          </a:lnSpc>
          <a:defRPr sz="3200" b="0" dirty="0">
            <a:latin typeface="+mn-lt"/>
            <a:ea typeface="Euclid Circular B Regular"/>
            <a:cs typeface="Euclid Circular B Regular"/>
            <a:sym typeface="Euclid Circular B Regular"/>
          </a:defRPr>
        </a:defPPr>
      </a:lstStyle>
    </a:txDef>
  </a:objectDefaults>
  <a:extraClrSchemeLst/>
  <a:extLst>
    <a:ext uri="{05A4C25C-085E-4340-85A3-A5531E510DB2}">
      <thm15:themeFamily xmlns:thm15="http://schemas.microsoft.com/office/thememl/2012/main" name="PPT-mall Arial" id="{B1F1D25F-EE00-7145-A98F-D2149737467B}" vid="{A443FA52-DD45-5A4F-BF29-350563B1B7CA}"/>
    </a:ext>
  </a:extLst>
</a:theme>
</file>

<file path=ppt/theme/theme4.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White</Template>
  <TotalTime>4200</TotalTime>
  <Words>1502</Words>
  <Application>Microsoft Office PowerPoint</Application>
  <PresentationFormat>Anpassad</PresentationFormat>
  <Paragraphs>138</Paragraphs>
  <Slides>18</Slides>
  <Notes>13</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18</vt:i4>
      </vt:variant>
    </vt:vector>
  </HeadingPairs>
  <TitlesOfParts>
    <vt:vector size="26" baseType="lpstr">
      <vt:lpstr>Arial</vt:lpstr>
      <vt:lpstr>Calibri</vt:lpstr>
      <vt:lpstr>Euclid Circular B Regular</vt:lpstr>
      <vt:lpstr>Helvetica Neue</vt:lpstr>
      <vt:lpstr>Helvetica Neue Light</vt:lpstr>
      <vt:lpstr>White</vt:lpstr>
      <vt:lpstr>Blank</vt:lpstr>
      <vt:lpstr>1_White</vt:lpstr>
      <vt:lpstr>PowerPoint-presentation</vt:lpstr>
      <vt:lpstr>PowerPoint-presentation</vt:lpstr>
      <vt:lpstr>PowerPoint-presentation</vt:lpstr>
      <vt:lpstr>PowerPoint-presentation</vt:lpstr>
      <vt:lpstr>IA – Ett stöd i det systematiska arbetsmiljöarbetet (SAM-hjulet)</vt:lpstr>
      <vt:lpstr>Systemstödet IA</vt:lpstr>
      <vt:lpstr>IA-systemets olika delar</vt:lpstr>
      <vt:lpstr>PowerPoint-presentation</vt:lpstr>
      <vt:lpstr>PowerPoint-presentation</vt:lpstr>
      <vt:lpstr>PowerPoint-presentation</vt:lpstr>
      <vt:lpstr>PowerPoint-presentation</vt:lpstr>
      <vt:lpstr>PowerPoint-presentation</vt:lpstr>
      <vt:lpstr>Handlingsplan</vt:lpstr>
      <vt:lpstr>               Rapporter</vt:lpstr>
      <vt:lpstr>Hjälp och support</vt:lpstr>
      <vt:lpstr>Bra att tänka på innan ni sätter igång med IA-systemet</vt:lpstr>
      <vt:lpstr>IA-systemet –Tydlig överblick -sammanställning</vt:lpstr>
      <vt:lpstr>Nästa steg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Caroline Edgren</dc:creator>
  <cp:keywords/>
  <dc:description/>
  <cp:lastModifiedBy>Magnus Ternerot</cp:lastModifiedBy>
  <cp:revision>131</cp:revision>
  <cp:lastPrinted>2022-12-20T13:53:51Z</cp:lastPrinted>
  <dcterms:created xsi:type="dcterms:W3CDTF">2021-02-02T11:00:56Z</dcterms:created>
  <dcterms:modified xsi:type="dcterms:W3CDTF">2024-11-05T06:41:47Z</dcterms:modified>
  <cp:category/>
</cp:coreProperties>
</file>