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2" r:id="rId2"/>
    <p:sldId id="301" r:id="rId3"/>
    <p:sldId id="2080108010" r:id="rId4"/>
    <p:sldId id="270" r:id="rId5"/>
    <p:sldId id="2080108011" r:id="rId6"/>
    <p:sldId id="2080108012" r:id="rId7"/>
    <p:sldId id="268" r:id="rId8"/>
    <p:sldId id="2080108013" r:id="rId9"/>
    <p:sldId id="2080108014" r:id="rId10"/>
    <p:sldId id="92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9DF"/>
    <a:srgbClr val="4D345F"/>
    <a:srgbClr val="30488E"/>
    <a:srgbClr val="AF4E55"/>
    <a:srgbClr val="009BA2"/>
    <a:srgbClr val="154E45"/>
    <a:srgbClr val="089086"/>
    <a:srgbClr val="FDD1D1"/>
    <a:srgbClr val="F7F5F1"/>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94"/>
  </p:normalViewPr>
  <p:slideViewPr>
    <p:cSldViewPr snapToGrid="0" snapToObjects="1">
      <p:cViewPr varScale="1">
        <p:scale>
          <a:sx n="45" d="100"/>
          <a:sy n="45" d="100"/>
        </p:scale>
        <p:origin x="264"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Euclid Circular B Regular"/>
        <a:ea typeface="Euclid Circular B Regular"/>
        <a:cs typeface="Arial" panose="020B0604020202020204" pitchFamily="34" charset="0"/>
        <a:sym typeface="Helvetica Neue"/>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6254226B-578C-4D80-8807-68A3C003F765}"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1828800" rtl="0" eaLnBrk="1" fontAlgn="auto" latinLnBrk="0" hangingPunct="1">
                <a:lnSpc>
                  <a:spcPct val="100000"/>
                </a:lnSpc>
                <a:spcBef>
                  <a:spcPts val="0"/>
                </a:spcBef>
                <a:spcAft>
                  <a:spcPts val="0"/>
                </a:spcAft>
                <a:buClrTx/>
                <a:buSzTx/>
                <a:buFontTx/>
                <a:buNone/>
                <a:tabLst/>
                <a:defRPr/>
              </a:pPr>
              <a:t>3</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264319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De råd vi kommer att ge under dagens workshop fokuserar på en av de vanligaste orsakerna till sjukskrivningar, kraftig stressreaktion eller utmattningssyndrom.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fokuserar också på medarbetare som ämnar, när förmågan återgås, att återgå till sin tidigare arbetsplats, och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har också valt att fokusera på sjukskrivningens första 180 dagar, då reglerna för att bli beviljad sjukpenning stramas åt efter detta och individen prövas mot hela Arbetsmarknaden.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Fokus är just arbetslivsinriktad rehabilitering, vad kan och bör man som arbetsgivare och fack göra i rehabiliteringsarbetet</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riktar in oss främst på arbetsgivarens verktyg men kommer också att belysa det delade ansvaret i rehabiliteringen</a:t>
            </a:r>
          </a:p>
          <a:p>
            <a:endParaRPr lang="sv-SE">
              <a:latin typeface="Arial" panose="020B0604020202020204" pitchFamily="34" charset="0"/>
            </a:endParaRPr>
          </a:p>
          <a:p>
            <a:pPr defTabSz="966612">
              <a:defRPr/>
            </a:pPr>
            <a:r>
              <a:rPr lang="sv-SE" sz="2400"/>
              <a:t>Kommentar från Pilot:</a:t>
            </a:r>
          </a:p>
          <a:p>
            <a:pPr defTabSz="966612">
              <a:defRPr/>
            </a:pPr>
            <a:r>
              <a:rPr lang="sv-SE" sz="2400" i="1"/>
              <a:t>För att inte hamna i detaljdiskussioner med deltagarna, t.ex. om vad som ingår i arbetsgivarens rehabiliteringsansvar, Försäkringskassans roll i processen, arbetsgivarens omplaceringsskyldighet med mera,  skulle det vara bra om ni tydliggör inledningsvis att tjänsten enbart handlar om vad forskningen säger är mest verkningsfullt för att en sjukskriven person med stressrelaterade symptom ska kunna komma åter i arbete. Samt att ni säger att ni inte kommer att gå in närmare på vad regelverket säger, varken hur långt arbetsgivarens rehabiliteringsansvar sträcker sig eller hur det förhåller sig till Försäkringskassans rehabiliteringskedja – men att ni är medvetna om att det finns vissa begränsningar.</a:t>
            </a:r>
          </a:p>
          <a:p>
            <a:endParaRPr lang="sv-SE">
              <a:latin typeface="Arial" panose="020B0604020202020204" pitchFamily="34" charset="0"/>
            </a:endParaRPr>
          </a:p>
          <a:p>
            <a:endParaRPr lang="sv-SE"/>
          </a:p>
          <a:p>
            <a:endParaRPr lang="sv-SE"/>
          </a:p>
        </p:txBody>
      </p:sp>
    </p:spTree>
    <p:extLst>
      <p:ext uri="{BB962C8B-B14F-4D97-AF65-F5344CB8AC3E}">
        <p14:creationId xmlns:p14="http://schemas.microsoft.com/office/powerpoint/2010/main" val="29091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2237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8286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lang="sv-SE"/>
              <a:t>Klicka här för att ändra mall för rubrikformat</a:t>
            </a:r>
            <a:endParaRPr dirty="0"/>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rPr lang="sv-SE"/>
              <a:t>Klicka här för att ändra mall för rubrikformat</a:t>
            </a:r>
            <a:endParaRPr/>
          </a:p>
        </p:txBody>
      </p:sp>
      <p:sp>
        <p:nvSpPr>
          <p:cNvPr id="118"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1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Rubrik">
    <p:spTree>
      <p:nvGrpSpPr>
        <p:cNvPr id="1" name=""/>
        <p:cNvGrpSpPr/>
        <p:nvPr/>
      </p:nvGrpSpPr>
      <p:grpSpPr>
        <a:xfrm>
          <a:off x="0" y="0"/>
          <a:ext cx="0" cy="0"/>
          <a:chOff x="0" y="0"/>
          <a:chExt cx="0" cy="0"/>
        </a:xfrm>
      </p:grpSpPr>
      <p:sp>
        <p:nvSpPr>
          <p:cNvPr id="1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Rubrik 1">
            <a:extLst>
              <a:ext uri="{FF2B5EF4-FFF2-40B4-BE49-F238E27FC236}">
                <a16:creationId xmlns:a16="http://schemas.microsoft.com/office/drawing/2014/main" id="{251107F8-6ACA-48DB-8F8D-89614228F53B}"/>
              </a:ext>
            </a:extLst>
          </p:cNvPr>
          <p:cNvSpPr>
            <a:spLocks noGrp="1"/>
          </p:cNvSpPr>
          <p:nvPr>
            <p:ph type="title"/>
          </p:nvPr>
        </p:nvSpPr>
        <p:spPr>
          <a:xfrm>
            <a:off x="1753783" y="1622804"/>
            <a:ext cx="16157050" cy="2286000"/>
          </a:xfrm>
        </p:spPr>
        <p:txBody>
          <a:bodyPr anchor="b">
            <a:normAutofit/>
          </a:bodyPr>
          <a:lstStyle>
            <a:lvl1pPr algn="l">
              <a:defRPr sz="8000"/>
            </a:lvl1pPr>
          </a:lstStyle>
          <a:p>
            <a:r>
              <a:rPr lang="en-US"/>
              <a:t>Click to edit Master title style</a:t>
            </a:r>
            <a:endParaRPr lang="sv-SE"/>
          </a:p>
        </p:txBody>
      </p:sp>
    </p:spTree>
    <p:extLst>
      <p:ext uri="{BB962C8B-B14F-4D97-AF65-F5344CB8AC3E}">
        <p14:creationId xmlns:p14="http://schemas.microsoft.com/office/powerpoint/2010/main" val="33513607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rPr lang="sv-SE"/>
              <a:t>Klicka här för att ändra mall för rubrikformat</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rPr lang="sv-SE"/>
              <a:t>Klicka här för att ändra mall för rubrikformat</a:t>
            </a:r>
            <a:endParaRP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6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95035"/>
          </a:xfrm>
          <a:prstGeom prst="rect">
            <a:avLst/>
          </a:prstGeom>
        </p:spPr>
        <p:txBody>
          <a:bodyPr anchor="t">
            <a:spAutoFit/>
          </a:bodyPr>
          <a:lstStyle>
            <a:lvl1pPr marL="0" indent="0" algn="ctr">
              <a:spcBef>
                <a:spcPts val="0"/>
              </a:spcBef>
              <a:buSzTx/>
              <a:buNone/>
              <a:defRPr sz="3200" i="1"/>
            </a:lvl1pPr>
          </a:lstStyle>
          <a:p>
            <a:pPr lvl="0"/>
            <a:r>
              <a:rPr lang="sv-SE"/>
              <a:t>Klicka här för att ändra format på bakgrundstexten</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a:latin typeface="Euclid Circular B Regular"/>
                <a:ea typeface="+mn-ea"/>
                <a:cs typeface="+mn-cs"/>
                <a:sym typeface="Helvetica Neue Medium"/>
              </a:defRPr>
            </a:lvl1pPr>
          </a:lstStyle>
          <a:p>
            <a:pPr lvl="0"/>
            <a:r>
              <a:rPr lang="sv-SE"/>
              <a:t>Klicka här för att ändra format på bakgrundstexten</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1" r:id="rId10"/>
    <p:sldLayoutId id="2147483662" r:id="rId11"/>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Euclid Circular B Regular"/>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5C6E"/>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1700095" y="3903312"/>
            <a:ext cx="15599758" cy="3149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r>
              <a:rPr lang="sv-SE" dirty="0">
                <a:latin typeface="+mj-lt"/>
                <a:cs typeface="Arial" panose="020B0604020202020204" pitchFamily="34" charset="0"/>
              </a:rPr>
              <a:t>Fånga tidiga tecken – </a:t>
            </a:r>
            <a:br>
              <a:rPr lang="sv-SE" dirty="0">
                <a:latin typeface="+mj-lt"/>
                <a:cs typeface="Arial" panose="020B0604020202020204" pitchFamily="34" charset="0"/>
              </a:rPr>
            </a:br>
            <a:r>
              <a:rPr lang="sv-SE" dirty="0">
                <a:latin typeface="+mj-lt"/>
              </a:rPr>
              <a:t>på stress och ohälsa</a:t>
            </a:r>
          </a:p>
        </p:txBody>
      </p:sp>
      <p:sp>
        <p:nvSpPr>
          <p:cNvPr id="141" name="Jane Doe Smith"/>
          <p:cNvSpPr txBox="1"/>
          <p:nvPr/>
        </p:nvSpPr>
        <p:spPr>
          <a:xfrm>
            <a:off x="1748229" y="9058463"/>
            <a:ext cx="10413215"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90000"/>
              </a:lnSpc>
              <a:defRPr sz="6000" b="0" spc="-119">
                <a:solidFill>
                  <a:srgbClr val="FFFFFF"/>
                </a:solidFill>
                <a:latin typeface="Euclid Circular B SemiBold"/>
                <a:ea typeface="Euclid Circular B SemiBold"/>
                <a:cs typeface="Euclid Circular B SemiBold"/>
                <a:sym typeface="Euclid Circular B SemiBold"/>
              </a:defRPr>
            </a:lvl1pPr>
          </a:lstStyle>
          <a:p>
            <a:r>
              <a:rPr lang="sv-SE" dirty="0">
                <a:latin typeface="+mn-lt"/>
                <a:cs typeface="Arial" panose="020B0604020202020204" pitchFamily="34" charset="0"/>
              </a:rPr>
              <a:t>Hållbart arbetsliv:</a:t>
            </a:r>
            <a:br>
              <a:rPr lang="sv-SE" dirty="0">
                <a:latin typeface="+mn-lt"/>
                <a:cs typeface="Arial" panose="020B0604020202020204" pitchFamily="34" charset="0"/>
              </a:rPr>
            </a:br>
            <a:r>
              <a:rPr lang="sv-SE" dirty="0">
                <a:latin typeface="+mn-lt"/>
                <a:cs typeface="Arial" panose="020B0604020202020204" pitchFamily="34" charset="0"/>
              </a:rPr>
              <a:t>En förebyggande insats för att motverka ohälsa</a:t>
            </a:r>
            <a:endParaRPr dirty="0">
              <a:latin typeface="+mn-lt"/>
              <a:cs typeface="Arial" panose="020B0604020202020204" pitchFamily="34" charset="0"/>
            </a:endParaRPr>
          </a:p>
        </p:txBody>
      </p:sp>
      <p:sp>
        <p:nvSpPr>
          <p:cNvPr id="142" name="Line"/>
          <p:cNvSpPr/>
          <p:nvPr/>
        </p:nvSpPr>
        <p:spPr>
          <a:xfrm>
            <a:off x="1878515" y="8112351"/>
            <a:ext cx="1141131" cy="0"/>
          </a:xfrm>
          <a:prstGeom prst="line">
            <a:avLst/>
          </a:prstGeom>
          <a:ln w="1143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mj-lt"/>
            </a:endParaRPr>
          </a:p>
        </p:txBody>
      </p:sp>
      <p:sp>
        <p:nvSpPr>
          <p:cNvPr id="143" name="© www.partsradet.se"/>
          <p:cNvSpPr txBox="1"/>
          <p:nvPr/>
        </p:nvSpPr>
        <p:spPr>
          <a:xfrm>
            <a:off x="1868284" y="12191335"/>
            <a:ext cx="2343590" cy="337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dirty="0">
                <a:latin typeface="+mn-lt"/>
                <a:cs typeface="Arial" panose="020B0604020202020204" pitchFamily="34" charset="0"/>
              </a:rPr>
              <a:t>© www.partsradet.se</a:t>
            </a:r>
          </a:p>
        </p:txBody>
      </p:sp>
      <p:pic>
        <p:nvPicPr>
          <p:cNvPr id="144" name="Partsrådet_Logo_LeftAligned-White.png" descr="Partsrådet_Logo_LeftAligned-White.png"/>
          <p:cNvPicPr>
            <a:picLocks noChangeAspect="1"/>
          </p:cNvPicPr>
          <p:nvPr/>
        </p:nvPicPr>
        <p:blipFill>
          <a:blip r:embed="rId2"/>
          <a:stretch>
            <a:fillRect/>
          </a:stretch>
        </p:blipFill>
        <p:spPr>
          <a:xfrm>
            <a:off x="1856663" y="1273621"/>
            <a:ext cx="5573947" cy="108626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1700095" y="4665059"/>
            <a:ext cx="15599758" cy="16260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r>
              <a:rPr lang="sv-SE" dirty="0">
                <a:latin typeface="+mn-lt"/>
                <a:ea typeface="Euclid Circular A Semibold Ita" panose="020B0704000000000000" pitchFamily="34" charset="77"/>
                <a:cs typeface="Arial" panose="020B0604020202020204" pitchFamily="34" charset="0"/>
              </a:rPr>
              <a:t>Fler frågor?</a:t>
            </a:r>
            <a:endParaRPr dirty="0">
              <a:latin typeface="+mn-lt"/>
              <a:ea typeface="Euclid Circular A Semibold Ita" panose="020B0704000000000000" pitchFamily="34" charset="77"/>
              <a:cs typeface="Arial" panose="020B0604020202020204" pitchFamily="34" charset="0"/>
            </a:endParaRPr>
          </a:p>
        </p:txBody>
      </p:sp>
      <p:sp>
        <p:nvSpPr>
          <p:cNvPr id="143" name="© www.partsradet.se"/>
          <p:cNvSpPr txBox="1"/>
          <p:nvPr/>
        </p:nvSpPr>
        <p:spPr>
          <a:xfrm>
            <a:off x="1868284" y="12191335"/>
            <a:ext cx="2343590" cy="3373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a:latin typeface="+mn-lt"/>
                <a:cs typeface="Arial" panose="020B0604020202020204" pitchFamily="34" charset="0"/>
              </a:rPr>
              <a:t>© www.partsradet.se</a:t>
            </a:r>
          </a:p>
        </p:txBody>
      </p:sp>
      <p:pic>
        <p:nvPicPr>
          <p:cNvPr id="144" name="Partsrådet_Logo_LeftAligned-White.png" descr="Partsrådet_Logo_LeftAligned-White.png"/>
          <p:cNvPicPr>
            <a:picLocks noChangeAspect="1"/>
          </p:cNvPicPr>
          <p:nvPr/>
        </p:nvPicPr>
        <p:blipFill>
          <a:blip r:embed="rId3"/>
          <a:stretch>
            <a:fillRect/>
          </a:stretch>
        </p:blipFill>
        <p:spPr>
          <a:xfrm>
            <a:off x="1856663" y="1273621"/>
            <a:ext cx="5573947" cy="1086262"/>
          </a:xfrm>
          <a:prstGeom prst="rect">
            <a:avLst/>
          </a:prstGeom>
          <a:ln w="12700">
            <a:miter lim="400000"/>
          </a:ln>
        </p:spPr>
      </p:pic>
      <p:sp>
        <p:nvSpPr>
          <p:cNvPr id="2" name="textruta 1">
            <a:extLst>
              <a:ext uri="{FF2B5EF4-FFF2-40B4-BE49-F238E27FC236}">
                <a16:creationId xmlns:a16="http://schemas.microsoft.com/office/drawing/2014/main" id="{F6244AEA-6357-4DED-B991-683D9B163FEA}"/>
              </a:ext>
            </a:extLst>
          </p:cNvPr>
          <p:cNvSpPr txBox="1"/>
          <p:nvPr/>
        </p:nvSpPr>
        <p:spPr>
          <a:xfrm>
            <a:off x="1852925" y="6892979"/>
            <a:ext cx="9500839" cy="6761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algn="l" defTabSz="457200">
              <a:lnSpc>
                <a:spcPct val="130000"/>
              </a:lnSpc>
            </a:pPr>
            <a:endParaRPr lang="sv-SE" sz="3200" b="0">
              <a:latin typeface="+mn-lt"/>
              <a:ea typeface="Euclid Circular B Regular"/>
              <a:cs typeface="Euclid Circular B Regular"/>
              <a:sym typeface="Euclid Circular B Regular"/>
            </a:endParaRPr>
          </a:p>
        </p:txBody>
      </p:sp>
      <p:sp>
        <p:nvSpPr>
          <p:cNvPr id="3" name="textruta 2">
            <a:extLst>
              <a:ext uri="{FF2B5EF4-FFF2-40B4-BE49-F238E27FC236}">
                <a16:creationId xmlns:a16="http://schemas.microsoft.com/office/drawing/2014/main" id="{0653A524-3D3F-4B40-9C0F-D6FCA8469BF1}"/>
              </a:ext>
            </a:extLst>
          </p:cNvPr>
          <p:cNvSpPr txBox="1"/>
          <p:nvPr/>
        </p:nvSpPr>
        <p:spPr>
          <a:xfrm>
            <a:off x="1868283" y="6892979"/>
            <a:ext cx="10888711" cy="9852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rtlCol="0">
            <a:spAutoFit/>
          </a:bodyPr>
          <a:lstStyle/>
          <a:p>
            <a:pPr algn="l" defTabSz="457200">
              <a:lnSpc>
                <a:spcPct val="130000"/>
              </a:lnSpc>
            </a:pPr>
            <a:r>
              <a:rPr lang="sv-SE" sz="4800" b="0">
                <a:solidFill>
                  <a:schemeClr val="bg1"/>
                </a:solidFill>
                <a:latin typeface="+mn-lt"/>
                <a:ea typeface="Euclid Circular A Semibold Ita" panose="020B0704000000000000" pitchFamily="34" charset="77"/>
                <a:cs typeface="Euclid Circular B Regular"/>
                <a:sym typeface="Euclid Circular B Regular"/>
              </a:rPr>
              <a:t>hallbartarbetsliv@partsradet.se</a:t>
            </a:r>
          </a:p>
        </p:txBody>
      </p:sp>
    </p:spTree>
    <p:extLst>
      <p:ext uri="{BB962C8B-B14F-4D97-AF65-F5344CB8AC3E}">
        <p14:creationId xmlns:p14="http://schemas.microsoft.com/office/powerpoint/2010/main" val="13078072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n lite längre rubrik på två rader"/>
          <p:cNvSpPr txBox="1"/>
          <p:nvPr/>
        </p:nvSpPr>
        <p:spPr>
          <a:xfrm>
            <a:off x="12470513" y="2857799"/>
            <a:ext cx="10229699" cy="12105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chemeClr val="tx1"/>
                </a:solidFill>
                <a:effectLst/>
                <a:uLnTx/>
                <a:uFillTx/>
                <a:latin typeface="+mn-lt"/>
                <a:ea typeface="Euclid Circular A Semibold Ita" panose="020B0704000000000000" pitchFamily="34" charset="77"/>
                <a:sym typeface="Euclid Circular B SemiBold"/>
              </a:rPr>
              <a:t>Partsrådet i korthet</a:t>
            </a:r>
          </a:p>
        </p:txBody>
      </p:sp>
      <p:sp>
        <p:nvSpPr>
          <p:cNvPr id="159" name="Lorem ipsum dolor sit amet consectetur adipiscing elit. Phasellus gravida justo eget nislo ullam corper id ornare mi imperdiet. In placerat diam fermentum auctor ipsum vehicula lacinia metuso de vecchio.…"/>
          <p:cNvSpPr txBox="1"/>
          <p:nvPr/>
        </p:nvSpPr>
        <p:spPr>
          <a:xfrm>
            <a:off x="12541078" y="5220263"/>
            <a:ext cx="10088570" cy="69773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spAutoFit/>
          </a:bodyPr>
          <a:lstStyle/>
          <a:p>
            <a:pPr algn="l" defTabSz="457200">
              <a:lnSpc>
                <a:spcPct val="13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3200" b="0" dirty="0">
                <a:solidFill>
                  <a:schemeClr val="tx1"/>
                </a:solidFill>
                <a:latin typeface="+mn-lt"/>
                <a:ea typeface="Euclid Circular A Semibold Ita" panose="020B0704000000000000" pitchFamily="34" charset="77"/>
                <a:cs typeface="Euclid Circular B Regular"/>
                <a:sym typeface="Euclid Circular B Regular"/>
              </a:rPr>
              <a:t>Partsrådet är en ideell organisation bestående av fack och arbetsgivare på central nivå inom statlig sektor. </a:t>
            </a:r>
          </a:p>
          <a:p>
            <a:pPr algn="l" defTabSz="457200">
              <a:lnSpc>
                <a:spcPct val="13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3200" b="0" dirty="0">
                <a:solidFill>
                  <a:schemeClr val="tx1"/>
                </a:solidFill>
                <a:latin typeface="+mn-lt"/>
                <a:ea typeface="Euclid Circular A Semibold Ita" panose="020B0704000000000000" pitchFamily="34" charset="77"/>
                <a:cs typeface="Euclid Circular B Regular"/>
                <a:sym typeface="Euclid Circular B Regular"/>
              </a:rPr>
              <a:t>Vi tar fram stöd för arbetsområden som fastställts i kollektivavtal. Från 2021 arbetar vi med följande områden:</a:t>
            </a:r>
          </a:p>
          <a:p>
            <a:pPr marL="1054100" indent="-1054100" algn="l" defTabSz="457200">
              <a:lnSpc>
                <a:spcPct val="130000"/>
              </a:lnSpc>
              <a:spcBef>
                <a:spcPts val="25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Arbetsmiljö </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Hållbart arbetsliv</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Lönebildning </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Samverkan</a:t>
            </a:r>
          </a:p>
          <a:p>
            <a:pPr algn="l" defTabSz="457200">
              <a:lnSpc>
                <a:spcPct val="130000"/>
              </a:lnSpc>
              <a:spcBef>
                <a:spcPts val="24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247 statliga verksamheter är medlemmar.</a:t>
            </a:r>
          </a:p>
        </p:txBody>
      </p:sp>
      <p:pic>
        <p:nvPicPr>
          <p:cNvPr id="160" name="Uppsala_universitet__DSF1814 (1).jpg" descr="Uppsala_universitet__DSF1814 (1).jpg"/>
          <p:cNvPicPr>
            <a:picLocks noChangeAspect="1"/>
          </p:cNvPicPr>
          <p:nvPr/>
        </p:nvPicPr>
        <p:blipFill>
          <a:blip r:embed="rId2"/>
          <a:srcRect l="35895" t="4112" r="25514" b="7547"/>
          <a:stretch>
            <a:fillRect/>
          </a:stretch>
        </p:blipFill>
        <p:spPr>
          <a:xfrm>
            <a:off x="-2810" y="-9819"/>
            <a:ext cx="10676295" cy="137356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26" name="Ellips 25">
            <a:extLst>
              <a:ext uri="{FF2B5EF4-FFF2-40B4-BE49-F238E27FC236}">
                <a16:creationId xmlns:a16="http://schemas.microsoft.com/office/drawing/2014/main" id="{E8DCBAFF-89A0-A04A-AD92-C3C0ED287563}"/>
              </a:ext>
            </a:extLst>
          </p:cNvPr>
          <p:cNvSpPr/>
          <p:nvPr/>
        </p:nvSpPr>
        <p:spPr>
          <a:xfrm>
            <a:off x="14452193" y="4901398"/>
            <a:ext cx="5438335" cy="5436587"/>
          </a:xfrm>
          <a:prstGeom prst="ellipse">
            <a:avLst/>
          </a:prstGeom>
          <a:solidFill>
            <a:srgbClr val="FDD1D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mn-ea"/>
              <a:cs typeface="+mn-cs"/>
              <a:sym typeface="Helvetica Neue Medium"/>
            </a:endParaRPr>
          </a:p>
        </p:txBody>
      </p:sp>
      <p:sp>
        <p:nvSpPr>
          <p:cNvPr id="191" name="En lång vänsterställd rubrik på två rader med en hel del text"/>
          <p:cNvSpPr txBox="1"/>
          <p:nvPr/>
        </p:nvSpPr>
        <p:spPr>
          <a:xfrm>
            <a:off x="1753781" y="1622804"/>
            <a:ext cx="17341084" cy="231858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FFFFFF"/>
                </a:solidFill>
                <a:effectLst/>
                <a:uLnTx/>
                <a:uFillTx/>
                <a:latin typeface="+mn-lt"/>
                <a:sym typeface="Euclid Circular B SemiBold"/>
              </a:rPr>
              <a:t>En bättre arbetsdag, varje dag, genom friska och engagerade arbetsplatser</a:t>
            </a:r>
            <a:endParaRPr kumimoji="0" sz="8000" b="0" i="0" u="none" strike="noStrike" kern="0" cap="none" spc="-159" normalizeH="0" baseline="0" noProof="0" dirty="0">
              <a:ln>
                <a:noFill/>
              </a:ln>
              <a:solidFill>
                <a:srgbClr val="FFFFFF"/>
              </a:solidFill>
              <a:effectLst/>
              <a:uLnTx/>
              <a:uFillTx/>
              <a:latin typeface="+mn-lt"/>
              <a:sym typeface="Euclid Circular B SemiBold"/>
            </a:endParaRPr>
          </a:p>
        </p:txBody>
      </p:sp>
      <p:sp>
        <p:nvSpPr>
          <p:cNvPr id="2" name="Ellips 1">
            <a:extLst>
              <a:ext uri="{FF2B5EF4-FFF2-40B4-BE49-F238E27FC236}">
                <a16:creationId xmlns:a16="http://schemas.microsoft.com/office/drawing/2014/main" id="{89831A59-55C5-B44E-9628-B1B0C3C042A9}"/>
              </a:ext>
            </a:extLst>
          </p:cNvPr>
          <p:cNvSpPr/>
          <p:nvPr/>
        </p:nvSpPr>
        <p:spPr>
          <a:xfrm>
            <a:off x="4493473" y="4901398"/>
            <a:ext cx="5438335" cy="5436587"/>
          </a:xfrm>
          <a:prstGeom prst="ellipse">
            <a:avLst/>
          </a:prstGeom>
          <a:solidFill>
            <a:srgbClr val="FDD1D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mn-ea"/>
              <a:cs typeface="+mn-cs"/>
              <a:sym typeface="Helvetica Neue Medium"/>
            </a:endParaRPr>
          </a:p>
        </p:txBody>
      </p:sp>
      <p:sp>
        <p:nvSpPr>
          <p:cNvPr id="4" name="textruta 3">
            <a:extLst>
              <a:ext uri="{FF2B5EF4-FFF2-40B4-BE49-F238E27FC236}">
                <a16:creationId xmlns:a16="http://schemas.microsoft.com/office/drawing/2014/main" id="{0D6FA04A-75E0-1044-9BCC-3519E1024022}"/>
              </a:ext>
            </a:extLst>
          </p:cNvPr>
          <p:cNvSpPr txBox="1"/>
          <p:nvPr/>
        </p:nvSpPr>
        <p:spPr>
          <a:xfrm>
            <a:off x="11763632" y="6858000"/>
            <a:ext cx="1912990" cy="676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marL="0" marR="0" lvl="0" indent="0" algn="l" defTabSz="457200" rtl="0" eaLnBrk="1" fontAlgn="auto" latinLnBrk="0" hangingPunct="0">
              <a:lnSpc>
                <a:spcPct val="13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Euclid Circular B Regular"/>
              <a:cs typeface="Euclid Circular B Regular"/>
              <a:sym typeface="Euclid Circular B Regular"/>
            </a:endParaRPr>
          </a:p>
        </p:txBody>
      </p:sp>
      <p:sp>
        <p:nvSpPr>
          <p:cNvPr id="11" name="textruta 10">
            <a:extLst>
              <a:ext uri="{FF2B5EF4-FFF2-40B4-BE49-F238E27FC236}">
                <a16:creationId xmlns:a16="http://schemas.microsoft.com/office/drawing/2014/main" id="{2F537476-B1FC-D04C-985A-A92792270F09}"/>
              </a:ext>
            </a:extLst>
          </p:cNvPr>
          <p:cNvSpPr txBox="1"/>
          <p:nvPr/>
        </p:nvSpPr>
        <p:spPr>
          <a:xfrm>
            <a:off x="11763632" y="4917989"/>
            <a:ext cx="3167133" cy="686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marL="0" marR="0" lvl="0" indent="0" algn="l" defTabSz="457200" rtl="0" eaLnBrk="1" fontAlgn="auto" latinLnBrk="0" hangingPunct="0">
              <a:lnSpc>
                <a:spcPct val="13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Euclid Circular B Regular"/>
              <a:cs typeface="Euclid Circular B Regular"/>
              <a:sym typeface="Euclid Circular B Regular"/>
            </a:endParaRPr>
          </a:p>
        </p:txBody>
      </p:sp>
      <p:pic>
        <p:nvPicPr>
          <p:cNvPr id="15" name="Bild 14" descr="Hjärta med puls kontur">
            <a:extLst>
              <a:ext uri="{FF2B5EF4-FFF2-40B4-BE49-F238E27FC236}">
                <a16:creationId xmlns:a16="http://schemas.microsoft.com/office/drawing/2014/main" id="{AA908CEA-38D0-394A-93DC-5EDDA5CDF0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4317" y="5165055"/>
            <a:ext cx="2456645" cy="2456645"/>
          </a:xfrm>
          <a:prstGeom prst="rect">
            <a:avLst/>
          </a:prstGeom>
        </p:spPr>
      </p:pic>
      <p:pic>
        <p:nvPicPr>
          <p:cNvPr id="13" name="Bild 12" descr="Gruppkreativitet kontur">
            <a:extLst>
              <a:ext uri="{FF2B5EF4-FFF2-40B4-BE49-F238E27FC236}">
                <a16:creationId xmlns:a16="http://schemas.microsoft.com/office/drawing/2014/main" id="{A6900C0C-8F72-5D43-B88A-2F92C1D0CB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18891" y="5031181"/>
            <a:ext cx="2504938" cy="2504938"/>
          </a:xfrm>
          <a:prstGeom prst="rect">
            <a:avLst/>
          </a:prstGeom>
        </p:spPr>
      </p:pic>
      <p:sp>
        <p:nvSpPr>
          <p:cNvPr id="25" name="Ellips 24">
            <a:extLst>
              <a:ext uri="{FF2B5EF4-FFF2-40B4-BE49-F238E27FC236}">
                <a16:creationId xmlns:a16="http://schemas.microsoft.com/office/drawing/2014/main" id="{7B830560-E38D-DE41-A9A5-B2FB51652E0B}"/>
              </a:ext>
            </a:extLst>
          </p:cNvPr>
          <p:cNvSpPr/>
          <p:nvPr/>
        </p:nvSpPr>
        <p:spPr>
          <a:xfrm>
            <a:off x="9472833" y="4901398"/>
            <a:ext cx="5438335" cy="5436587"/>
          </a:xfrm>
          <a:prstGeom prst="ellipse">
            <a:avLst/>
          </a:prstGeom>
          <a:solidFill>
            <a:srgbClr val="AF4E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mn-lt"/>
              <a:ea typeface="+mn-ea"/>
              <a:cs typeface="+mn-cs"/>
              <a:sym typeface="Helvetica Neue Medium"/>
            </a:endParaRPr>
          </a:p>
        </p:txBody>
      </p:sp>
      <p:sp>
        <p:nvSpPr>
          <p:cNvPr id="6" name="TextBox 5">
            <a:extLst>
              <a:ext uri="{FF2B5EF4-FFF2-40B4-BE49-F238E27FC236}">
                <a16:creationId xmlns:a16="http://schemas.microsoft.com/office/drawing/2014/main" id="{34E9B047-A6EE-4348-AF62-4F8E3BF13F59}"/>
              </a:ext>
            </a:extLst>
          </p:cNvPr>
          <p:cNvSpPr txBox="1"/>
          <p:nvPr/>
        </p:nvSpPr>
        <p:spPr>
          <a:xfrm>
            <a:off x="9433560" y="7281294"/>
            <a:ext cx="5745480" cy="978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i="0" u="none" strike="noStrike" kern="0" cap="none" spc="0" normalizeH="0" baseline="0" noProof="0" dirty="0">
                <a:ln>
                  <a:noFill/>
                </a:ln>
                <a:solidFill>
                  <a:srgbClr val="FFFFFF"/>
                </a:solidFill>
                <a:effectLst/>
                <a:uLnTx/>
                <a:uFillTx/>
                <a:latin typeface="+mn-lt"/>
                <a:ea typeface="Euclid Circular B Regular"/>
                <a:cs typeface="Euclid Circular B Regular"/>
                <a:sym typeface="Euclid Circular B Regular"/>
              </a:rPr>
              <a:t>Hållbart arbetsliv</a:t>
            </a:r>
          </a:p>
        </p:txBody>
      </p:sp>
      <p:sp>
        <p:nvSpPr>
          <p:cNvPr id="28" name="TextBox 27">
            <a:extLst>
              <a:ext uri="{FF2B5EF4-FFF2-40B4-BE49-F238E27FC236}">
                <a16:creationId xmlns:a16="http://schemas.microsoft.com/office/drawing/2014/main" id="{5A5799BF-AB61-4990-B492-DA6E6B9447F5}"/>
              </a:ext>
            </a:extLst>
          </p:cNvPr>
          <p:cNvSpPr txBox="1"/>
          <p:nvPr/>
        </p:nvSpPr>
        <p:spPr>
          <a:xfrm>
            <a:off x="4339900" y="7285884"/>
            <a:ext cx="5745480" cy="19391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t>Friska </a:t>
            </a:r>
            <a:b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br>
            <a: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t>arbetsplatser</a:t>
            </a:r>
          </a:p>
        </p:txBody>
      </p:sp>
      <p:sp>
        <p:nvSpPr>
          <p:cNvPr id="29" name="TextBox 28">
            <a:extLst>
              <a:ext uri="{FF2B5EF4-FFF2-40B4-BE49-F238E27FC236}">
                <a16:creationId xmlns:a16="http://schemas.microsoft.com/office/drawing/2014/main" id="{0933EFA2-CECA-4F3E-8903-07287AC81F1E}"/>
              </a:ext>
            </a:extLst>
          </p:cNvPr>
          <p:cNvSpPr txBox="1"/>
          <p:nvPr/>
        </p:nvSpPr>
        <p:spPr>
          <a:xfrm>
            <a:off x="14298620" y="7285884"/>
            <a:ext cx="5745480" cy="19391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b="0" i="0" u="none" strike="noStrike" kern="0" cap="none" spc="0" normalizeH="0" baseline="0" noProof="0" dirty="0">
                <a:ln>
                  <a:noFill/>
                </a:ln>
                <a:solidFill>
                  <a:srgbClr val="000000"/>
                </a:solidFill>
                <a:effectLst/>
                <a:uLnTx/>
                <a:uFillTx/>
                <a:latin typeface="+mn-lt"/>
                <a:ea typeface="Euclid Circular B Regular"/>
                <a:cs typeface="Euclid Circular B Regular"/>
                <a:sym typeface="Euclid Circular B Regular"/>
              </a:rPr>
              <a:t>Engagerade arbetsplatser</a:t>
            </a:r>
          </a:p>
        </p:txBody>
      </p:sp>
      <p:sp>
        <p:nvSpPr>
          <p:cNvPr id="30" name="Rektangel: rundade hörn 1">
            <a:extLst>
              <a:ext uri="{FF2B5EF4-FFF2-40B4-BE49-F238E27FC236}">
                <a16:creationId xmlns:a16="http://schemas.microsoft.com/office/drawing/2014/main" id="{FF3D05D0-AAF2-604D-BE6D-BBA7135973FF}"/>
              </a:ext>
            </a:extLst>
          </p:cNvPr>
          <p:cNvSpPr/>
          <p:nvPr/>
        </p:nvSpPr>
        <p:spPr>
          <a:xfrm>
            <a:off x="1854183"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1" name="Rektangel: rundade hörn 1">
            <a:extLst>
              <a:ext uri="{FF2B5EF4-FFF2-40B4-BE49-F238E27FC236}">
                <a16:creationId xmlns:a16="http://schemas.microsoft.com/office/drawing/2014/main" id="{60F5F372-B183-E64A-A0C9-F423433D5561}"/>
              </a:ext>
            </a:extLst>
          </p:cNvPr>
          <p:cNvSpPr/>
          <p:nvPr/>
        </p:nvSpPr>
        <p:spPr>
          <a:xfrm>
            <a:off x="7097592"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2" name="Rektangel: rundade hörn 1">
            <a:extLst>
              <a:ext uri="{FF2B5EF4-FFF2-40B4-BE49-F238E27FC236}">
                <a16:creationId xmlns:a16="http://schemas.microsoft.com/office/drawing/2014/main" id="{2E4F5F19-CCBE-F647-9C49-A627412F0103}"/>
              </a:ext>
            </a:extLst>
          </p:cNvPr>
          <p:cNvSpPr/>
          <p:nvPr/>
        </p:nvSpPr>
        <p:spPr>
          <a:xfrm>
            <a:off x="12341001"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3" name="Rektangel: rundade hörn 1">
            <a:extLst>
              <a:ext uri="{FF2B5EF4-FFF2-40B4-BE49-F238E27FC236}">
                <a16:creationId xmlns:a16="http://schemas.microsoft.com/office/drawing/2014/main" id="{0D4E72E9-B0F3-1343-898E-11CFB4ED5A5C}"/>
              </a:ext>
            </a:extLst>
          </p:cNvPr>
          <p:cNvSpPr/>
          <p:nvPr/>
        </p:nvSpPr>
        <p:spPr>
          <a:xfrm>
            <a:off x="17584411"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4" name="textruta 2">
            <a:extLst>
              <a:ext uri="{FF2B5EF4-FFF2-40B4-BE49-F238E27FC236}">
                <a16:creationId xmlns:a16="http://schemas.microsoft.com/office/drawing/2014/main" id="{B1B7F51A-D404-0F4A-9431-8BF4A9BB6028}"/>
              </a:ext>
            </a:extLst>
          </p:cNvPr>
          <p:cNvSpPr txBox="1"/>
          <p:nvPr/>
        </p:nvSpPr>
        <p:spPr>
          <a:xfrm>
            <a:off x="1854183"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000000"/>
                </a:solidFill>
                <a:effectLst/>
                <a:uLnTx/>
                <a:uFillTx/>
                <a:latin typeface="+mn-lt"/>
                <a:sym typeface="Helvetica Neue Medium"/>
              </a:rPr>
              <a:t>Efterhjälpande insatser för återgång i arbete</a:t>
            </a:r>
          </a:p>
        </p:txBody>
      </p:sp>
      <p:sp>
        <p:nvSpPr>
          <p:cNvPr id="35" name="textruta 2">
            <a:extLst>
              <a:ext uri="{FF2B5EF4-FFF2-40B4-BE49-F238E27FC236}">
                <a16:creationId xmlns:a16="http://schemas.microsoft.com/office/drawing/2014/main" id="{7093D659-67E4-434A-9566-003A2BB817FB}"/>
              </a:ext>
            </a:extLst>
          </p:cNvPr>
          <p:cNvSpPr txBox="1"/>
          <p:nvPr/>
        </p:nvSpPr>
        <p:spPr>
          <a:xfrm>
            <a:off x="7097591"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a:ln>
                  <a:noFill/>
                </a:ln>
                <a:solidFill>
                  <a:srgbClr val="000000"/>
                </a:solidFill>
                <a:effectLst/>
                <a:uLnTx/>
                <a:uFillTx/>
                <a:latin typeface="+mn-lt"/>
                <a:sym typeface="Helvetica Neue Medium"/>
              </a:rPr>
              <a:t>Förebyggande insatser för att motverka ohälsa</a:t>
            </a:r>
          </a:p>
        </p:txBody>
      </p:sp>
      <p:sp>
        <p:nvSpPr>
          <p:cNvPr id="36" name="textruta 2">
            <a:extLst>
              <a:ext uri="{FF2B5EF4-FFF2-40B4-BE49-F238E27FC236}">
                <a16:creationId xmlns:a16="http://schemas.microsoft.com/office/drawing/2014/main" id="{30DACD9D-94F3-F441-87A0-87663B2177EF}"/>
              </a:ext>
            </a:extLst>
          </p:cNvPr>
          <p:cNvSpPr txBox="1"/>
          <p:nvPr/>
        </p:nvSpPr>
        <p:spPr>
          <a:xfrm>
            <a:off x="12340999"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000000"/>
                </a:solidFill>
                <a:effectLst/>
                <a:uLnTx/>
                <a:uFillTx/>
                <a:latin typeface="+mn-lt"/>
                <a:sym typeface="Helvetica Neue Medium"/>
              </a:rPr>
              <a:t>Främjande insatser för </a:t>
            </a:r>
            <a:br>
              <a:rPr kumimoji="0" lang="sv-SE" sz="3200" b="0" i="0" u="none" strike="noStrike" kern="0" cap="none" spc="0" normalizeH="0" baseline="0" noProof="0" dirty="0">
                <a:ln>
                  <a:noFill/>
                </a:ln>
                <a:solidFill>
                  <a:srgbClr val="000000"/>
                </a:solidFill>
                <a:effectLst/>
                <a:uLnTx/>
                <a:uFillTx/>
                <a:latin typeface="+mn-lt"/>
                <a:sym typeface="Helvetica Neue Medium"/>
              </a:rPr>
            </a:br>
            <a:r>
              <a:rPr kumimoji="0" lang="sv-SE" sz="3200" b="0" i="0" u="none" strike="noStrike" kern="0" cap="none" spc="0" normalizeH="0" baseline="0" noProof="0" dirty="0">
                <a:ln>
                  <a:noFill/>
                </a:ln>
                <a:solidFill>
                  <a:srgbClr val="000000"/>
                </a:solidFill>
                <a:effectLst/>
                <a:uLnTx/>
                <a:uFillTx/>
                <a:latin typeface="+mn-lt"/>
                <a:sym typeface="Helvetica Neue Medium"/>
              </a:rPr>
              <a:t>att skapa engagemang</a:t>
            </a:r>
          </a:p>
        </p:txBody>
      </p:sp>
      <p:sp>
        <p:nvSpPr>
          <p:cNvPr id="37" name="textruta 2">
            <a:extLst>
              <a:ext uri="{FF2B5EF4-FFF2-40B4-BE49-F238E27FC236}">
                <a16:creationId xmlns:a16="http://schemas.microsoft.com/office/drawing/2014/main" id="{F9ABFB09-33EF-144A-825B-70E87C642663}"/>
              </a:ext>
            </a:extLst>
          </p:cNvPr>
          <p:cNvSpPr txBox="1"/>
          <p:nvPr/>
        </p:nvSpPr>
        <p:spPr>
          <a:xfrm>
            <a:off x="17571397"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a:ln>
                  <a:noFill/>
                </a:ln>
                <a:solidFill>
                  <a:srgbClr val="000000"/>
                </a:solidFill>
                <a:effectLst/>
                <a:uLnTx/>
                <a:uFillTx/>
                <a:latin typeface="+mn-lt"/>
                <a:sym typeface="Helvetica Neue Medium"/>
              </a:rPr>
              <a:t>Utvecklande insatser för kontinuerligt lärande</a:t>
            </a:r>
          </a:p>
        </p:txBody>
      </p:sp>
    </p:spTree>
    <p:extLst>
      <p:ext uri="{BB962C8B-B14F-4D97-AF65-F5344CB8AC3E}">
        <p14:creationId xmlns:p14="http://schemas.microsoft.com/office/powerpoint/2010/main" val="42877605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5" name="En längre centrerad rubrik med ett streck som bryter av">
            <a:extLst>
              <a:ext uri="{FF2B5EF4-FFF2-40B4-BE49-F238E27FC236}">
                <a16:creationId xmlns:a16="http://schemas.microsoft.com/office/drawing/2014/main" id="{C8DF24A3-5AF3-4349-BC16-2361AD223102}"/>
              </a:ext>
            </a:extLst>
          </p:cNvPr>
          <p:cNvSpPr txBox="1"/>
          <p:nvPr/>
        </p:nvSpPr>
        <p:spPr>
          <a:xfrm>
            <a:off x="5046000" y="3969598"/>
            <a:ext cx="142920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latin typeface="+mj-lt"/>
              </a:rPr>
              <a:t>Fånga tidiga tecken</a:t>
            </a:r>
            <a:endParaRPr dirty="0">
              <a:latin typeface="+mj-lt"/>
            </a:endParaRPr>
          </a:p>
        </p:txBody>
      </p:sp>
      <p:sp>
        <p:nvSpPr>
          <p:cNvPr id="6" name="Centrerad undertext i lite större storlek när man behöver att ett viktigt budskap ska ta lite extra plats.">
            <a:extLst>
              <a:ext uri="{FF2B5EF4-FFF2-40B4-BE49-F238E27FC236}">
                <a16:creationId xmlns:a16="http://schemas.microsoft.com/office/drawing/2014/main" id="{58BE6E8A-342C-7247-ADF8-10AB36BFBAC6}"/>
              </a:ext>
            </a:extLst>
          </p:cNvPr>
          <p:cNvSpPr txBox="1"/>
          <p:nvPr/>
        </p:nvSpPr>
        <p:spPr>
          <a:xfrm>
            <a:off x="5170113" y="7635384"/>
            <a:ext cx="14043775" cy="3980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lnSpc>
                <a:spcPct val="90000"/>
              </a:lnSpc>
              <a:spcBef>
                <a:spcPts val="2500"/>
              </a:spcBef>
              <a:defRPr sz="6000" b="0" spc="-119">
                <a:solidFill>
                  <a:srgbClr val="FFFFFF"/>
                </a:solidFill>
                <a:latin typeface="Euclid Circular B Regular"/>
                <a:ea typeface="Euclid Circular B Regular"/>
                <a:cs typeface="Euclid Circular B Regular"/>
                <a:sym typeface="Euclid Circular B Regular"/>
              </a:defRPr>
            </a:lvl1pPr>
          </a:lstStyle>
          <a:p>
            <a:r>
              <a:rPr lang="sv-SE" sz="4000" dirty="0">
                <a:latin typeface="+mn-lt"/>
              </a:rPr>
              <a:t>Under denna interaktiva workshop leder Partsrådet kompetenshöjande samtal och diskussioner med bland annat chefer, skyddsombud, HR och fackliga företrädare för att stärka myndighetens förmåga att identifiera och hantera tidiga tecken </a:t>
            </a:r>
            <a:br>
              <a:rPr lang="sv-SE" sz="4000" dirty="0">
                <a:latin typeface="+mn-lt"/>
              </a:rPr>
            </a:br>
            <a:r>
              <a:rPr lang="sv-SE" sz="4000" dirty="0">
                <a:latin typeface="+mn-lt"/>
              </a:rPr>
              <a:t>på stress och ohälsa. Dessa diskussioner kan stödja en </a:t>
            </a:r>
            <a:br>
              <a:rPr lang="sv-SE" sz="4000" dirty="0">
                <a:latin typeface="+mn-lt"/>
              </a:rPr>
            </a:br>
            <a:r>
              <a:rPr lang="sv-SE" sz="4000" dirty="0">
                <a:latin typeface="+mn-lt"/>
              </a:rPr>
              <a:t>uppstart eller ett pågående arbete då de uppmanar till </a:t>
            </a:r>
            <a:br>
              <a:rPr lang="sv-SE" sz="4000" dirty="0">
                <a:latin typeface="+mn-lt"/>
              </a:rPr>
            </a:br>
            <a:r>
              <a:rPr lang="sv-SE" sz="4000" dirty="0">
                <a:latin typeface="+mn-lt"/>
              </a:rPr>
              <a:t>dialog och internt nätverkande.</a:t>
            </a:r>
          </a:p>
        </p:txBody>
      </p:sp>
      <p:sp>
        <p:nvSpPr>
          <p:cNvPr id="7" name="Line">
            <a:extLst>
              <a:ext uri="{FF2B5EF4-FFF2-40B4-BE49-F238E27FC236}">
                <a16:creationId xmlns:a16="http://schemas.microsoft.com/office/drawing/2014/main" id="{539C3C5D-2F87-8543-8A55-75DEA4AE03F5}"/>
              </a:ext>
            </a:extLst>
          </p:cNvPr>
          <p:cNvSpPr/>
          <p:nvPr/>
        </p:nvSpPr>
        <p:spPr>
          <a:xfrm>
            <a:off x="11682732" y="6471285"/>
            <a:ext cx="1018537" cy="1"/>
          </a:xfrm>
          <a:prstGeom prst="line">
            <a:avLst/>
          </a:prstGeom>
          <a:ln w="1143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mn-l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 kort rubrik">
            <a:extLst>
              <a:ext uri="{FF2B5EF4-FFF2-40B4-BE49-F238E27FC236}">
                <a16:creationId xmlns:a16="http://schemas.microsoft.com/office/drawing/2014/main" id="{528BB5F8-239C-0346-A4EB-C94D1AFE54C2}"/>
              </a:ext>
            </a:extLst>
          </p:cNvPr>
          <p:cNvSpPr txBox="1"/>
          <p:nvPr/>
        </p:nvSpPr>
        <p:spPr>
          <a:xfrm>
            <a:off x="1748229" y="2857799"/>
            <a:ext cx="1041321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latin typeface="+mn-lt"/>
              </a:rPr>
              <a:t>Målgrupp för tjänsten</a:t>
            </a:r>
            <a:endParaRPr dirty="0">
              <a:latin typeface="+mn-lt"/>
            </a:endParaRPr>
          </a:p>
        </p:txBody>
      </p:sp>
      <p:sp>
        <p:nvSpPr>
          <p:cNvPr id="7"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4286E950-1EE1-1C43-BAC7-15B5D7BC8F97}"/>
              </a:ext>
            </a:extLst>
          </p:cNvPr>
          <p:cNvSpPr txBox="1"/>
          <p:nvPr/>
        </p:nvSpPr>
        <p:spPr>
          <a:xfrm>
            <a:off x="1818793" y="5220263"/>
            <a:ext cx="10413215" cy="2861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Den interaktiva halvdagsworkshoppen riktar sig i huvudsak till:</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Arbetsgivarföreträdare</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Chefer </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HR-ansvariga</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Fackliga företrädare</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Skyddsombud</a:t>
            </a:r>
          </a:p>
          <a:p>
            <a:pPr algn="l" defTabSz="457200">
              <a:lnSpc>
                <a:spcPct val="130000"/>
              </a:lnSpc>
              <a:defRPr sz="2800" b="0">
                <a:latin typeface="Euclid Circular B Regular"/>
                <a:ea typeface="Euclid Circular B Regular"/>
                <a:cs typeface="Euclid Circular B Regular"/>
                <a:sym typeface="Euclid Circular B Regular"/>
              </a:defRPr>
            </a:pPr>
            <a:endParaRPr lang="sv-SE" sz="2000" b="0" dirty="0">
              <a:latin typeface="+mn-lt"/>
              <a:ea typeface="Euclid Circular B Regular"/>
              <a:cs typeface="Euclid Circular B Regular"/>
              <a:sym typeface="Euclid Circular B Regular"/>
            </a:endParaRPr>
          </a:p>
        </p:txBody>
      </p:sp>
      <p:pic>
        <p:nvPicPr>
          <p:cNvPr id="8" name="Bildobjekt 4" descr="En bild som visar bord, person, sitter, fönster&#10;&#10;Automatiskt genererad beskrivning">
            <a:extLst>
              <a:ext uri="{FF2B5EF4-FFF2-40B4-BE49-F238E27FC236}">
                <a16:creationId xmlns:a16="http://schemas.microsoft.com/office/drawing/2014/main" id="{D33DC406-0CAE-4BD2-A80A-9D05BB75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1283" y="0"/>
            <a:ext cx="10662716" cy="13716000"/>
          </a:xfrm>
          <a:prstGeom prst="rect">
            <a:avLst/>
          </a:prstGeom>
        </p:spPr>
      </p:pic>
    </p:spTree>
    <p:extLst>
      <p:ext uri="{BB962C8B-B14F-4D97-AF65-F5344CB8AC3E}">
        <p14:creationId xmlns:p14="http://schemas.microsoft.com/office/powerpoint/2010/main" val="11171314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n längre rubrik med bullet points"/>
          <p:cNvSpPr txBox="1"/>
          <p:nvPr/>
        </p:nvSpPr>
        <p:spPr>
          <a:xfrm>
            <a:off x="11771148" y="2857799"/>
            <a:ext cx="10413215"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000000"/>
                </a:solidFill>
                <a:effectLst/>
                <a:uLnTx/>
                <a:uFillTx/>
                <a:latin typeface="+mn-lt"/>
                <a:sym typeface="Euclid Circular B SemiBold"/>
              </a:rPr>
              <a:t>Workshoppens fokus</a:t>
            </a:r>
            <a:endParaRPr kumimoji="0" sz="8000" b="0" i="0" u="none" strike="noStrike" kern="0" cap="none" spc="-159" normalizeH="0" baseline="0" noProof="0" dirty="0">
              <a:ln>
                <a:noFill/>
              </a:ln>
              <a:solidFill>
                <a:srgbClr val="000000"/>
              </a:solidFill>
              <a:effectLst/>
              <a:uLnTx/>
              <a:uFillTx/>
              <a:latin typeface="+mn-lt"/>
              <a:sym typeface="Euclid Circular B SemiBold"/>
            </a:endParaRPr>
          </a:p>
        </p:txBody>
      </p:sp>
      <p:sp>
        <p:nvSpPr>
          <p:cNvPr id="164" name="Bullet point lorem de loro…"/>
          <p:cNvSpPr txBox="1"/>
          <p:nvPr/>
        </p:nvSpPr>
        <p:spPr>
          <a:xfrm>
            <a:off x="11841712" y="5220263"/>
            <a:ext cx="11646085" cy="6882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9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Agendasättande och organisationsutvecklande genom att:</a:t>
            </a:r>
          </a:p>
          <a:p>
            <a:pPr marL="1054100" lvl="0" indent="-1054100" algn="l" defTabSz="457200">
              <a:lnSpc>
                <a:spcPct val="90000"/>
              </a:lnSpc>
              <a:spcBef>
                <a:spcPts val="2500"/>
              </a:spcBef>
              <a:buClr>
                <a:srgbClr val="FDD1D1"/>
              </a:buClr>
              <a:buSzPct val="125000"/>
              <a:buFont typeface="Arial" panose="020B0604020202020204" pitchFamily="34" charset="0"/>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Dela kunskap om hur tidiga tecken på stress och ohälsa kan identifieras </a:t>
            </a:r>
          </a:p>
          <a:p>
            <a:pPr marL="1054100" lvl="0" indent="-1054100" algn="l" defTabSz="457200">
              <a:lnSpc>
                <a:spcPct val="90000"/>
              </a:lnSpc>
              <a:spcBef>
                <a:spcPts val="2500"/>
              </a:spcBef>
              <a:buClr>
                <a:srgbClr val="FDD1D1"/>
              </a:buClr>
              <a:buSzPct val="125000"/>
              <a:buFont typeface="Arial" panose="020B0604020202020204" pitchFamily="34" charset="0"/>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Möjliggöra förståelse för hur organisationen arbetar med frågan och på vilka sätt det kan utvecklas </a:t>
            </a:r>
          </a:p>
          <a:p>
            <a:pPr marL="1054100" lvl="0" indent="-1054100" algn="l" defTabSz="457200">
              <a:lnSpc>
                <a:spcPct val="90000"/>
              </a:lnSpc>
              <a:spcBef>
                <a:spcPts val="2500"/>
              </a:spcBef>
              <a:buClr>
                <a:srgbClr val="FDD1D1"/>
              </a:buClr>
              <a:buSzPct val="125000"/>
              <a:buFont typeface="Arial" panose="020B0604020202020204" pitchFamily="34" charset="0"/>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Stärka den partsgemensamma dialogen om förebyggande hälsoarbete</a:t>
            </a:r>
          </a:p>
          <a:p>
            <a:pPr marL="370416" marR="0" lvl="0" indent="-370416" algn="l" defTabSz="457200" rtl="0" eaLnBrk="1" fontAlgn="auto" latinLnBrk="0" hangingPunct="0">
              <a:lnSpc>
                <a:spcPct val="200000"/>
              </a:lnSpc>
              <a:spcBef>
                <a:spcPts val="0"/>
              </a:spcBef>
              <a:spcAft>
                <a:spcPts val="0"/>
              </a:spcAft>
              <a:buClr>
                <a:srgbClr val="089086"/>
              </a:buClr>
              <a:buSzPct val="125000"/>
              <a:buFontTx/>
              <a:buChar char="•"/>
              <a:tabLst/>
              <a:defRPr sz="2800" b="0">
                <a:latin typeface="Euclid Circular B Regular"/>
                <a:ea typeface="Euclid Circular B Regular"/>
                <a:cs typeface="Euclid Circular B Regular"/>
                <a:sym typeface="Euclid Circular B Regular"/>
              </a:defRPr>
            </a:pPr>
            <a:endParaRPr kumimoji="0" lang="sv-SE" sz="3200" b="0" i="0" u="none" strike="noStrike" kern="0" cap="none" spc="0" normalizeH="0" baseline="0" noProof="0" dirty="0">
              <a:ln>
                <a:noFill/>
              </a:ln>
              <a:solidFill>
                <a:srgbClr val="000000"/>
              </a:solidFill>
              <a:effectLst/>
              <a:uLnTx/>
              <a:uFillTx/>
              <a:latin typeface="+mn-lt"/>
              <a:sym typeface="Euclid Circular B Regular"/>
            </a:endParaRPr>
          </a:p>
        </p:txBody>
      </p:sp>
      <p:pic>
        <p:nvPicPr>
          <p:cNvPr id="6" name="Uppsala_universitet__DSF1806.jpg" descr="Uppsala_universitet__DSF1806.jpg">
            <a:extLst>
              <a:ext uri="{FF2B5EF4-FFF2-40B4-BE49-F238E27FC236}">
                <a16:creationId xmlns:a16="http://schemas.microsoft.com/office/drawing/2014/main" id="{6FA4B634-24E7-421D-983E-430203D8BD7D}"/>
              </a:ext>
            </a:extLst>
          </p:cNvPr>
          <p:cNvPicPr>
            <a:picLocks noChangeAspect="1"/>
          </p:cNvPicPr>
          <p:nvPr/>
        </p:nvPicPr>
        <p:blipFill>
          <a:blip r:embed="rId3"/>
          <a:srcRect l="46702" t="4551" r="14976" b="7723"/>
          <a:stretch>
            <a:fillRect/>
          </a:stretch>
        </p:blipFill>
        <p:spPr>
          <a:xfrm>
            <a:off x="-6790" y="-9819"/>
            <a:ext cx="10676295" cy="13735638"/>
          </a:xfrm>
          <a:prstGeom prst="rect">
            <a:avLst/>
          </a:prstGeom>
          <a:ln w="12700">
            <a:miter lim="400000"/>
          </a:ln>
        </p:spPr>
      </p:pic>
    </p:spTree>
    <p:extLst>
      <p:ext uri="{BB962C8B-B14F-4D97-AF65-F5344CB8AC3E}">
        <p14:creationId xmlns:p14="http://schemas.microsoft.com/office/powerpoint/2010/main" val="10896938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234A"/>
        </a:solidFill>
        <a:effectLst/>
      </p:bgPr>
    </p:bg>
    <p:spTree>
      <p:nvGrpSpPr>
        <p:cNvPr id="1" name=""/>
        <p:cNvGrpSpPr/>
        <p:nvPr/>
      </p:nvGrpSpPr>
      <p:grpSpPr>
        <a:xfrm>
          <a:off x="0" y="0"/>
          <a:ext cx="0" cy="0"/>
          <a:chOff x="0" y="0"/>
          <a:chExt cx="0" cy="0"/>
        </a:xfrm>
      </p:grpSpPr>
      <p:sp>
        <p:nvSpPr>
          <p:cNvPr id="166" name="En längre vänsterställd rubrik på två rader med mörkblå bakgrund"/>
          <p:cNvSpPr txBox="1"/>
          <p:nvPr/>
        </p:nvSpPr>
        <p:spPr>
          <a:xfrm>
            <a:off x="1768226" y="2857799"/>
            <a:ext cx="1772969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latin typeface="+mj-lt"/>
              </a:rPr>
              <a:t>Tjänstens mål</a:t>
            </a:r>
            <a:endParaRPr dirty="0">
              <a:latin typeface="+mj-lt"/>
            </a:endParaRPr>
          </a:p>
        </p:txBody>
      </p:sp>
      <p:sp>
        <p:nvSpPr>
          <p:cNvPr id="167" name="Lite större bullet points när man behöver det.…"/>
          <p:cNvSpPr txBox="1"/>
          <p:nvPr/>
        </p:nvSpPr>
        <p:spPr>
          <a:xfrm>
            <a:off x="1768227" y="5380585"/>
            <a:ext cx="19663024" cy="7720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lvl="0" algn="l" defTabSz="914377" hangingPunct="1">
              <a:spcBef>
                <a:spcPts val="1000"/>
              </a:spcBef>
              <a:buClr>
                <a:srgbClr val="FDD1D1"/>
              </a:buClr>
              <a:defRPr/>
            </a:pPr>
            <a:r>
              <a:rPr lang="sv-SE" sz="6000" b="0" kern="1200" dirty="0">
                <a:solidFill>
                  <a:schemeClr val="bg1"/>
                </a:solidFill>
                <a:latin typeface="+mn-lt"/>
                <a:cs typeface="Arial" panose="020B0604020202020204" pitchFamily="34" charset="0"/>
                <a:sym typeface="Arial"/>
              </a:rPr>
              <a:t>En förebyggande insats som bidrar till friska arbetsplatser genom:</a:t>
            </a:r>
          </a:p>
          <a:p>
            <a:pPr marL="1314439" lvl="1" indent="-857250" algn="l" defTabSz="914377" hangingPunct="1">
              <a:spcBef>
                <a:spcPts val="600"/>
              </a:spcBef>
              <a:buClr>
                <a:srgbClr val="FDD1D1"/>
              </a:buClr>
              <a:buFont typeface="Arial" panose="020B0604020202020204" pitchFamily="34" charset="0"/>
              <a:buChar char="•"/>
              <a:defRPr/>
            </a:pPr>
            <a:r>
              <a:rPr lang="sv-SE" sz="6000" b="0" kern="1200" dirty="0">
                <a:solidFill>
                  <a:schemeClr val="bg1"/>
                </a:solidFill>
                <a:latin typeface="+mn-lt"/>
                <a:cs typeface="Arial" panose="020B0604020202020204" pitchFamily="34" charset="0"/>
                <a:sym typeface="Arial"/>
              </a:rPr>
              <a:t>Att öka kännedom om hur tidiga tecken på ohälsa kan identifieras och hanteras</a:t>
            </a:r>
          </a:p>
          <a:p>
            <a:pPr marL="1314439" lvl="1" indent="-857250" algn="l" defTabSz="914377" hangingPunct="1">
              <a:spcBef>
                <a:spcPts val="600"/>
              </a:spcBef>
              <a:buClr>
                <a:srgbClr val="FDD1D1"/>
              </a:buClr>
              <a:buFont typeface="Arial" panose="020B0604020202020204" pitchFamily="34" charset="0"/>
              <a:buChar char="•"/>
              <a:defRPr/>
            </a:pPr>
            <a:r>
              <a:rPr lang="sv-SE" sz="6000" b="0" kern="1200" dirty="0">
                <a:solidFill>
                  <a:schemeClr val="bg1"/>
                </a:solidFill>
                <a:latin typeface="+mn-lt"/>
                <a:cs typeface="Arial" panose="020B0604020202020204" pitchFamily="34" charset="0"/>
                <a:sym typeface="Arial"/>
              </a:rPr>
              <a:t>Att bidra till medvetenhet om organisationens styrkor och svagheter relevanta för fortsatt arbete</a:t>
            </a:r>
          </a:p>
          <a:p>
            <a:pPr marL="1314439" lvl="1" indent="-857250" algn="l" defTabSz="914377" hangingPunct="1">
              <a:spcBef>
                <a:spcPts val="600"/>
              </a:spcBef>
              <a:buClr>
                <a:srgbClr val="FDD1D1"/>
              </a:buClr>
              <a:buFont typeface="Arial" panose="020B0604020202020204" pitchFamily="34" charset="0"/>
              <a:buChar char="•"/>
              <a:defRPr/>
            </a:pPr>
            <a:r>
              <a:rPr lang="sv-SE" sz="6000" b="0" kern="1200" dirty="0">
                <a:solidFill>
                  <a:schemeClr val="bg1"/>
                </a:solidFill>
                <a:latin typeface="+mn-lt"/>
                <a:cs typeface="Arial" panose="020B0604020202020204" pitchFamily="34" charset="0"/>
                <a:sym typeface="Arial"/>
              </a:rPr>
              <a:t>Att ge redskap att höja förmåga till förebyggande arbete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EEDB6D70-3209-064C-8E76-4779EEBE3C28}"/>
              </a:ext>
            </a:extLst>
          </p:cNvPr>
          <p:cNvSpPr txBox="1"/>
          <p:nvPr/>
        </p:nvSpPr>
        <p:spPr>
          <a:xfrm>
            <a:off x="1818792" y="5855263"/>
            <a:ext cx="7325207" cy="6205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800" dirty="0">
                <a:solidFill>
                  <a:schemeClr val="tx1"/>
                </a:solidFill>
                <a:latin typeface="+mn-lt"/>
                <a:ea typeface="Euclid Circular A Semibold Ita" panose="020B0704000000000000" pitchFamily="34" charset="77"/>
              </a:rPr>
              <a:t>Hur tar min arbetsplats del av tjänsten?</a:t>
            </a:r>
          </a:p>
          <a:p>
            <a:pPr algn="l" defTabSz="457200">
              <a:lnSpc>
                <a:spcPct val="130000"/>
              </a:lnSpc>
              <a:defRPr sz="2800" b="0">
                <a:latin typeface="Euclid Circular B Regular"/>
                <a:ea typeface="Euclid Circular B Regular"/>
                <a:cs typeface="Euclid Circular B Regular"/>
                <a:sym typeface="Euclid Circular B Regular"/>
              </a:defRPr>
            </a:pPr>
            <a:r>
              <a:rPr lang="sv-SE" sz="2800" b="0" dirty="0">
                <a:solidFill>
                  <a:schemeClr val="tx1">
                    <a:lumMod val="50000"/>
                    <a:lumOff val="50000"/>
                  </a:schemeClr>
                </a:solidFill>
                <a:latin typeface="+mn-lt"/>
              </a:rPr>
              <a:t>För att ta del av tjänsten krävs ett partsgemensamt avrop, vilket innebär att representanter från både arbetsgivare och fack står bakom avropet. Efter genomförd workshop deltar parterna även i Partsrådets uppföljningsmöte och utvärdering.</a:t>
            </a:r>
          </a:p>
          <a:p>
            <a:pPr algn="l" defTabSz="457200">
              <a:lnSpc>
                <a:spcPct val="130000"/>
              </a:lnSpc>
              <a:defRPr sz="2800" b="0">
                <a:latin typeface="Euclid Circular B Regular"/>
                <a:ea typeface="Euclid Circular B Regular"/>
                <a:cs typeface="Euclid Circular B Regular"/>
                <a:sym typeface="Euclid Circular B Regular"/>
              </a:defRPr>
            </a:pPr>
            <a:endParaRPr lang="sv-SE" sz="28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r>
              <a:rPr lang="sv-SE" sz="2800" dirty="0">
                <a:solidFill>
                  <a:schemeClr val="tx1"/>
                </a:solidFill>
                <a:latin typeface="+mn-lt"/>
                <a:ea typeface="Euclid Circular A Semibold Ita" panose="020B0704000000000000" pitchFamily="34" charset="77"/>
              </a:rPr>
              <a:t> </a:t>
            </a:r>
          </a:p>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28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endParaRPr sz="2800" dirty="0">
              <a:solidFill>
                <a:schemeClr val="tx1"/>
              </a:solidFill>
              <a:latin typeface="+mn-lt"/>
              <a:ea typeface="Euclid Circular A Semibold Ita" panose="020B0704000000000000" pitchFamily="34" charset="77"/>
            </a:endParaRPr>
          </a:p>
        </p:txBody>
      </p:sp>
      <p:sp>
        <p:nvSpPr>
          <p:cNvPr id="6" name="Lorem ipsum dolor sit amet consectetur adipiscing elit. Phasellus gravida justo eget nislo ullam corper id ornare mi imperdiet.…">
            <a:extLst>
              <a:ext uri="{FF2B5EF4-FFF2-40B4-BE49-F238E27FC236}">
                <a16:creationId xmlns:a16="http://schemas.microsoft.com/office/drawing/2014/main" id="{6540BAE3-8105-A24B-81AE-FFFA0F5A46F4}"/>
              </a:ext>
            </a:extLst>
          </p:cNvPr>
          <p:cNvSpPr txBox="1"/>
          <p:nvPr/>
        </p:nvSpPr>
        <p:spPr>
          <a:xfrm>
            <a:off x="10759440" y="5855263"/>
            <a:ext cx="10956530" cy="7142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ct val="150000"/>
              </a:lnSpc>
            </a:pPr>
            <a:r>
              <a:rPr lang="sv-SE" sz="2800" b="0" dirty="0">
                <a:solidFill>
                  <a:schemeClr val="tx1"/>
                </a:solidFill>
                <a:latin typeface="+mn-lt"/>
                <a:ea typeface="Euclid Circular A Semibold Ita" panose="020B0704000000000000" pitchFamily="34" charset="77"/>
              </a:rPr>
              <a:t>Hur mycket tid krävs från vår myndighet för att ta del av tjänsten?</a:t>
            </a:r>
            <a:br>
              <a:rPr lang="sv-SE" sz="2800" b="0" dirty="0">
                <a:solidFill>
                  <a:schemeClr val="tx1">
                    <a:lumMod val="50000"/>
                    <a:lumOff val="50000"/>
                  </a:schemeClr>
                </a:solidFill>
                <a:latin typeface="+mn-lt"/>
              </a:rPr>
            </a:br>
            <a:r>
              <a:rPr lang="sv-SE" sz="2800" b="0" dirty="0">
                <a:solidFill>
                  <a:schemeClr val="tx1">
                    <a:lumMod val="50000"/>
                    <a:lumOff val="50000"/>
                  </a:schemeClr>
                </a:solidFill>
                <a:latin typeface="+mn-lt"/>
              </a:rPr>
              <a:t>Tjänsten genomförs i tre steg: uppstart, workshop och återkoppling. Själva workshoppen är 3,5 timme. Inför detta tillfälle hålls ett partsgemensamt förmöte med lokala arbetsgivarföreträdare och fackliga företrädare. Syftet är att få en bättre förståelse för hur ni arbetar med denna typ av frågor idag. Efter genomförd workshop erbjuds myndigheten möjligheten att ta del av material till fördjupande arbetsmöten som fokuserar på att ta diskussioner och förslag som framkommit under workshoppen vidare. Tjänsten avslutas med ett partsgemensamt uppföljningsmöte tillsammans med Partsrådet.</a:t>
            </a:r>
            <a:r>
              <a:rPr lang="sv-SE" sz="2800" b="0" dirty="0">
                <a:solidFill>
                  <a:schemeClr val="tx2"/>
                </a:solidFill>
                <a:latin typeface="+mn-lt"/>
                <a:ea typeface="Euclid Circular A Semibold Ita" panose="020B0704000000000000" pitchFamily="34" charset="77"/>
                <a:sym typeface="Euclid Circular B Regular"/>
              </a:rPr>
              <a:t> </a:t>
            </a:r>
          </a:p>
        </p:txBody>
      </p:sp>
      <p:sp>
        <p:nvSpPr>
          <p:cNvPr id="7" name="En lång vänsterställd rubrik på två rader med en hel del text">
            <a:extLst>
              <a:ext uri="{FF2B5EF4-FFF2-40B4-BE49-F238E27FC236}">
                <a16:creationId xmlns:a16="http://schemas.microsoft.com/office/drawing/2014/main" id="{27C4B965-261C-BF44-8B25-42E6E25A5143}"/>
              </a:ext>
            </a:extLst>
          </p:cNvPr>
          <p:cNvSpPr txBox="1"/>
          <p:nvPr/>
        </p:nvSpPr>
        <p:spPr>
          <a:xfrm>
            <a:off x="1753781" y="2730799"/>
            <a:ext cx="161570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n-lt"/>
                <a:ea typeface="Euclid Circular A Semibold Ita" panose="020B0704000000000000" pitchFamily="34" charset="77"/>
              </a:rPr>
              <a:t>Frågor och svar</a:t>
            </a:r>
            <a:endParaRPr dirty="0">
              <a:solidFill>
                <a:schemeClr val="tx1"/>
              </a:solidFill>
              <a:latin typeface="+mn-lt"/>
              <a:ea typeface="Euclid Circular A Semibold Ita" panose="020B0704000000000000" pitchFamily="34" charset="77"/>
            </a:endParaRPr>
          </a:p>
        </p:txBody>
      </p:sp>
    </p:spTree>
    <p:extLst>
      <p:ext uri="{BB962C8B-B14F-4D97-AF65-F5344CB8AC3E}">
        <p14:creationId xmlns:p14="http://schemas.microsoft.com/office/powerpoint/2010/main" val="18741195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EEDB6D70-3209-064C-8E76-4779EEBE3C28}"/>
              </a:ext>
            </a:extLst>
          </p:cNvPr>
          <p:cNvSpPr txBox="1"/>
          <p:nvPr/>
        </p:nvSpPr>
        <p:spPr>
          <a:xfrm>
            <a:off x="1818793" y="5855263"/>
            <a:ext cx="9055451" cy="7886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800" dirty="0">
                <a:solidFill>
                  <a:schemeClr val="tx1"/>
                </a:solidFill>
                <a:latin typeface="+mn-lt"/>
                <a:ea typeface="Euclid Circular A Semibold Ita" panose="020B0704000000000000" pitchFamily="34" charset="77"/>
              </a:rPr>
              <a:t>Hur levereras tjänsten?</a:t>
            </a:r>
          </a:p>
          <a:p>
            <a:pPr algn="l" defTabSz="457200">
              <a:lnSpc>
                <a:spcPct val="130000"/>
              </a:lnSpc>
              <a:defRPr sz="2800" b="0">
                <a:latin typeface="Euclid Circular B Regular"/>
                <a:ea typeface="Euclid Circular B Regular"/>
                <a:cs typeface="Euclid Circular B Regular"/>
                <a:sym typeface="Euclid Circular B Regular"/>
              </a:defRPr>
            </a:pPr>
            <a:r>
              <a:rPr lang="sv-SE" sz="2800" b="0" dirty="0">
                <a:solidFill>
                  <a:schemeClr val="tx1">
                    <a:lumMod val="50000"/>
                    <a:lumOff val="50000"/>
                  </a:schemeClr>
                </a:solidFill>
                <a:latin typeface="+mn-lt"/>
                <a:sym typeface="Euclid Circular B Regular"/>
              </a:rPr>
              <a:t>Efter ett partsgemensamt förmöte som kretsar kring hur ni arbetar med den här typen av frågor i dagsläget, leder Partsrådet en halvdagsworkshop för er myndighet, antigen på plats eller digitalt. Under själva workshoppen kommer diskussioner om den egna verksamheten att varvas med relevant forskning om hur stress uppstår och processer för hur tidiga tecken kan identifieras, tolkas och hanteras på ett systematiskt sätt. Tjänsten avslutas med ett partsgemensamt uppföljningsmöte för att diskutera upplevelsen av workshoppen samt myndighetens arbetet framåt med att fånga tidiga tecken på stress och ohälsa. </a:t>
            </a:r>
            <a:endParaRPr lang="sv-SE" sz="2800" dirty="0">
              <a:solidFill>
                <a:schemeClr val="tx1">
                  <a:lumMod val="50000"/>
                  <a:lumOff val="50000"/>
                </a:schemeClr>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endParaRPr sz="2800" dirty="0">
              <a:solidFill>
                <a:schemeClr val="tx1"/>
              </a:solidFill>
              <a:latin typeface="+mn-lt"/>
              <a:ea typeface="Euclid Circular A Semibold Ita" panose="020B0704000000000000" pitchFamily="34" charset="77"/>
            </a:endParaRPr>
          </a:p>
        </p:txBody>
      </p:sp>
      <p:sp>
        <p:nvSpPr>
          <p:cNvPr id="6" name="Lorem ipsum dolor sit amet consectetur adipiscing elit. Phasellus gravida justo eget nislo ullam corper id ornare mi imperdiet.…">
            <a:extLst>
              <a:ext uri="{FF2B5EF4-FFF2-40B4-BE49-F238E27FC236}">
                <a16:creationId xmlns:a16="http://schemas.microsoft.com/office/drawing/2014/main" id="{6540BAE3-8105-A24B-81AE-FFFA0F5A46F4}"/>
              </a:ext>
            </a:extLst>
          </p:cNvPr>
          <p:cNvSpPr txBox="1"/>
          <p:nvPr/>
        </p:nvSpPr>
        <p:spPr>
          <a:xfrm>
            <a:off x="12541078" y="5855263"/>
            <a:ext cx="9174892" cy="764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3600" dirty="0">
              <a:solidFill>
                <a:schemeClr val="tx1"/>
              </a:solidFill>
              <a:highlight>
                <a:srgbClr val="FFFF00"/>
              </a:highlight>
              <a:latin typeface="+mn-lt"/>
            </a:endParaRPr>
          </a:p>
        </p:txBody>
      </p:sp>
      <p:sp>
        <p:nvSpPr>
          <p:cNvPr id="7" name="En lång vänsterställd rubrik på två rader med en hel del text">
            <a:extLst>
              <a:ext uri="{FF2B5EF4-FFF2-40B4-BE49-F238E27FC236}">
                <a16:creationId xmlns:a16="http://schemas.microsoft.com/office/drawing/2014/main" id="{27C4B965-261C-BF44-8B25-42E6E25A5143}"/>
              </a:ext>
            </a:extLst>
          </p:cNvPr>
          <p:cNvSpPr txBox="1"/>
          <p:nvPr/>
        </p:nvSpPr>
        <p:spPr>
          <a:xfrm>
            <a:off x="1753781" y="2730799"/>
            <a:ext cx="161570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n-lt"/>
                <a:ea typeface="Euclid Circular A Semibold Ita" panose="020B0704000000000000" pitchFamily="34" charset="0"/>
              </a:rPr>
              <a:t>Frågor och svar</a:t>
            </a:r>
            <a:endParaRPr dirty="0">
              <a:solidFill>
                <a:schemeClr val="tx1"/>
              </a:solidFill>
              <a:latin typeface="+mn-lt"/>
              <a:ea typeface="Euclid Circular A Semibold Ita" panose="020B0704000000000000" pitchFamily="34" charset="0"/>
            </a:endParaRPr>
          </a:p>
        </p:txBody>
      </p:sp>
    </p:spTree>
    <p:extLst>
      <p:ext uri="{BB962C8B-B14F-4D97-AF65-F5344CB8AC3E}">
        <p14:creationId xmlns:p14="http://schemas.microsoft.com/office/powerpoint/2010/main" val="283837298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p="http://schemas.openxmlformats.org/presentationml/2006/main" xmlns:r="http://schemas.openxmlformats.org/officeDocument/2006/relationships" val="1"/>
          </a:ext>
        </a:extLst>
      </a:spPr>
      <a:bodyPr lIns="50800" tIns="50800" rIns="50800" bIns="50800">
        <a:spAutoFit/>
      </a:bodyPr>
      <a:lstStyle>
        <a:defPPr algn="l" defTabSz="457200">
          <a:lnSpc>
            <a:spcPct val="130000"/>
          </a:lnSpc>
          <a:defRPr sz="3200" b="0" dirty="0">
            <a:latin typeface="+mn-lt"/>
            <a:ea typeface="Euclid Circular B Regular"/>
            <a:cs typeface="Euclid Circular B Regular"/>
            <a:sym typeface="Euclid Circular B Regular"/>
          </a:defRPr>
        </a:defPPr>
      </a:lstStyle>
    </a:txDef>
  </a:objectDefaults>
  <a:extraClrSchemeLst/>
  <a:extLst>
    <a:ext uri="{05A4C25C-085E-4340-85A3-A5531E510DB2}">
      <thm15:themeFamily xmlns:thm15="http://schemas.microsoft.com/office/thememl/2012/main" name="PPT-mall Arial" id="{B1F1D25F-EE00-7145-A98F-D2149737467B}" vid="{A443FA52-DD45-5A4F-BF29-350563B1B7C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474</TotalTime>
  <Words>779</Words>
  <Application>Microsoft Macintosh PowerPoint</Application>
  <PresentationFormat>Anpassad</PresentationFormat>
  <Paragraphs>60</Paragraphs>
  <Slides>10</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Euclid Circular B Regular</vt:lpstr>
      <vt:lpstr>Helvetica Neue</vt:lpstr>
      <vt:lpstr>Helvetica Neue Light</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Caroline Edgren</dc:creator>
  <cp:keywords/>
  <dc:description/>
  <cp:lastModifiedBy>Caroline Edgren</cp:lastModifiedBy>
  <cp:revision>17</cp:revision>
  <cp:lastPrinted>2021-04-27T13:12:40Z</cp:lastPrinted>
  <dcterms:created xsi:type="dcterms:W3CDTF">2021-04-27T10:01:27Z</dcterms:created>
  <dcterms:modified xsi:type="dcterms:W3CDTF">2021-07-01T07:59:18Z</dcterms:modified>
  <cp:category/>
</cp:coreProperties>
</file>