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964" r:id="rId2"/>
    <p:sldId id="301" r:id="rId3"/>
    <p:sldId id="2080108010" r:id="rId4"/>
    <p:sldId id="313" r:id="rId5"/>
    <p:sldId id="945" r:id="rId6"/>
    <p:sldId id="954" r:id="rId7"/>
    <p:sldId id="965" r:id="rId8"/>
    <p:sldId id="2080108011" r:id="rId9"/>
    <p:sldId id="337" r:id="rId10"/>
    <p:sldId id="943" r:id="rId11"/>
    <p:sldId id="960" r:id="rId12"/>
    <p:sldId id="956" r:id="rId13"/>
    <p:sldId id="957" r:id="rId14"/>
    <p:sldId id="966" r:id="rId15"/>
    <p:sldId id="268" r:id="rId16"/>
    <p:sldId id="291" r:id="rId17"/>
    <p:sldId id="961" r:id="rId18"/>
    <p:sldId id="925"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345F"/>
    <a:srgbClr val="089086"/>
    <a:srgbClr val="EFE9DF"/>
    <a:srgbClr val="30488E"/>
    <a:srgbClr val="154E45"/>
    <a:srgbClr val="009BA2"/>
    <a:srgbClr val="AF4E55"/>
    <a:srgbClr val="E3E3E3"/>
    <a:srgbClr val="FDD1D1"/>
    <a:srgbClr val="F7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28" autoAdjust="0"/>
    <p:restoredTop sz="94694"/>
  </p:normalViewPr>
  <p:slideViewPr>
    <p:cSldViewPr snapToGrid="0" snapToObjects="1">
      <p:cViewPr varScale="1">
        <p:scale>
          <a:sx n="43" d="100"/>
          <a:sy n="43" d="100"/>
        </p:scale>
        <p:origin x="288"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Euclid Circular B Regular"/>
        <a:ea typeface="Euclid Circular B Regular"/>
        <a:cs typeface="Arial" panose="020B0604020202020204" pitchFamily="34" charset="0"/>
        <a:sym typeface="Helvetica Neue"/>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99387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41843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22370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38286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6254226B-578C-4D80-8807-68A3C003F765}" type="slidenum">
              <a:rPr kumimoji="0" lang="sv-SE" sz="18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1828800" rtl="0" eaLnBrk="1" fontAlgn="auto" latinLnBrk="0" hangingPunct="1">
                <a:lnSpc>
                  <a:spcPct val="100000"/>
                </a:lnSpc>
                <a:spcBef>
                  <a:spcPts val="0"/>
                </a:spcBef>
                <a:spcAft>
                  <a:spcPts val="0"/>
                </a:spcAft>
                <a:buClrTx/>
                <a:buSzTx/>
                <a:buFontTx/>
                <a:buNone/>
                <a:tabLst/>
                <a:defRPr/>
              </a:pPr>
              <a:t>3</a:t>
            </a:fld>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264319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a:p>
          <a:p>
            <a:endParaRPr lang="sv-SE"/>
          </a:p>
          <a:p>
            <a:endParaRPr lang="sv-SE"/>
          </a:p>
        </p:txBody>
      </p:sp>
    </p:spTree>
    <p:extLst>
      <p:ext uri="{BB962C8B-B14F-4D97-AF65-F5344CB8AC3E}">
        <p14:creationId xmlns:p14="http://schemas.microsoft.com/office/powerpoint/2010/main" val="320015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a:p>
          <a:p>
            <a:endParaRPr lang="sv-SE"/>
          </a:p>
          <a:p>
            <a:endParaRPr lang="sv-SE"/>
          </a:p>
        </p:txBody>
      </p:sp>
    </p:spTree>
    <p:extLst>
      <p:ext uri="{BB962C8B-B14F-4D97-AF65-F5344CB8AC3E}">
        <p14:creationId xmlns:p14="http://schemas.microsoft.com/office/powerpoint/2010/main" val="65533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132985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De råd vi kommer att ge under dagens workshop fokuserar på en av de vanligaste orsakerna till sjukskrivningar, kraftig stressreaktion eller utmattningssyndrom.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fokuserar också på medarbetare som ämnar, när förmågan återgås, att återgå till sin tidigare arbetsplats, och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har också valt att fokusera på sjukskrivningens första 180 dagar, då reglerna för att bli beviljad sjukpenning stramas åt efter detta och individen prövas mot hela Arbetsmarknaden.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Fokus är just arbetslivsinriktad rehabilitering, vad kan och bör man som arbetsgivare och fack göra i rehabiliteringsarbetet</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riktar in oss främst på arbetsgivarens verktyg men kommer också att belysa det delade ansvaret i rehabiliteringen</a:t>
            </a:r>
          </a:p>
          <a:p>
            <a:endParaRPr lang="sv-SE">
              <a:latin typeface="Arial" panose="020B0604020202020204" pitchFamily="34" charset="0"/>
            </a:endParaRPr>
          </a:p>
          <a:p>
            <a:pPr defTabSz="966612">
              <a:defRPr/>
            </a:pPr>
            <a:r>
              <a:rPr lang="sv-SE" sz="2400"/>
              <a:t>Kommentar från Pilot:</a:t>
            </a:r>
          </a:p>
          <a:p>
            <a:pPr defTabSz="966612">
              <a:defRPr/>
            </a:pPr>
            <a:r>
              <a:rPr lang="sv-SE" sz="2400" i="1"/>
              <a:t>För att inte hamna i detaljdiskussioner med deltagarna, t.ex. om vad som ingår i arbetsgivarens rehabiliteringsansvar, Försäkringskassans roll i processen, arbetsgivarens omplaceringsskyldighet med mera,  skulle det vara bra om ni tydliggör inledningsvis att tjänsten enbart handlar om vad forskningen säger är mest verkningsfullt för att en sjukskriven person med stressrelaterade symptom ska kunna komma åter i arbete. Samt att ni säger att ni inte kommer att gå in närmare på vad regelverket säger, varken hur långt arbetsgivarens rehabiliteringsansvar sträcker sig eller hur det förhåller sig till Försäkringskassans rehabiliteringskedja – men att ni är medvetna om att det finns vissa begränsningar.</a:t>
            </a:r>
          </a:p>
          <a:p>
            <a:endParaRPr lang="sv-SE">
              <a:latin typeface="Arial" panose="020B0604020202020204" pitchFamily="34" charset="0"/>
            </a:endParaRPr>
          </a:p>
          <a:p>
            <a:endParaRPr lang="sv-SE"/>
          </a:p>
          <a:p>
            <a:endParaRPr lang="sv-SE"/>
          </a:p>
        </p:txBody>
      </p:sp>
    </p:spTree>
    <p:extLst>
      <p:ext uri="{BB962C8B-B14F-4D97-AF65-F5344CB8AC3E}">
        <p14:creationId xmlns:p14="http://schemas.microsoft.com/office/powerpoint/2010/main" val="290919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rtl="0">
              <a:spcBef>
                <a:spcPts val="195"/>
              </a:spcBef>
              <a:spcAft>
                <a:spcPts val="500"/>
              </a:spcAft>
            </a:pPr>
            <a:r>
              <a:rPr lang="sv-SE" sz="2400" b="0" i="1" u="none" strike="noStrike" dirty="0">
                <a:solidFill>
                  <a:srgbClr val="000000"/>
                </a:solidFill>
                <a:effectLst/>
                <a:latin typeface="Arial" panose="020B0604020202020204" pitchFamily="34" charset="0"/>
              </a:rPr>
              <a:t>Efter ws1 deltagarna har fått:</a:t>
            </a:r>
            <a:endParaRPr lang="sv-SE" b="0" dirty="0">
              <a:effectLst/>
            </a:endParaRPr>
          </a:p>
          <a:p>
            <a:pPr rtl="0">
              <a:spcBef>
                <a:spcPts val="195"/>
              </a:spcBef>
              <a:spcAft>
                <a:spcPts val="500"/>
              </a:spcAft>
            </a:pPr>
            <a:r>
              <a:rPr lang="sv-SE" sz="2400" b="0" i="0" u="none" strike="noStrike" dirty="0">
                <a:solidFill>
                  <a:srgbClr val="000000"/>
                </a:solidFill>
                <a:effectLst/>
                <a:latin typeface="Arial" panose="020B0604020202020204" pitchFamily="34" charset="0"/>
              </a:rPr>
              <a:t>Ökad kunskap om och förståelse för hur arbetsmiljö, likabehandling och kompetensförsörjning hänger ihop.</a:t>
            </a:r>
            <a:endParaRPr lang="sv-SE" b="0" dirty="0">
              <a:effectLst/>
            </a:endParaRPr>
          </a:p>
          <a:p>
            <a:pPr rtl="0">
              <a:spcBef>
                <a:spcPts val="195"/>
              </a:spcBef>
              <a:spcAft>
                <a:spcPts val="0"/>
              </a:spcAft>
            </a:pPr>
            <a:r>
              <a:rPr lang="sv-SE" sz="2400" b="0" i="0" u="none" strike="noStrike" dirty="0">
                <a:solidFill>
                  <a:srgbClr val="000000"/>
                </a:solidFill>
                <a:effectLst/>
                <a:latin typeface="Arial" panose="020B0604020202020204" pitchFamily="34" charset="0"/>
              </a:rPr>
              <a:t>Ökat intresse för och ser möjligheter att arbeta med frågorna integrerat.</a:t>
            </a:r>
            <a:endParaRPr lang="sv-SE" b="0" dirty="0">
              <a:effectLst/>
            </a:endParaRPr>
          </a:p>
          <a:p>
            <a:pPr rtl="0">
              <a:spcBef>
                <a:spcPts val="195"/>
              </a:spcBef>
              <a:spcAft>
                <a:spcPts val="500"/>
              </a:spcAft>
            </a:pPr>
            <a:br>
              <a:rPr lang="sv-SE" b="0" dirty="0">
                <a:effectLst/>
              </a:rPr>
            </a:br>
            <a:r>
              <a:rPr lang="sv-SE" sz="2400" b="0" i="0" u="none" strike="noStrike" dirty="0">
                <a:solidFill>
                  <a:srgbClr val="000000"/>
                </a:solidFill>
                <a:effectLst/>
                <a:latin typeface="Arial" panose="020B0604020202020204" pitchFamily="34" charset="0"/>
              </a:rPr>
              <a:t>Insikt i områden att undersöka och kunna reflektera över hur man jobbar idag.</a:t>
            </a:r>
            <a:endParaRPr lang="sv-SE" b="0" dirty="0">
              <a:effectLst/>
            </a:endParaRPr>
          </a:p>
          <a:p>
            <a:pPr rtl="0">
              <a:spcBef>
                <a:spcPts val="195"/>
              </a:spcBef>
              <a:spcAft>
                <a:spcPts val="500"/>
              </a:spcAft>
            </a:pPr>
            <a:r>
              <a:rPr lang="sv-SE" sz="2400" b="0" i="0" u="none" strike="noStrike" dirty="0">
                <a:solidFill>
                  <a:srgbClr val="000000"/>
                </a:solidFill>
                <a:effectLst/>
                <a:latin typeface="Arial" panose="020B0604020202020204" pitchFamily="34" charset="0"/>
              </a:rPr>
              <a:t>Konkreta verktyg för att kunna undersöka sin arbetsmiljö utifrån likabehandling- och kompetensförsörjningsperspektiv.</a:t>
            </a:r>
            <a:endParaRPr lang="sv-SE" b="0" dirty="0">
              <a:effectLst/>
            </a:endParaRPr>
          </a:p>
          <a:p>
            <a:pPr rtl="0">
              <a:spcBef>
                <a:spcPts val="195"/>
              </a:spcBef>
              <a:spcAft>
                <a:spcPts val="500"/>
              </a:spcAft>
            </a:pPr>
            <a:br>
              <a:rPr lang="sv-SE" b="0" dirty="0">
                <a:effectLst/>
              </a:rPr>
            </a:br>
            <a:r>
              <a:rPr lang="sv-SE" sz="2400" b="0" i="1" u="none" strike="noStrike" dirty="0">
                <a:solidFill>
                  <a:srgbClr val="000000"/>
                </a:solidFill>
                <a:effectLst/>
                <a:latin typeface="Arial" panose="020B0604020202020204" pitchFamily="34" charset="0"/>
              </a:rPr>
              <a:t>Efter ws2 deltagarna har fått:</a:t>
            </a:r>
            <a:endParaRPr lang="sv-SE" b="0" dirty="0">
              <a:effectLst/>
            </a:endParaRPr>
          </a:p>
          <a:p>
            <a:pPr rtl="0">
              <a:spcBef>
                <a:spcPts val="195"/>
              </a:spcBef>
              <a:spcAft>
                <a:spcPts val="500"/>
              </a:spcAft>
            </a:pPr>
            <a:r>
              <a:rPr lang="sv-SE" sz="2400" b="0" i="0" u="none" strike="noStrike" dirty="0">
                <a:solidFill>
                  <a:srgbClr val="000000"/>
                </a:solidFill>
                <a:effectLst/>
                <a:latin typeface="Arial" panose="020B0604020202020204" pitchFamily="34" charset="0"/>
              </a:rPr>
              <a:t>Insikt i vilka områden som bör prioriteras på arbetsplatsen, möjliga åtgärder och insikt för att kunna göra en åtgärdsplan.</a:t>
            </a:r>
            <a:endParaRPr lang="sv-SE" b="0" dirty="0">
              <a:effectLst/>
            </a:endParaRPr>
          </a:p>
          <a:p>
            <a:pPr rtl="0">
              <a:spcBef>
                <a:spcPts val="195"/>
              </a:spcBef>
              <a:spcAft>
                <a:spcPts val="500"/>
              </a:spcAft>
            </a:pPr>
            <a:r>
              <a:rPr lang="sv-SE" sz="2400" b="0" i="0" u="none" strike="noStrike" dirty="0">
                <a:solidFill>
                  <a:srgbClr val="000000"/>
                </a:solidFill>
                <a:effectLst/>
                <a:latin typeface="Arial" panose="020B0604020202020204" pitchFamily="34" charset="0"/>
              </a:rPr>
              <a:t>Insikt i och konkreta verktyg för hur inkludering i organisationen kan stärkas.</a:t>
            </a:r>
            <a:endParaRPr lang="sv-SE" b="0" dirty="0">
              <a:effectLst/>
            </a:endParaRPr>
          </a:p>
          <a:p>
            <a:pPr rtl="0">
              <a:spcBef>
                <a:spcPts val="195"/>
              </a:spcBef>
              <a:spcAft>
                <a:spcPts val="500"/>
              </a:spcAft>
            </a:pPr>
            <a:r>
              <a:rPr lang="sv-SE" sz="2400" b="0" i="1" u="none" strike="noStrike" dirty="0">
                <a:solidFill>
                  <a:srgbClr val="000000"/>
                </a:solidFill>
                <a:effectLst/>
                <a:latin typeface="Arial" panose="020B0604020202020204" pitchFamily="34" charset="0"/>
              </a:rPr>
              <a:t>...och stärkt sin förmåga att:</a:t>
            </a:r>
            <a:endParaRPr lang="sv-SE" b="0" dirty="0">
              <a:effectLst/>
            </a:endParaRPr>
          </a:p>
          <a:p>
            <a:pPr rtl="0">
              <a:spcBef>
                <a:spcPts val="195"/>
              </a:spcBef>
              <a:spcAft>
                <a:spcPts val="500"/>
              </a:spcAft>
            </a:pPr>
            <a:r>
              <a:rPr lang="sv-SE" sz="2400" b="0" i="0" u="none" strike="noStrike" dirty="0">
                <a:solidFill>
                  <a:srgbClr val="000000"/>
                </a:solidFill>
                <a:effectLst/>
                <a:latin typeface="Arial" panose="020B0604020202020204" pitchFamily="34" charset="0"/>
              </a:rPr>
              <a:t>Göra en breddad analys</a:t>
            </a:r>
            <a:endParaRPr lang="sv-SE" b="0" dirty="0">
              <a:effectLst/>
            </a:endParaRPr>
          </a:p>
          <a:p>
            <a:pPr rtl="0">
              <a:spcBef>
                <a:spcPts val="195"/>
              </a:spcBef>
              <a:spcAft>
                <a:spcPts val="500"/>
              </a:spcAft>
            </a:pPr>
            <a:r>
              <a:rPr lang="sv-SE" sz="2400" b="0" i="0" u="none" strike="noStrike" dirty="0">
                <a:solidFill>
                  <a:srgbClr val="000000"/>
                </a:solidFill>
                <a:effectLst/>
                <a:latin typeface="Arial" panose="020B0604020202020204" pitchFamily="34" charset="0"/>
              </a:rPr>
              <a:t>Identifiera prioriterade områden för åtgärder</a:t>
            </a:r>
            <a:endParaRPr lang="sv-SE" b="0" dirty="0">
              <a:effectLst/>
            </a:endParaRPr>
          </a:p>
          <a:p>
            <a:pPr rtl="0">
              <a:spcBef>
                <a:spcPts val="195"/>
              </a:spcBef>
              <a:spcAft>
                <a:spcPts val="500"/>
              </a:spcAft>
            </a:pPr>
            <a:br>
              <a:rPr lang="sv-SE" b="0" dirty="0">
                <a:effectLst/>
              </a:rPr>
            </a:br>
            <a:r>
              <a:rPr lang="sv-SE" sz="2400" b="0" i="1" u="none" strike="noStrike" dirty="0">
                <a:solidFill>
                  <a:srgbClr val="000000"/>
                </a:solidFill>
                <a:effectLst/>
                <a:latin typeface="Arial" panose="020B0604020202020204" pitchFamily="34" charset="0"/>
              </a:rPr>
              <a:t>Efter ws3 deltagarna har fått:</a:t>
            </a:r>
            <a:endParaRPr lang="sv-SE" b="0" dirty="0">
              <a:effectLst/>
            </a:endParaRPr>
          </a:p>
          <a:p>
            <a:pPr rtl="0">
              <a:spcBef>
                <a:spcPts val="195"/>
              </a:spcBef>
              <a:spcAft>
                <a:spcPts val="500"/>
              </a:spcAft>
            </a:pPr>
            <a:r>
              <a:rPr lang="sv-SE" sz="2400" b="0" i="0" u="none" strike="noStrike" dirty="0">
                <a:solidFill>
                  <a:srgbClr val="000000"/>
                </a:solidFill>
                <a:effectLst/>
                <a:latin typeface="Arial" panose="020B0604020202020204" pitchFamily="34" charset="0"/>
              </a:rPr>
              <a:t>Stöd i att reflektera kring vad man har lärt sig.</a:t>
            </a:r>
          </a:p>
          <a:p>
            <a:pPr marL="0" marR="0" lvl="0" indent="0" defTabSz="457200" rtl="0" eaLnBrk="1" fontAlgn="auto" latinLnBrk="0" hangingPunct="1">
              <a:lnSpc>
                <a:spcPct val="117999"/>
              </a:lnSpc>
              <a:spcBef>
                <a:spcPts val="195"/>
              </a:spcBef>
              <a:spcAft>
                <a:spcPts val="500"/>
              </a:spcAft>
              <a:buClrTx/>
              <a:buSzTx/>
              <a:buFontTx/>
              <a:buNone/>
              <a:tabLst/>
              <a:defRPr/>
            </a:pPr>
            <a:r>
              <a:rPr lang="sv-SE" sz="3200" b="0" i="0" u="none" strike="noStrike" dirty="0">
                <a:solidFill>
                  <a:srgbClr val="000000"/>
                </a:solidFill>
                <a:effectLst/>
                <a:latin typeface="Arial" panose="020B0604020202020204" pitchFamily="34" charset="0"/>
              </a:rPr>
              <a:t>Stöd i att följa upp genomfört arbete (checklista).</a:t>
            </a:r>
            <a:endParaRPr lang="sv-SE" b="0" dirty="0">
              <a:effectLst/>
            </a:endParaRPr>
          </a:p>
          <a:p>
            <a:pPr rtl="0">
              <a:spcBef>
                <a:spcPts val="195"/>
              </a:spcBef>
              <a:spcAft>
                <a:spcPts val="500"/>
              </a:spcAft>
            </a:pPr>
            <a:r>
              <a:rPr lang="sv-SE" sz="2400" b="0" i="0" u="none" strike="noStrike" dirty="0">
                <a:solidFill>
                  <a:srgbClr val="000000"/>
                </a:solidFill>
                <a:effectLst/>
                <a:latin typeface="Arial" panose="020B0604020202020204" pitchFamily="34" charset="0"/>
              </a:rPr>
              <a:t>Verktyg att planera för nästa steg och (i bästa fall) verktyg för att integrera det här i sitt löpande arbete (resultat/effekt)</a:t>
            </a:r>
            <a:endParaRPr lang="sv-SE" b="0" dirty="0">
              <a:effectLst/>
            </a:endParaRPr>
          </a:p>
          <a:p>
            <a:br>
              <a:rPr lang="sv-SE" b="0" dirty="0">
                <a:effectLst/>
              </a:rPr>
            </a:br>
            <a:endParaRPr lang="sv-SE" dirty="0"/>
          </a:p>
          <a:p>
            <a:endParaRPr lang="sv-SE" dirty="0"/>
          </a:p>
        </p:txBody>
      </p:sp>
    </p:spTree>
    <p:extLst>
      <p:ext uri="{BB962C8B-B14F-4D97-AF65-F5344CB8AC3E}">
        <p14:creationId xmlns:p14="http://schemas.microsoft.com/office/powerpoint/2010/main" val="2172865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33701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b="1" i="1" dirty="0"/>
          </a:p>
        </p:txBody>
      </p:sp>
    </p:spTree>
    <p:extLst>
      <p:ext uri="{BB962C8B-B14F-4D97-AF65-F5344CB8AC3E}">
        <p14:creationId xmlns:p14="http://schemas.microsoft.com/office/powerpoint/2010/main" val="275722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rPr lang="sv-SE"/>
              <a:t>Klicka här för att ändra mall för rubrikformat</a:t>
            </a:r>
            <a:endParaRPr dirty="0"/>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Rubrik">
    <p:spTree>
      <p:nvGrpSpPr>
        <p:cNvPr id="1" name=""/>
        <p:cNvGrpSpPr/>
        <p:nvPr/>
      </p:nvGrpSpPr>
      <p:grpSpPr>
        <a:xfrm>
          <a:off x="0" y="0"/>
          <a:ext cx="0" cy="0"/>
          <a:chOff x="0" y="0"/>
          <a:chExt cx="0" cy="0"/>
        </a:xfrm>
      </p:grpSpPr>
      <p:sp>
        <p:nvSpPr>
          <p:cNvPr id="16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Rubrik 1">
            <a:extLst>
              <a:ext uri="{FF2B5EF4-FFF2-40B4-BE49-F238E27FC236}">
                <a16:creationId xmlns:a16="http://schemas.microsoft.com/office/drawing/2014/main" id="{251107F8-6ACA-48DB-8F8D-89614228F53B}"/>
              </a:ext>
            </a:extLst>
          </p:cNvPr>
          <p:cNvSpPr>
            <a:spLocks noGrp="1"/>
          </p:cNvSpPr>
          <p:nvPr>
            <p:ph type="title"/>
          </p:nvPr>
        </p:nvSpPr>
        <p:spPr>
          <a:xfrm>
            <a:off x="1753783" y="1622804"/>
            <a:ext cx="16157050" cy="2286000"/>
          </a:xfrm>
        </p:spPr>
        <p:txBody>
          <a:bodyPr anchor="b">
            <a:normAutofit/>
          </a:bodyPr>
          <a:lstStyle>
            <a:lvl1pPr algn="l">
              <a:defRPr sz="8000"/>
            </a:lvl1pPr>
          </a:lstStyle>
          <a:p>
            <a:r>
              <a:rPr lang="en-US"/>
              <a:t>Click to edit Master title style</a:t>
            </a:r>
            <a:endParaRPr lang="sv-SE"/>
          </a:p>
        </p:txBody>
      </p:sp>
    </p:spTree>
    <p:extLst>
      <p:ext uri="{BB962C8B-B14F-4D97-AF65-F5344CB8AC3E}">
        <p14:creationId xmlns:p14="http://schemas.microsoft.com/office/powerpoint/2010/main" val="30806169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rPr lang="sv-SE"/>
              <a:t>Klicka här för att ändra mall för rubrikformat</a:t>
            </a:r>
            <a:endParaRP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noAutofit/>
          </a:bodyPr>
          <a:lstStyle>
            <a:lvl1pPr>
              <a:defRPr sz="8800"/>
            </a:lvl1pPr>
          </a:lstStyle>
          <a:p>
            <a:r>
              <a:rPr lang="sv-SE"/>
              <a:t>Klicka här för att ändra mall för rubrikformat</a:t>
            </a:r>
            <a:endParaRPr dirty="0"/>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66" name="Title Text"/>
          <p:cNvSpPr txBox="1">
            <a:spLocks noGrp="1"/>
          </p:cNvSpPr>
          <p:nvPr>
            <p:ph type="title"/>
          </p:nvPr>
        </p:nvSpPr>
        <p:spPr>
          <a:prstGeom prst="rect">
            <a:avLst/>
          </a:prstGeom>
        </p:spPr>
        <p:txBody>
          <a:bodyPr>
            <a:noAutofit/>
          </a:bodyPr>
          <a:lstStyle>
            <a:lvl1pPr>
              <a:defRPr sz="8800"/>
            </a:lvl1pPr>
          </a:lstStyle>
          <a:p>
            <a:r>
              <a:rPr lang="sv-SE"/>
              <a:t>Klicka här för att ändra mall för rubrikformat</a:t>
            </a:r>
            <a:endParaRPr dirty="0"/>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95035"/>
          </a:xfrm>
          <a:prstGeom prst="rect">
            <a:avLst/>
          </a:prstGeom>
        </p:spPr>
        <p:txBody>
          <a:bodyPr anchor="t">
            <a:spAutoFit/>
          </a:bodyPr>
          <a:lstStyle>
            <a:lvl1pPr marL="0" indent="0" algn="ctr">
              <a:spcBef>
                <a:spcPts val="0"/>
              </a:spcBef>
              <a:buSzTx/>
              <a:buNone/>
              <a:defRPr sz="3200" i="1"/>
            </a:lvl1pPr>
          </a:lstStyle>
          <a:p>
            <a:pPr lvl="0"/>
            <a:r>
              <a:rPr lang="sv-SE"/>
              <a:t>Klicka här för att ändra format på bakgrundstexten</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a:latin typeface="Euclid Circular B Regular"/>
                <a:ea typeface="+mn-ea"/>
                <a:cs typeface="+mn-cs"/>
                <a:sym typeface="Helvetica Neue Medium"/>
              </a:defRPr>
            </a:lvl1pPr>
          </a:lstStyle>
          <a:p>
            <a:pPr lvl="0"/>
            <a:r>
              <a:rPr lang="sv-SE"/>
              <a:t>Klicka här för att ändra format på bakgrundstexten</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78000" y="2298700"/>
            <a:ext cx="20828000" cy="4648200"/>
          </a:xfrm>
          <a:prstGeom prst="rect">
            <a:avLst/>
          </a:prstGeom>
        </p:spPr>
        <p:txBody>
          <a:bodyPr anchor="b"/>
          <a:lstStyle>
            <a:lvl1pPr>
              <a:defRPr>
                <a:solidFill>
                  <a:srgbClr val="FFFFFF"/>
                </a:solidFill>
              </a:defRPr>
            </a:lvl1pPr>
          </a:lstStyle>
          <a:p>
            <a:r>
              <a:rPr lang="sv-SE"/>
              <a:t>Klicka här för att ändra mall för rubrikformat</a:t>
            </a:r>
            <a:endParaRPr/>
          </a:p>
        </p:txBody>
      </p:sp>
      <p:sp>
        <p:nvSpPr>
          <p:cNvPr id="118"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0" algn="ctr">
              <a:spcBef>
                <a:spcPts val="0"/>
              </a:spcBef>
              <a:buSzTx/>
              <a:buNone/>
              <a:defRPr sz="5400">
                <a:solidFill>
                  <a:srgbClr val="FFFFFF"/>
                </a:solidFill>
              </a:defRPr>
            </a:lvl2pPr>
            <a:lvl3pPr marL="0" indent="0" algn="ctr">
              <a:spcBef>
                <a:spcPts val="0"/>
              </a:spcBef>
              <a:buSzTx/>
              <a:buNone/>
              <a:defRPr sz="5400">
                <a:solidFill>
                  <a:srgbClr val="FFFFFF"/>
                </a:solidFill>
              </a:defRPr>
            </a:lvl3pPr>
            <a:lvl4pPr marL="0" indent="0" algn="ctr">
              <a:spcBef>
                <a:spcPts val="0"/>
              </a:spcBef>
              <a:buSzTx/>
              <a:buNone/>
              <a:defRPr sz="5400">
                <a:solidFill>
                  <a:srgbClr val="FFFFFF"/>
                </a:solidFill>
              </a:defRPr>
            </a:lvl4pPr>
            <a:lvl5pPr marL="0" indent="0" algn="ctr">
              <a:spcBef>
                <a:spcPts val="0"/>
              </a:spcBef>
              <a:buSzTx/>
              <a:buNone/>
              <a:defRPr sz="5400">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1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61" r:id="rId9"/>
    <p:sldLayoutId id="2147483662" r:id="rId10"/>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Euclid Circular B Regular"/>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1pPr>
      <a:lvl2pPr marL="127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2pPr>
      <a:lvl3pPr marL="190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3pPr>
      <a:lvl4pPr marL="254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4pPr>
      <a:lvl5pPr marL="317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5pPr>
      <a:lvl6pPr marL="381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9086"/>
        </a:solidFill>
        <a:effectLst/>
      </p:bgPr>
    </p:bg>
    <p:spTree>
      <p:nvGrpSpPr>
        <p:cNvPr id="1" name=""/>
        <p:cNvGrpSpPr/>
        <p:nvPr/>
      </p:nvGrpSpPr>
      <p:grpSpPr>
        <a:xfrm>
          <a:off x="0" y="0"/>
          <a:ext cx="0" cy="0"/>
          <a:chOff x="0" y="0"/>
          <a:chExt cx="0" cy="0"/>
        </a:xfrm>
      </p:grpSpPr>
      <p:sp>
        <p:nvSpPr>
          <p:cNvPr id="140" name="En längre vänsterställd rubrik på två rader"/>
          <p:cNvSpPr txBox="1"/>
          <p:nvPr/>
        </p:nvSpPr>
        <p:spPr>
          <a:xfrm>
            <a:off x="1700095" y="3903312"/>
            <a:ext cx="11499070" cy="31495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lgn="l" defTabSz="457200">
              <a:lnSpc>
                <a:spcPct val="90000"/>
              </a:lnSpc>
              <a:defRPr sz="11000" b="0" spc="-220">
                <a:solidFill>
                  <a:srgbClr val="FFFFFF"/>
                </a:solidFill>
                <a:latin typeface="Euclid Circular B SemiBold"/>
                <a:ea typeface="Euclid Circular B SemiBold"/>
                <a:cs typeface="Euclid Circular B SemiBold"/>
                <a:sym typeface="Euclid Circular B SemiBold"/>
              </a:defRPr>
            </a:lvl1pPr>
          </a:lstStyle>
          <a:p>
            <a:r>
              <a:rPr lang="sv-SE" dirty="0">
                <a:latin typeface="+mn-lt"/>
                <a:ea typeface="Euclid Circular A Semibold Ita" panose="020B0704000000000000" pitchFamily="34" charset="77"/>
                <a:cs typeface="Arial" panose="020B0604020202020204" pitchFamily="34" charset="0"/>
              </a:rPr>
              <a:t>Inkluderande arbetsmiljö</a:t>
            </a:r>
            <a:endParaRPr dirty="0">
              <a:latin typeface="+mn-lt"/>
              <a:ea typeface="Euclid Circular A Semibold Ita" panose="020B0704000000000000" pitchFamily="34" charset="77"/>
              <a:cs typeface="Arial" panose="020B0604020202020204" pitchFamily="34" charset="0"/>
            </a:endParaRPr>
          </a:p>
        </p:txBody>
      </p:sp>
      <p:sp>
        <p:nvSpPr>
          <p:cNvPr id="141" name="Jane Doe Smith"/>
          <p:cNvSpPr txBox="1"/>
          <p:nvPr/>
        </p:nvSpPr>
        <p:spPr>
          <a:xfrm>
            <a:off x="1748230" y="9058463"/>
            <a:ext cx="8038322" cy="342657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spAutoFit/>
          </a:bodyPr>
          <a:lstStyle>
            <a:lvl1pPr algn="l" defTabSz="457200">
              <a:lnSpc>
                <a:spcPct val="90000"/>
              </a:lnSpc>
              <a:defRPr sz="6000" b="0" spc="-119">
                <a:solidFill>
                  <a:srgbClr val="FFFFFF"/>
                </a:solidFill>
                <a:latin typeface="Euclid Circular B SemiBold"/>
                <a:ea typeface="Euclid Circular B SemiBold"/>
                <a:cs typeface="Euclid Circular B SemiBold"/>
                <a:sym typeface="Euclid Circular B SemiBold"/>
              </a:defRPr>
            </a:lvl1pPr>
          </a:lstStyle>
          <a:p>
            <a:r>
              <a:rPr lang="sv-SE" dirty="0">
                <a:latin typeface="+mn-lt"/>
                <a:cs typeface="Arial" panose="020B0604020202020204" pitchFamily="34" charset="0"/>
              </a:rPr>
              <a:t>Hållbart arbetsliv: </a:t>
            </a:r>
            <a:br>
              <a:rPr lang="sv-SE" dirty="0">
                <a:latin typeface="+mn-lt"/>
                <a:cs typeface="Arial" panose="020B0604020202020204" pitchFamily="34" charset="0"/>
              </a:rPr>
            </a:br>
            <a:r>
              <a:rPr lang="sv-SE" dirty="0">
                <a:latin typeface="+mn-lt"/>
                <a:cs typeface="Arial" panose="020B0604020202020204" pitchFamily="34" charset="0"/>
              </a:rPr>
              <a:t>En utvecklande insats för kontinuerligt lärande</a:t>
            </a:r>
          </a:p>
          <a:p>
            <a:endParaRPr dirty="0">
              <a:latin typeface="+mn-lt"/>
              <a:ea typeface="Euclid Circular A Semibold Ita" panose="020B0704000000000000" pitchFamily="34" charset="77"/>
              <a:cs typeface="Arial" panose="020B0604020202020204" pitchFamily="34" charset="0"/>
            </a:endParaRPr>
          </a:p>
        </p:txBody>
      </p:sp>
      <p:sp>
        <p:nvSpPr>
          <p:cNvPr id="142" name="Line"/>
          <p:cNvSpPr/>
          <p:nvPr/>
        </p:nvSpPr>
        <p:spPr>
          <a:xfrm>
            <a:off x="1878515" y="8112351"/>
            <a:ext cx="1141131" cy="0"/>
          </a:xfrm>
          <a:prstGeom prst="line">
            <a:avLst/>
          </a:prstGeom>
          <a:ln w="1143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mj-lt"/>
            </a:endParaRPr>
          </a:p>
        </p:txBody>
      </p:sp>
      <p:sp>
        <p:nvSpPr>
          <p:cNvPr id="143" name="© www.partsradet.se"/>
          <p:cNvSpPr txBox="1"/>
          <p:nvPr/>
        </p:nvSpPr>
        <p:spPr>
          <a:xfrm>
            <a:off x="1868284" y="12191335"/>
            <a:ext cx="2343590" cy="33733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dirty="0">
                <a:latin typeface="+mn-lt"/>
                <a:cs typeface="Arial" panose="020B0604020202020204" pitchFamily="34" charset="0"/>
              </a:rPr>
              <a:t>© </a:t>
            </a:r>
            <a:r>
              <a:rPr dirty="0" err="1">
                <a:latin typeface="+mn-lt"/>
                <a:cs typeface="Arial" panose="020B0604020202020204" pitchFamily="34" charset="0"/>
              </a:rPr>
              <a:t>www.partsradet.se</a:t>
            </a:r>
            <a:endParaRPr dirty="0">
              <a:latin typeface="+mn-lt"/>
              <a:cs typeface="Arial" panose="020B0604020202020204" pitchFamily="34" charset="0"/>
            </a:endParaRPr>
          </a:p>
        </p:txBody>
      </p:sp>
      <p:pic>
        <p:nvPicPr>
          <p:cNvPr id="144" name="Partsrådet_Logo_LeftAligned-White.png" descr="Partsrådet_Logo_LeftAligned-White.png"/>
          <p:cNvPicPr>
            <a:picLocks noChangeAspect="1"/>
          </p:cNvPicPr>
          <p:nvPr/>
        </p:nvPicPr>
        <p:blipFill>
          <a:blip r:embed="rId3"/>
          <a:stretch>
            <a:fillRect/>
          </a:stretch>
        </p:blipFill>
        <p:spPr>
          <a:xfrm>
            <a:off x="1856663" y="1273621"/>
            <a:ext cx="5573947" cy="1086262"/>
          </a:xfrm>
          <a:prstGeom prst="rect">
            <a:avLst/>
          </a:prstGeom>
          <a:ln w="12700">
            <a:miter lim="400000"/>
          </a:ln>
        </p:spPr>
      </p:pic>
      <p:pic>
        <p:nvPicPr>
          <p:cNvPr id="8" name="Bildobjekt 7">
            <a:extLst>
              <a:ext uri="{FF2B5EF4-FFF2-40B4-BE49-F238E27FC236}">
                <a16:creationId xmlns:a16="http://schemas.microsoft.com/office/drawing/2014/main" id="{30EA399D-1166-4028-9BB9-9C752E6A1BD8}"/>
              </a:ext>
            </a:extLst>
          </p:cNvPr>
          <p:cNvPicPr>
            <a:picLocks noChangeAspect="1"/>
          </p:cNvPicPr>
          <p:nvPr/>
        </p:nvPicPr>
        <p:blipFill rotWithShape="1">
          <a:blip r:embed="rId4">
            <a:extLst>
              <a:ext uri="{28A0092B-C50C-407E-A947-70E740481C1C}">
                <a14:useLocalDpi xmlns:a14="http://schemas.microsoft.com/office/drawing/2010/main" val="0"/>
              </a:ext>
            </a:extLst>
          </a:blip>
          <a:srcRect l="3889" r="28048"/>
          <a:stretch/>
        </p:blipFill>
        <p:spPr>
          <a:xfrm>
            <a:off x="11238477" y="10"/>
            <a:ext cx="13985782" cy="13715990"/>
          </a:xfrm>
          <a:prstGeom prst="rect">
            <a:avLst/>
          </a:prstGeom>
        </p:spPr>
      </p:pic>
    </p:spTree>
    <p:extLst>
      <p:ext uri="{BB962C8B-B14F-4D97-AF65-F5344CB8AC3E}">
        <p14:creationId xmlns:p14="http://schemas.microsoft.com/office/powerpoint/2010/main" val="35239077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4E45"/>
        </a:solidFill>
        <a:effectLst/>
      </p:bgPr>
    </p:bg>
    <p:spTree>
      <p:nvGrpSpPr>
        <p:cNvPr id="1" name=""/>
        <p:cNvGrpSpPr/>
        <p:nvPr/>
      </p:nvGrpSpPr>
      <p:grpSpPr>
        <a:xfrm>
          <a:off x="0" y="0"/>
          <a:ext cx="0" cy="0"/>
          <a:chOff x="0" y="0"/>
          <a:chExt cx="0" cy="0"/>
        </a:xfrm>
      </p:grpSpPr>
      <p:sp>
        <p:nvSpPr>
          <p:cNvPr id="18" name="Rektangel: rundade hörn 17">
            <a:extLst>
              <a:ext uri="{FF2B5EF4-FFF2-40B4-BE49-F238E27FC236}">
                <a16:creationId xmlns:a16="http://schemas.microsoft.com/office/drawing/2014/main" id="{165FA4CD-62E4-470E-B1CE-9D81D21CACDB}"/>
              </a:ext>
            </a:extLst>
          </p:cNvPr>
          <p:cNvSpPr/>
          <p:nvPr/>
        </p:nvSpPr>
        <p:spPr>
          <a:xfrm>
            <a:off x="17889281" y="318977"/>
            <a:ext cx="5380074" cy="2596673"/>
          </a:xfrm>
          <a:prstGeom prst="roundRect">
            <a:avLst/>
          </a:prstGeom>
          <a:solidFill>
            <a:srgbClr val="AF4E5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Rektangel: rundade hörn 14">
            <a:extLst>
              <a:ext uri="{FF2B5EF4-FFF2-40B4-BE49-F238E27FC236}">
                <a16:creationId xmlns:a16="http://schemas.microsoft.com/office/drawing/2014/main" id="{FC643A87-0E5B-4B57-BBDD-666098924DF5}"/>
              </a:ext>
            </a:extLst>
          </p:cNvPr>
          <p:cNvSpPr/>
          <p:nvPr/>
        </p:nvSpPr>
        <p:spPr>
          <a:xfrm>
            <a:off x="9505508" y="318976"/>
            <a:ext cx="5380074" cy="2596673"/>
          </a:xfrm>
          <a:prstGeom prst="roundRect">
            <a:avLst/>
          </a:prstGeom>
          <a:solidFill>
            <a:srgbClr val="AF4E5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Rektangel: rundade hörn 1">
            <a:extLst>
              <a:ext uri="{FF2B5EF4-FFF2-40B4-BE49-F238E27FC236}">
                <a16:creationId xmlns:a16="http://schemas.microsoft.com/office/drawing/2014/main" id="{3EEE110C-DF59-438F-8F59-41C77142D514}"/>
              </a:ext>
            </a:extLst>
          </p:cNvPr>
          <p:cNvSpPr/>
          <p:nvPr/>
        </p:nvSpPr>
        <p:spPr>
          <a:xfrm>
            <a:off x="1084521" y="318977"/>
            <a:ext cx="5380074" cy="2596673"/>
          </a:xfrm>
          <a:prstGeom prst="roundRect">
            <a:avLst/>
          </a:prstGeom>
          <a:solidFill>
            <a:srgbClr val="AF4E5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ktangel: rundade hörn 4">
            <a:extLst>
              <a:ext uri="{FF2B5EF4-FFF2-40B4-BE49-F238E27FC236}">
                <a16:creationId xmlns:a16="http://schemas.microsoft.com/office/drawing/2014/main" id="{2603C796-376D-47F3-83CD-C9B6CE192E32}"/>
              </a:ext>
            </a:extLst>
          </p:cNvPr>
          <p:cNvSpPr/>
          <p:nvPr/>
        </p:nvSpPr>
        <p:spPr>
          <a:xfrm>
            <a:off x="907310" y="3147237"/>
            <a:ext cx="5727406" cy="9399182"/>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ktangel: rundade hörn 5">
            <a:extLst>
              <a:ext uri="{FF2B5EF4-FFF2-40B4-BE49-F238E27FC236}">
                <a16:creationId xmlns:a16="http://schemas.microsoft.com/office/drawing/2014/main" id="{650C4F25-9B84-48E1-9376-60B24C82CE51}"/>
              </a:ext>
            </a:extLst>
          </p:cNvPr>
          <p:cNvSpPr/>
          <p:nvPr/>
        </p:nvSpPr>
        <p:spPr>
          <a:xfrm>
            <a:off x="9328297" y="3147237"/>
            <a:ext cx="5727406" cy="9399182"/>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ktangel: rundade hörn 6">
            <a:extLst>
              <a:ext uri="{FF2B5EF4-FFF2-40B4-BE49-F238E27FC236}">
                <a16:creationId xmlns:a16="http://schemas.microsoft.com/office/drawing/2014/main" id="{B54C38FF-6F44-4741-B602-970A64049597}"/>
              </a:ext>
            </a:extLst>
          </p:cNvPr>
          <p:cNvSpPr/>
          <p:nvPr/>
        </p:nvSpPr>
        <p:spPr>
          <a:xfrm>
            <a:off x="17749284" y="3147237"/>
            <a:ext cx="5727406" cy="9399182"/>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textruta 10">
            <a:extLst>
              <a:ext uri="{FF2B5EF4-FFF2-40B4-BE49-F238E27FC236}">
                <a16:creationId xmlns:a16="http://schemas.microsoft.com/office/drawing/2014/main" id="{65F74DDD-A3BA-4B85-B2FF-7D2E2FF409AF}"/>
              </a:ext>
            </a:extLst>
          </p:cNvPr>
          <p:cNvSpPr txBox="1"/>
          <p:nvPr/>
        </p:nvSpPr>
        <p:spPr>
          <a:xfrm>
            <a:off x="1084521" y="318977"/>
            <a:ext cx="5380074" cy="24386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defTabSz="457200">
              <a:lnSpc>
                <a:spcPct val="130000"/>
              </a:lnSpc>
            </a:pPr>
            <a:r>
              <a:rPr lang="sv-SE" sz="4000" b="0" dirty="0">
                <a:solidFill>
                  <a:schemeClr val="bg1"/>
                </a:solidFill>
                <a:latin typeface="+mn-lt"/>
                <a:ea typeface="Euclid Circular A Semibold Ita" panose="020B0704000000000000" pitchFamily="34" charset="77"/>
                <a:cs typeface="Euclid Circular B Regular"/>
                <a:sym typeface="Euclid Circular B Regular"/>
              </a:rPr>
              <a:t>Del 1: Lika villkor i arbetslivet</a:t>
            </a:r>
          </a:p>
          <a:p>
            <a:pPr defTabSz="457200">
              <a:lnSpc>
                <a:spcPct val="130000"/>
              </a:lnSpc>
            </a:pPr>
            <a:r>
              <a:rPr lang="sv-SE" sz="4000" b="0" dirty="0">
                <a:solidFill>
                  <a:schemeClr val="bg1"/>
                </a:solidFill>
                <a:latin typeface="+mn-lt"/>
                <a:ea typeface="Euclid Circular A Semibold Ita" panose="020B0704000000000000" pitchFamily="34" charset="77"/>
                <a:cs typeface="Euclid Circular B Regular"/>
                <a:sym typeface="Euclid Circular B Regular"/>
              </a:rPr>
              <a:t>(Workshop 3 h)</a:t>
            </a:r>
          </a:p>
        </p:txBody>
      </p:sp>
      <p:sp>
        <p:nvSpPr>
          <p:cNvPr id="12" name="textruta 11">
            <a:extLst>
              <a:ext uri="{FF2B5EF4-FFF2-40B4-BE49-F238E27FC236}">
                <a16:creationId xmlns:a16="http://schemas.microsoft.com/office/drawing/2014/main" id="{A13E0454-E569-4C98-98DE-6E814DDD6AC2}"/>
              </a:ext>
            </a:extLst>
          </p:cNvPr>
          <p:cNvSpPr txBox="1"/>
          <p:nvPr/>
        </p:nvSpPr>
        <p:spPr>
          <a:xfrm>
            <a:off x="9468294" y="332364"/>
            <a:ext cx="5380074" cy="307680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defTabSz="457200">
              <a:lnSpc>
                <a:spcPct val="130000"/>
              </a:lnSpc>
            </a:pPr>
            <a:r>
              <a:rPr lang="sv-SE" sz="4000" b="0">
                <a:solidFill>
                  <a:schemeClr val="bg1"/>
                </a:solidFill>
                <a:latin typeface="+mn-lt"/>
                <a:ea typeface="Euclid Circular A Semibold Ita" panose="020B0704000000000000" pitchFamily="34" charset="77"/>
                <a:cs typeface="Euclid Circular B Regular"/>
                <a:sym typeface="Euclid Circular B Regular"/>
              </a:rPr>
              <a:t>Del 2: Utforma en arbetsplats för alla</a:t>
            </a:r>
          </a:p>
          <a:p>
            <a:pPr defTabSz="457200">
              <a:lnSpc>
                <a:spcPct val="130000"/>
              </a:lnSpc>
            </a:pPr>
            <a:r>
              <a:rPr lang="sv-SE" sz="4000" b="0">
                <a:solidFill>
                  <a:schemeClr val="bg1"/>
                </a:solidFill>
                <a:latin typeface="+mn-lt"/>
                <a:ea typeface="Euclid Circular A Semibold Ita" panose="020B0704000000000000" pitchFamily="34" charset="77"/>
                <a:cs typeface="Euclid Circular B Regular"/>
                <a:sym typeface="Euclid Circular B Regular"/>
              </a:rPr>
              <a:t>(Workshop 3 h</a:t>
            </a:r>
            <a:r>
              <a:rPr lang="sv-SE" sz="3600" b="0">
                <a:solidFill>
                  <a:schemeClr val="bg1"/>
                </a:solidFill>
                <a:latin typeface="+mn-lt"/>
                <a:ea typeface="Euclid Circular A Semibold Ita" panose="020B0704000000000000" pitchFamily="34" charset="77"/>
                <a:cs typeface="Euclid Circular B Regular"/>
                <a:sym typeface="Euclid Circular B Regular"/>
              </a:rPr>
              <a:t>)</a:t>
            </a:r>
          </a:p>
          <a:p>
            <a:pPr algn="l" defTabSz="457200">
              <a:lnSpc>
                <a:spcPct val="130000"/>
              </a:lnSpc>
            </a:pPr>
            <a:endParaRPr lang="sv-SE" sz="3200" b="0">
              <a:latin typeface="+mn-lt"/>
              <a:ea typeface="Euclid Circular A Semibold Ita" panose="020B0704000000000000" pitchFamily="34" charset="77"/>
              <a:cs typeface="Euclid Circular B Regular"/>
              <a:sym typeface="Euclid Circular B Regular"/>
            </a:endParaRPr>
          </a:p>
        </p:txBody>
      </p:sp>
      <p:sp>
        <p:nvSpPr>
          <p:cNvPr id="13" name="textruta 12">
            <a:extLst>
              <a:ext uri="{FF2B5EF4-FFF2-40B4-BE49-F238E27FC236}">
                <a16:creationId xmlns:a16="http://schemas.microsoft.com/office/drawing/2014/main" id="{3616D3D6-07AE-4418-9D16-69CC089A8180}"/>
              </a:ext>
            </a:extLst>
          </p:cNvPr>
          <p:cNvSpPr txBox="1"/>
          <p:nvPr/>
        </p:nvSpPr>
        <p:spPr>
          <a:xfrm>
            <a:off x="17926495" y="318976"/>
            <a:ext cx="5380074" cy="227658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defTabSz="457200">
              <a:lnSpc>
                <a:spcPct val="130000"/>
              </a:lnSpc>
            </a:pPr>
            <a:r>
              <a:rPr lang="sv-SE" sz="4000" b="0">
                <a:solidFill>
                  <a:schemeClr val="bg1"/>
                </a:solidFill>
                <a:latin typeface="+mn-lt"/>
                <a:ea typeface="Euclid Circular A Semibold Ita" panose="020B0704000000000000" pitchFamily="34" charset="77"/>
                <a:cs typeface="Euclid Circular B Regular"/>
                <a:sym typeface="Euclid Circular B Regular"/>
              </a:rPr>
              <a:t>Del 3: Följ upp arbetet</a:t>
            </a:r>
          </a:p>
          <a:p>
            <a:pPr defTabSz="457200">
              <a:lnSpc>
                <a:spcPct val="130000"/>
              </a:lnSpc>
            </a:pPr>
            <a:r>
              <a:rPr lang="sv-SE" sz="4000" b="0">
                <a:solidFill>
                  <a:schemeClr val="bg1"/>
                </a:solidFill>
                <a:latin typeface="+mn-lt"/>
                <a:ea typeface="Euclid Circular A Semibold Ita" panose="020B0704000000000000" pitchFamily="34" charset="77"/>
                <a:cs typeface="Euclid Circular B Regular"/>
                <a:sym typeface="Euclid Circular B Regular"/>
              </a:rPr>
              <a:t>(Workshop 1 h)</a:t>
            </a:r>
          </a:p>
          <a:p>
            <a:pPr algn="l" defTabSz="457200">
              <a:lnSpc>
                <a:spcPct val="130000"/>
              </a:lnSpc>
            </a:pPr>
            <a:endParaRPr lang="sv-SE" sz="3200" b="0">
              <a:latin typeface="+mn-lt"/>
              <a:ea typeface="Euclid Circular A Semibold Ita" panose="020B0704000000000000" pitchFamily="34" charset="77"/>
              <a:cs typeface="Euclid Circular B Regular"/>
              <a:sym typeface="Euclid Circular B Regular"/>
            </a:endParaRPr>
          </a:p>
        </p:txBody>
      </p:sp>
      <p:sp>
        <p:nvSpPr>
          <p:cNvPr id="14" name="textruta 13">
            <a:extLst>
              <a:ext uri="{FF2B5EF4-FFF2-40B4-BE49-F238E27FC236}">
                <a16:creationId xmlns:a16="http://schemas.microsoft.com/office/drawing/2014/main" id="{8FD5B0BA-F662-43FB-9EB8-5C78D6A28E92}"/>
              </a:ext>
            </a:extLst>
          </p:cNvPr>
          <p:cNvSpPr txBox="1"/>
          <p:nvPr/>
        </p:nvSpPr>
        <p:spPr>
          <a:xfrm>
            <a:off x="1084521" y="3678865"/>
            <a:ext cx="4976037" cy="140574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marL="457200" indent="-457200" algn="l" defTabSz="457200">
              <a:lnSpc>
                <a:spcPct val="130000"/>
              </a:lnSpc>
              <a:buClr>
                <a:srgbClr val="AF4E55"/>
              </a:buClr>
              <a:buFont typeface="Arial" panose="020B0604020202020204" pitchFamily="34" charset="0"/>
              <a:buChar char="•"/>
            </a:pPr>
            <a:r>
              <a:rPr lang="sv-SE" sz="2800" b="0" dirty="0">
                <a:latin typeface="+mn-lt"/>
                <a:ea typeface="Euclid Circular A Semibold Ita" panose="020B0704000000000000" pitchFamily="34" charset="77"/>
                <a:cs typeface="Euclid Circular B Regular"/>
                <a:sym typeface="Euclid Circular B Regular"/>
              </a:rPr>
              <a:t>Film med tillhörande reflektionsövning.</a:t>
            </a:r>
          </a:p>
          <a:p>
            <a:pPr marL="457200" indent="-457200" algn="l" defTabSz="457200">
              <a:lnSpc>
                <a:spcPct val="130000"/>
              </a:lnSpc>
              <a:buClr>
                <a:srgbClr val="AF4E55"/>
              </a:buClr>
              <a:buFont typeface="Arial" panose="020B0604020202020204" pitchFamily="34" charset="0"/>
              <a:buChar char="•"/>
            </a:pPr>
            <a:r>
              <a:rPr lang="sv-SE" sz="2800" b="0" dirty="0">
                <a:latin typeface="+mn-lt"/>
                <a:ea typeface="Euclid Circular A Semibold Ita" panose="020B0704000000000000" pitchFamily="34" charset="77"/>
                <a:cs typeface="Euclid Circular B Regular"/>
                <a:sym typeface="Euclid Circular B Regular"/>
              </a:rPr>
              <a:t>Vad säger forskningen? Fakta om makt, normer </a:t>
            </a:r>
            <a:br>
              <a:rPr lang="sv-SE" sz="2800" b="0" dirty="0">
                <a:latin typeface="+mn-lt"/>
                <a:ea typeface="Euclid Circular A Semibold Ita" panose="020B0704000000000000" pitchFamily="34" charset="77"/>
                <a:cs typeface="Euclid Circular B Regular"/>
                <a:sym typeface="Euclid Circular B Regular"/>
              </a:rPr>
            </a:br>
            <a:r>
              <a:rPr lang="sv-SE" sz="2800" b="0" dirty="0">
                <a:latin typeface="+mn-lt"/>
                <a:ea typeface="Euclid Circular A Semibold Ita" panose="020B0704000000000000" pitchFamily="34" charset="77"/>
                <a:cs typeface="Euclid Circular B Regular"/>
                <a:sym typeface="Euclid Circular B Regular"/>
              </a:rPr>
              <a:t>och diskriminering på arbetsplatsen.</a:t>
            </a:r>
          </a:p>
          <a:p>
            <a:pPr marL="457200" indent="-457200" algn="l" defTabSz="457200">
              <a:lnSpc>
                <a:spcPct val="130000"/>
              </a:lnSpc>
              <a:buClr>
                <a:srgbClr val="AF4E55"/>
              </a:buClr>
              <a:buFont typeface="Arial" panose="020B0604020202020204" pitchFamily="34" charset="0"/>
              <a:buChar char="•"/>
            </a:pPr>
            <a:r>
              <a:rPr lang="sv-SE" sz="2800" b="0" dirty="0">
                <a:latin typeface="+mn-lt"/>
                <a:ea typeface="Euclid Circular A Semibold Ita" panose="020B0704000000000000" pitchFamily="34" charset="77"/>
                <a:cs typeface="Euclid Circular B Regular"/>
                <a:sym typeface="Euclid Circular B Regular"/>
              </a:rPr>
              <a:t>Exempel på hur arbetsmiljöfrågor, likabehandling och kompetensförsörjning hänger ihop.</a:t>
            </a:r>
          </a:p>
          <a:p>
            <a:pPr marL="457200" indent="-457200" algn="l" defTabSz="457200">
              <a:lnSpc>
                <a:spcPct val="130000"/>
              </a:lnSpc>
              <a:buClr>
                <a:srgbClr val="AF4E55"/>
              </a:buClr>
              <a:buFont typeface="Arial" panose="020B0604020202020204" pitchFamily="34" charset="0"/>
              <a:buChar char="•"/>
            </a:pPr>
            <a:r>
              <a:rPr lang="sv-SE" sz="2800" b="0" dirty="0">
                <a:latin typeface="+mn-lt"/>
                <a:ea typeface="Euclid Circular A Semibold Ita" panose="020B0704000000000000" pitchFamily="34" charset="77"/>
                <a:cs typeface="Euclid Circular B Regular"/>
                <a:sym typeface="Euclid Circular B Regular"/>
              </a:rPr>
              <a:t>Undersök den egna arbetsplatsen.</a:t>
            </a: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dirty="0">
              <a:latin typeface="+mn-lt"/>
              <a:ea typeface="Euclid Circular A Semibold Ita" panose="020B0704000000000000" pitchFamily="34" charset="77"/>
              <a:cs typeface="Euclid Circular B Regular"/>
              <a:sym typeface="Euclid Circular B Regular"/>
            </a:endParaRPr>
          </a:p>
        </p:txBody>
      </p:sp>
      <p:sp>
        <p:nvSpPr>
          <p:cNvPr id="16" name="textruta 15">
            <a:extLst>
              <a:ext uri="{FF2B5EF4-FFF2-40B4-BE49-F238E27FC236}">
                <a16:creationId xmlns:a16="http://schemas.microsoft.com/office/drawing/2014/main" id="{BCAFC875-D531-476E-A70B-089CB43248FF}"/>
              </a:ext>
            </a:extLst>
          </p:cNvPr>
          <p:cNvSpPr txBox="1"/>
          <p:nvPr/>
        </p:nvSpPr>
        <p:spPr>
          <a:xfrm>
            <a:off x="9675630" y="3678865"/>
            <a:ext cx="4965404" cy="140574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marL="457200" indent="-457200" algn="l" defTabSz="457200">
              <a:lnSpc>
                <a:spcPct val="130000"/>
              </a:lnSpc>
              <a:buClr>
                <a:srgbClr val="AF4E55"/>
              </a:buClr>
              <a:buFont typeface="Arial" panose="020B0604020202020204" pitchFamily="34" charset="0"/>
              <a:buChar char="•"/>
            </a:pPr>
            <a:r>
              <a:rPr lang="sv-SE" sz="2800" b="0">
                <a:latin typeface="+mn-lt"/>
                <a:ea typeface="Euclid Circular A Semibold Ita" panose="020B0704000000000000" pitchFamily="34" charset="77"/>
                <a:cs typeface="Euclid Circular B Regular"/>
                <a:sym typeface="Euclid Circular B Regular"/>
              </a:rPr>
              <a:t>Fiktiv ljudberättelse med tillhörande reflektionsövning.</a:t>
            </a:r>
          </a:p>
          <a:p>
            <a:pPr marL="457200" indent="-457200" algn="l" defTabSz="457200">
              <a:lnSpc>
                <a:spcPct val="130000"/>
              </a:lnSpc>
              <a:buClr>
                <a:srgbClr val="AF4E55"/>
              </a:buClr>
              <a:buFont typeface="Arial" panose="020B0604020202020204" pitchFamily="34" charset="0"/>
              <a:buChar char="•"/>
            </a:pPr>
            <a:r>
              <a:rPr lang="sv-SE" sz="2800" b="0">
                <a:latin typeface="+mn-lt"/>
                <a:ea typeface="Euclid Circular A Semibold Ita" panose="020B0704000000000000" pitchFamily="34" charset="77"/>
                <a:cs typeface="Euclid Circular B Regular"/>
                <a:sym typeface="Euclid Circular B Regular"/>
              </a:rPr>
              <a:t>Genomgång av resultat från undersökning och breddad analys.</a:t>
            </a:r>
          </a:p>
          <a:p>
            <a:pPr marL="457200" indent="-457200" algn="l" defTabSz="457200">
              <a:lnSpc>
                <a:spcPct val="130000"/>
              </a:lnSpc>
              <a:buClr>
                <a:srgbClr val="AF4E55"/>
              </a:buClr>
              <a:buFont typeface="Arial" panose="020B0604020202020204" pitchFamily="34" charset="0"/>
              <a:buChar char="•"/>
            </a:pPr>
            <a:r>
              <a:rPr lang="sv-SE" sz="2800" b="0">
                <a:latin typeface="+mn-lt"/>
                <a:ea typeface="Euclid Circular A Semibold Ita" panose="020B0704000000000000" pitchFamily="34" charset="77"/>
                <a:cs typeface="Euclid Circular B Regular"/>
                <a:sym typeface="Euclid Circular B Regular"/>
              </a:rPr>
              <a:t>Hur kan vi skapa arbetsplatser för alla? Exempel på åtgärder och framgångsfaktorer.</a:t>
            </a:r>
          </a:p>
          <a:p>
            <a:pPr marL="457200" indent="-457200" algn="l" defTabSz="457200">
              <a:lnSpc>
                <a:spcPct val="130000"/>
              </a:lnSpc>
              <a:buClr>
                <a:srgbClr val="AF4E55"/>
              </a:buClr>
              <a:buFont typeface="Arial" panose="020B0604020202020204" pitchFamily="34" charset="0"/>
              <a:buChar char="•"/>
            </a:pPr>
            <a:r>
              <a:rPr lang="sv-SE" sz="2800" b="0">
                <a:latin typeface="+mn-lt"/>
                <a:ea typeface="Euclid Circular A Semibold Ita" panose="020B0704000000000000" pitchFamily="34" charset="77"/>
                <a:cs typeface="Euclid Circular B Regular"/>
                <a:sym typeface="Euclid Circular B Regular"/>
              </a:rPr>
              <a:t>Identifiera prioriterade områden och åtgärder</a:t>
            </a:r>
          </a:p>
          <a:p>
            <a:pPr marL="457200" indent="-457200" algn="l" defTabSz="457200">
              <a:lnSpc>
                <a:spcPct val="130000"/>
              </a:lnSpc>
              <a:buClr>
                <a:srgbClr val="AF4E55"/>
              </a:buClr>
              <a:buFont typeface="Arial" panose="020B0604020202020204" pitchFamily="34" charset="0"/>
              <a:buChar char="•"/>
            </a:pPr>
            <a:r>
              <a:rPr lang="sv-SE" sz="2800" b="0">
                <a:latin typeface="+mn-lt"/>
                <a:ea typeface="Euclid Circular A Semibold Ita" panose="020B0704000000000000" pitchFamily="34" charset="77"/>
                <a:cs typeface="Euclid Circular B Regular"/>
                <a:sym typeface="Euclid Circular B Regular"/>
              </a:rPr>
              <a:t>Testa på verktyg.</a:t>
            </a: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p:txBody>
      </p:sp>
      <p:sp>
        <p:nvSpPr>
          <p:cNvPr id="17" name="textruta 16">
            <a:extLst>
              <a:ext uri="{FF2B5EF4-FFF2-40B4-BE49-F238E27FC236}">
                <a16:creationId xmlns:a16="http://schemas.microsoft.com/office/drawing/2014/main" id="{54ABCCEF-77D0-488E-A05B-68D76F6330B1}"/>
              </a:ext>
            </a:extLst>
          </p:cNvPr>
          <p:cNvSpPr txBox="1"/>
          <p:nvPr/>
        </p:nvSpPr>
        <p:spPr>
          <a:xfrm>
            <a:off x="18096616" y="3678865"/>
            <a:ext cx="4965404" cy="1068715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marL="457200" indent="-457200" algn="l" defTabSz="457200">
              <a:lnSpc>
                <a:spcPct val="130000"/>
              </a:lnSpc>
              <a:buClr>
                <a:srgbClr val="AF4E55"/>
              </a:buClr>
              <a:buFont typeface="Arial" panose="020B0604020202020204" pitchFamily="34" charset="0"/>
              <a:buChar char="•"/>
            </a:pPr>
            <a:r>
              <a:rPr lang="sv-SE" sz="2800" b="0">
                <a:latin typeface="+mn-lt"/>
                <a:ea typeface="Euclid Circular A Semibold Ita" panose="020B0704000000000000" pitchFamily="34" charset="77"/>
                <a:cs typeface="Euclid Circular B Regular"/>
                <a:sym typeface="Euclid Circular B Regular"/>
              </a:rPr>
              <a:t>Reflektion om arbetet i del 1 och del 2.</a:t>
            </a:r>
          </a:p>
          <a:p>
            <a:pPr marL="457200" indent="-457200" algn="l" defTabSz="457200">
              <a:lnSpc>
                <a:spcPct val="130000"/>
              </a:lnSpc>
              <a:buClr>
                <a:srgbClr val="AF4E55"/>
              </a:buClr>
              <a:buFont typeface="Arial" panose="020B0604020202020204" pitchFamily="34" charset="0"/>
              <a:buChar char="•"/>
            </a:pPr>
            <a:r>
              <a:rPr lang="sv-SE" sz="2800" b="0">
                <a:latin typeface="+mn-lt"/>
                <a:ea typeface="Euclid Circular A Semibold Ita" panose="020B0704000000000000" pitchFamily="34" charset="77"/>
                <a:cs typeface="Euclid Circular B Regular"/>
                <a:sym typeface="Euclid Circular B Regular"/>
              </a:rPr>
              <a:t>Uppföljning av arbetet med identifierade områden och åtgärder med checklista.</a:t>
            </a:r>
          </a:p>
          <a:p>
            <a:pPr marL="457200" indent="-457200" algn="l" defTabSz="457200">
              <a:lnSpc>
                <a:spcPct val="130000"/>
              </a:lnSpc>
              <a:buClr>
                <a:srgbClr val="AF4E55"/>
              </a:buClr>
              <a:buFont typeface="Arial" panose="020B0604020202020204" pitchFamily="34" charset="0"/>
              <a:buChar char="•"/>
            </a:pPr>
            <a:r>
              <a:rPr lang="sv-SE" sz="2800" b="0">
                <a:latin typeface="+mn-lt"/>
                <a:ea typeface="Euclid Circular A Semibold Ita" panose="020B0704000000000000" pitchFamily="34" charset="77"/>
                <a:cs typeface="Euclid Circular B Regular"/>
                <a:sym typeface="Euclid Circular B Regular"/>
              </a:rPr>
              <a:t>Planering av fortsättningen.</a:t>
            </a:r>
          </a:p>
          <a:p>
            <a:pPr marL="457200" indent="-457200" algn="l" defTabSz="457200">
              <a:lnSpc>
                <a:spcPct val="130000"/>
              </a:lnSpc>
              <a:buClr>
                <a:srgbClr val="AF4E55"/>
              </a:buClr>
              <a:buFont typeface="Arial" panose="020B0604020202020204" pitchFamily="34" charset="0"/>
              <a:buChar char="•"/>
            </a:pPr>
            <a:r>
              <a:rPr lang="sv-SE" sz="2800" b="0">
                <a:latin typeface="+mn-lt"/>
                <a:ea typeface="Euclid Circular A Semibold Ita" panose="020B0704000000000000" pitchFamily="34" charset="77"/>
                <a:cs typeface="Euclid Circular B Regular"/>
                <a:sym typeface="Euclid Circular B Regular"/>
              </a:rPr>
              <a:t>Avrundande övning.</a:t>
            </a: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2800" b="0">
              <a:latin typeface="+mn-lt"/>
              <a:ea typeface="Euclid Circular A Semibold Ita" panose="020B0704000000000000" pitchFamily="34" charset="77"/>
              <a:cs typeface="Euclid Circular B Regular"/>
              <a:sym typeface="Euclid Circular B Regular"/>
            </a:endParaRPr>
          </a:p>
        </p:txBody>
      </p:sp>
      <p:sp>
        <p:nvSpPr>
          <p:cNvPr id="3" name="Pil: höger 2">
            <a:extLst>
              <a:ext uri="{FF2B5EF4-FFF2-40B4-BE49-F238E27FC236}">
                <a16:creationId xmlns:a16="http://schemas.microsoft.com/office/drawing/2014/main" id="{98B7BBD0-44E7-4D2F-9CCE-734B70A704B7}"/>
              </a:ext>
            </a:extLst>
          </p:cNvPr>
          <p:cNvSpPr/>
          <p:nvPr/>
        </p:nvSpPr>
        <p:spPr>
          <a:xfrm>
            <a:off x="6831981" y="6858000"/>
            <a:ext cx="2299051" cy="1745673"/>
          </a:xfrm>
          <a:prstGeom prst="rightArrow">
            <a:avLst/>
          </a:prstGeom>
          <a:solidFill>
            <a:srgbClr val="009BA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Pil: höger 21">
            <a:extLst>
              <a:ext uri="{FF2B5EF4-FFF2-40B4-BE49-F238E27FC236}">
                <a16:creationId xmlns:a16="http://schemas.microsoft.com/office/drawing/2014/main" id="{4DE51145-2F4D-41DB-B738-A490BAC3DA1D}"/>
              </a:ext>
            </a:extLst>
          </p:cNvPr>
          <p:cNvSpPr/>
          <p:nvPr/>
        </p:nvSpPr>
        <p:spPr>
          <a:xfrm>
            <a:off x="15252968" y="6973991"/>
            <a:ext cx="2299051" cy="1745673"/>
          </a:xfrm>
          <a:prstGeom prst="rightArrow">
            <a:avLst/>
          </a:prstGeom>
          <a:solidFill>
            <a:srgbClr val="009BA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ruta 7">
            <a:extLst>
              <a:ext uri="{FF2B5EF4-FFF2-40B4-BE49-F238E27FC236}">
                <a16:creationId xmlns:a16="http://schemas.microsoft.com/office/drawing/2014/main" id="{3305AAC3-918B-48F2-B52F-232125AD190D}"/>
              </a:ext>
            </a:extLst>
          </p:cNvPr>
          <p:cNvSpPr txBox="1"/>
          <p:nvPr/>
        </p:nvSpPr>
        <p:spPr>
          <a:xfrm>
            <a:off x="6904717" y="8915400"/>
            <a:ext cx="2153578" cy="1724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spAutoFit/>
          </a:bodyPr>
          <a:lstStyle/>
          <a:p>
            <a:pPr algn="l" defTabSz="457200">
              <a:lnSpc>
                <a:spcPct val="130000"/>
              </a:lnSpc>
            </a:pPr>
            <a:r>
              <a:rPr lang="sv-SE" sz="2800" b="0">
                <a:solidFill>
                  <a:schemeClr val="bg1"/>
                </a:solidFill>
                <a:latin typeface="+mn-lt"/>
                <a:ea typeface="Euclid Circular A Semibold Ita" panose="020B0704000000000000" pitchFamily="34" charset="77"/>
                <a:cs typeface="Euclid Circular B Regular"/>
                <a:sym typeface="Euclid Circular B Regular"/>
              </a:rPr>
              <a:t>Arbete med enkät eller skyddsrond</a:t>
            </a:r>
          </a:p>
        </p:txBody>
      </p:sp>
      <p:sp>
        <p:nvSpPr>
          <p:cNvPr id="23" name="textruta 22">
            <a:extLst>
              <a:ext uri="{FF2B5EF4-FFF2-40B4-BE49-F238E27FC236}">
                <a16:creationId xmlns:a16="http://schemas.microsoft.com/office/drawing/2014/main" id="{B7DF6721-A706-4860-B4C1-F17882513513}"/>
              </a:ext>
            </a:extLst>
          </p:cNvPr>
          <p:cNvSpPr txBox="1"/>
          <p:nvPr/>
        </p:nvSpPr>
        <p:spPr>
          <a:xfrm>
            <a:off x="15325703" y="8919492"/>
            <a:ext cx="2299051" cy="1724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spAutoFit/>
          </a:bodyPr>
          <a:lstStyle/>
          <a:p>
            <a:pPr defTabSz="457200">
              <a:lnSpc>
                <a:spcPct val="130000"/>
              </a:lnSpc>
            </a:pPr>
            <a:r>
              <a:rPr lang="sv-SE" sz="2800" b="0">
                <a:solidFill>
                  <a:schemeClr val="bg1"/>
                </a:solidFill>
                <a:latin typeface="+mn-lt"/>
                <a:ea typeface="Euclid Circular A Semibold Ita" panose="020B0704000000000000" pitchFamily="34" charset="77"/>
                <a:cs typeface="Euclid Circular B Regular"/>
                <a:sym typeface="Euclid Circular B Regular"/>
              </a:rPr>
              <a:t>Arbete med identifierade</a:t>
            </a:r>
          </a:p>
          <a:p>
            <a:pPr defTabSz="457200">
              <a:lnSpc>
                <a:spcPct val="130000"/>
              </a:lnSpc>
            </a:pPr>
            <a:r>
              <a:rPr lang="sv-SE" sz="2800" b="0">
                <a:solidFill>
                  <a:schemeClr val="bg1"/>
                </a:solidFill>
                <a:latin typeface="+mn-lt"/>
                <a:ea typeface="Euclid Circular A Semibold Ita" panose="020B0704000000000000" pitchFamily="34" charset="77"/>
                <a:cs typeface="Euclid Circular B Regular"/>
                <a:sym typeface="Euclid Circular B Regular"/>
              </a:rPr>
              <a:t>åtgärder</a:t>
            </a:r>
            <a:endParaRPr lang="sv-SE" sz="3200" b="0">
              <a:solidFill>
                <a:schemeClr val="bg1"/>
              </a:solidFill>
              <a:latin typeface="+mn-lt"/>
              <a:ea typeface="Euclid Circular A Semibold Ita" panose="020B0704000000000000" pitchFamily="34" charset="77"/>
              <a:cs typeface="Euclid Circular B Regular"/>
              <a:sym typeface="Euclid Circular B Regular"/>
            </a:endParaRPr>
          </a:p>
        </p:txBody>
      </p:sp>
    </p:spTree>
    <p:extLst>
      <p:ext uri="{BB962C8B-B14F-4D97-AF65-F5344CB8AC3E}">
        <p14:creationId xmlns:p14="http://schemas.microsoft.com/office/powerpoint/2010/main" val="14922925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0488E"/>
        </a:solidFill>
        <a:effectLst/>
      </p:bgPr>
    </p:bg>
    <p:spTree>
      <p:nvGrpSpPr>
        <p:cNvPr id="1" name=""/>
        <p:cNvGrpSpPr/>
        <p:nvPr/>
      </p:nvGrpSpPr>
      <p:grpSpPr>
        <a:xfrm>
          <a:off x="0" y="0"/>
          <a:ext cx="0" cy="0"/>
          <a:chOff x="0" y="0"/>
          <a:chExt cx="0" cy="0"/>
        </a:xfrm>
      </p:grpSpPr>
      <p:pic>
        <p:nvPicPr>
          <p:cNvPr id="5" name="Bildobjekt 4" descr="En bild som visar text, person, sitter, kvinna&#10;&#10;Automatiskt genererad beskrivning">
            <a:extLst>
              <a:ext uri="{FF2B5EF4-FFF2-40B4-BE49-F238E27FC236}">
                <a16:creationId xmlns:a16="http://schemas.microsoft.com/office/drawing/2014/main" id="{0DCD641C-E1F4-4AFF-A269-2B08758E2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1284" y="0"/>
            <a:ext cx="10662716" cy="13716000"/>
          </a:xfrm>
          <a:prstGeom prst="rect">
            <a:avLst/>
          </a:prstGeom>
        </p:spPr>
      </p:pic>
      <p:sp>
        <p:nvSpPr>
          <p:cNvPr id="6" name="En kort rubrik">
            <a:extLst>
              <a:ext uri="{FF2B5EF4-FFF2-40B4-BE49-F238E27FC236}">
                <a16:creationId xmlns:a16="http://schemas.microsoft.com/office/drawing/2014/main" id="{528BB5F8-239C-0346-A4EB-C94D1AFE54C2}"/>
              </a:ext>
            </a:extLst>
          </p:cNvPr>
          <p:cNvSpPr txBox="1"/>
          <p:nvPr/>
        </p:nvSpPr>
        <p:spPr>
          <a:xfrm>
            <a:off x="1748229" y="1749804"/>
            <a:ext cx="10413215"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r>
              <a:rPr lang="sv-SE">
                <a:solidFill>
                  <a:schemeClr val="bg1"/>
                </a:solidFill>
                <a:latin typeface="+mn-lt"/>
                <a:ea typeface="Euclid Circular A Semibold Ita" panose="020B0704000000000000" pitchFamily="34" charset="77"/>
              </a:rPr>
              <a:t>Kvalitetssäkring av tjänsten</a:t>
            </a:r>
            <a:endParaRPr>
              <a:solidFill>
                <a:schemeClr val="bg1"/>
              </a:solidFill>
              <a:latin typeface="+mn-lt"/>
              <a:ea typeface="Euclid Circular A Semibold Ita" panose="020B0704000000000000" pitchFamily="34" charset="77"/>
            </a:endParaRPr>
          </a:p>
        </p:txBody>
      </p:sp>
      <p:sp>
        <p:nvSpPr>
          <p:cNvPr id="7"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4286E950-1EE1-1C43-BAC7-15B5D7BC8F97}"/>
              </a:ext>
            </a:extLst>
          </p:cNvPr>
          <p:cNvSpPr txBox="1"/>
          <p:nvPr/>
        </p:nvSpPr>
        <p:spPr>
          <a:xfrm>
            <a:off x="1818793" y="5220263"/>
            <a:ext cx="10413215" cy="5806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457200" indent="-4572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3600" dirty="0">
                <a:solidFill>
                  <a:schemeClr val="bg1"/>
                </a:solidFill>
                <a:latin typeface="+mn-lt"/>
                <a:ea typeface="Euclid Circular A Semibold Ita" panose="020B0704000000000000" pitchFamily="34" charset="77"/>
              </a:rPr>
              <a:t>Representant från Arbetsgivarverket i projektets styrgrupp</a:t>
            </a:r>
          </a:p>
          <a:p>
            <a:pPr marL="457200" indent="-4572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3600" dirty="0">
                <a:solidFill>
                  <a:schemeClr val="bg1"/>
                </a:solidFill>
                <a:latin typeface="+mn-lt"/>
                <a:ea typeface="Euclid Circular A Semibold Ita" panose="020B0704000000000000" pitchFamily="34" charset="77"/>
              </a:rPr>
              <a:t>Akademikerförbundet SSR deltagande i den interna projektgruppen</a:t>
            </a:r>
          </a:p>
          <a:p>
            <a:pPr marL="457200" indent="-4572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3600" dirty="0">
                <a:solidFill>
                  <a:schemeClr val="bg1"/>
                </a:solidFill>
                <a:latin typeface="+mn-lt"/>
                <a:ea typeface="Euclid Circular A Semibold Ita" panose="020B0704000000000000" pitchFamily="34" charset="77"/>
              </a:rPr>
              <a:t>Återkommande referensgruppsmöten med cirka tio myndigheter</a:t>
            </a:r>
          </a:p>
          <a:p>
            <a:pPr marL="457200" indent="-4572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3600" dirty="0">
                <a:solidFill>
                  <a:schemeClr val="bg1"/>
                </a:solidFill>
                <a:latin typeface="+mn-lt"/>
                <a:ea typeface="Euclid Circular A Semibold Ita" panose="020B0704000000000000" pitchFamily="34" charset="77"/>
              </a:rPr>
              <a:t>Pilot med Skatteverket</a:t>
            </a:r>
          </a:p>
          <a:p>
            <a:pPr marL="457200" indent="-4572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3600" dirty="0">
                <a:solidFill>
                  <a:schemeClr val="bg1"/>
                </a:solidFill>
                <a:latin typeface="+mn-lt"/>
                <a:ea typeface="Euclid Circular A Semibold Ita" panose="020B0704000000000000" pitchFamily="34" charset="77"/>
              </a:rPr>
              <a:t>Tillgänglighetstest – på gång</a:t>
            </a:r>
          </a:p>
        </p:txBody>
      </p:sp>
    </p:spTree>
    <p:extLst>
      <p:ext uri="{BB962C8B-B14F-4D97-AF65-F5344CB8AC3E}">
        <p14:creationId xmlns:p14="http://schemas.microsoft.com/office/powerpoint/2010/main" val="755119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9DF"/>
        </a:solidFill>
        <a:effectLst/>
      </p:bgPr>
    </p:bg>
    <p:spTree>
      <p:nvGrpSpPr>
        <p:cNvPr id="1" name=""/>
        <p:cNvGrpSpPr/>
        <p:nvPr/>
      </p:nvGrpSpPr>
      <p:grpSpPr>
        <a:xfrm>
          <a:off x="0" y="0"/>
          <a:ext cx="0" cy="0"/>
          <a:chOff x="0" y="0"/>
          <a:chExt cx="0" cy="0"/>
        </a:xfrm>
      </p:grpSpPr>
      <p:sp>
        <p:nvSpPr>
          <p:cNvPr id="166" name="En längre vänsterställd rubrik på två rader med mörkblå bakgrund"/>
          <p:cNvSpPr txBox="1"/>
          <p:nvPr/>
        </p:nvSpPr>
        <p:spPr>
          <a:xfrm>
            <a:off x="1743512" y="6379304"/>
            <a:ext cx="13617548" cy="143218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b">
            <a:spAutoFit/>
          </a:bodyPr>
          <a:lstStyle>
            <a:lvl1pPr algn="l" defTabSz="457200">
              <a:lnSpc>
                <a:spcPct val="90000"/>
              </a:lnSpc>
              <a:defRPr sz="8000" b="0" spc="-159">
                <a:solidFill>
                  <a:srgbClr val="FFFFFF"/>
                </a:solidFill>
                <a:latin typeface="Euclid Circular B SemiBold"/>
                <a:ea typeface="Euclid Circular B SemiBold"/>
                <a:cs typeface="Euclid Circular B SemiBold"/>
                <a:sym typeface="Euclid Circular B SemiBold"/>
              </a:defRPr>
            </a:lvl1pPr>
          </a:lstStyle>
          <a:p>
            <a:pPr algn="ctr"/>
            <a:r>
              <a:rPr lang="sv-SE" sz="9600" dirty="0">
                <a:solidFill>
                  <a:schemeClr val="tx1"/>
                </a:solidFill>
                <a:latin typeface="+mn-lt"/>
                <a:ea typeface="Euclid Circular A Semibold Ita" panose="020B0704000000000000" pitchFamily="34" charset="77"/>
              </a:rPr>
              <a:t>En titt på webbverktyget</a:t>
            </a:r>
            <a:endParaRPr sz="9600" dirty="0">
              <a:solidFill>
                <a:schemeClr val="tx1"/>
              </a:solidFill>
              <a:latin typeface="+mn-lt"/>
              <a:ea typeface="Euclid Circular A Semibold Ita" panose="020B0704000000000000" pitchFamily="34" charset="77"/>
            </a:endParaRPr>
          </a:p>
        </p:txBody>
      </p:sp>
      <p:pic>
        <p:nvPicPr>
          <p:cNvPr id="6" name="Bildobjekt 5">
            <a:extLst>
              <a:ext uri="{FF2B5EF4-FFF2-40B4-BE49-F238E27FC236}">
                <a16:creationId xmlns:a16="http://schemas.microsoft.com/office/drawing/2014/main" id="{54969B4D-0FA2-45D9-ACD0-C5667D7C4CA9}"/>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rot="16200000">
            <a:off x="8298873" y="2537473"/>
            <a:ext cx="24384000" cy="7786255"/>
          </a:xfrm>
          <a:prstGeom prst="rect">
            <a:avLst/>
          </a:prstGeom>
          <a:effectLst>
            <a:reflection stA="0" endPos="65000" dist="50800" dir="5400000" sy="-100000" algn="bl" rotWithShape="0"/>
          </a:effectLst>
        </p:spPr>
      </p:pic>
    </p:spTree>
    <p:extLst>
      <p:ext uri="{BB962C8B-B14F-4D97-AF65-F5344CB8AC3E}">
        <p14:creationId xmlns:p14="http://schemas.microsoft.com/office/powerpoint/2010/main" val="30290822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xt&#10;&#10;Automatiskt genererad beskrivning">
            <a:extLst>
              <a:ext uri="{FF2B5EF4-FFF2-40B4-BE49-F238E27FC236}">
                <a16:creationId xmlns:a16="http://schemas.microsoft.com/office/drawing/2014/main" id="{F0702CC8-C843-4156-BD49-47532A8F5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89" y="533703"/>
            <a:ext cx="23536622" cy="12648593"/>
          </a:xfrm>
          <a:prstGeom prst="rect">
            <a:avLst/>
          </a:prstGeom>
        </p:spPr>
      </p:pic>
    </p:spTree>
    <p:extLst>
      <p:ext uri="{BB962C8B-B14F-4D97-AF65-F5344CB8AC3E}">
        <p14:creationId xmlns:p14="http://schemas.microsoft.com/office/powerpoint/2010/main" val="31369667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78BEEAB-6CE1-45E7-A86D-6A9B4E82D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989"/>
            <a:ext cx="24384000" cy="13053588"/>
          </a:xfrm>
          <a:prstGeom prst="rect">
            <a:avLst/>
          </a:prstGeom>
        </p:spPr>
      </p:pic>
    </p:spTree>
    <p:extLst>
      <p:ext uri="{BB962C8B-B14F-4D97-AF65-F5344CB8AC3E}">
        <p14:creationId xmlns:p14="http://schemas.microsoft.com/office/powerpoint/2010/main" val="396708243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234A"/>
        </a:solidFill>
        <a:effectLst/>
      </p:bgPr>
    </p:bg>
    <p:spTree>
      <p:nvGrpSpPr>
        <p:cNvPr id="1" name=""/>
        <p:cNvGrpSpPr/>
        <p:nvPr/>
      </p:nvGrpSpPr>
      <p:grpSpPr>
        <a:xfrm>
          <a:off x="0" y="0"/>
          <a:ext cx="0" cy="0"/>
          <a:chOff x="0" y="0"/>
          <a:chExt cx="0" cy="0"/>
        </a:xfrm>
      </p:grpSpPr>
      <p:sp>
        <p:nvSpPr>
          <p:cNvPr id="166" name="En längre vänsterställd rubrik på två rader med mörkblå bakgrund"/>
          <p:cNvSpPr txBox="1"/>
          <p:nvPr/>
        </p:nvSpPr>
        <p:spPr>
          <a:xfrm>
            <a:off x="1768226" y="2857799"/>
            <a:ext cx="1772969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457200">
              <a:lnSpc>
                <a:spcPct val="90000"/>
              </a:lnSpc>
              <a:defRPr sz="8000" b="0" spc="-159">
                <a:solidFill>
                  <a:srgbClr val="FFFFFF"/>
                </a:solidFill>
                <a:latin typeface="Euclid Circular B SemiBold"/>
                <a:ea typeface="Euclid Circular B SemiBold"/>
                <a:cs typeface="Euclid Circular B SemiBold"/>
                <a:sym typeface="Euclid Circular B SemiBold"/>
              </a:defRPr>
            </a:lvl1pPr>
          </a:lstStyle>
          <a:p>
            <a:r>
              <a:rPr lang="sv-SE" dirty="0">
                <a:latin typeface="+mj-lt"/>
              </a:rPr>
              <a:t>Tjänstens mål</a:t>
            </a:r>
            <a:endParaRPr dirty="0">
              <a:latin typeface="+mj-lt"/>
            </a:endParaRPr>
          </a:p>
        </p:txBody>
      </p:sp>
      <p:sp>
        <p:nvSpPr>
          <p:cNvPr id="167" name="Lite större bullet points när man behöver det.…"/>
          <p:cNvSpPr txBox="1"/>
          <p:nvPr/>
        </p:nvSpPr>
        <p:spPr>
          <a:xfrm>
            <a:off x="1768226" y="5380585"/>
            <a:ext cx="19949895" cy="8981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914377">
              <a:spcBef>
                <a:spcPts val="600"/>
              </a:spcBef>
              <a:buClr>
                <a:srgbClr val="FDD1D1"/>
              </a:buClr>
              <a:defRPr sz="1400"/>
            </a:pPr>
            <a:r>
              <a:rPr lang="sv-SE" sz="3200" b="0" dirty="0">
                <a:solidFill>
                  <a:schemeClr val="bg1"/>
                </a:solidFill>
              </a:rPr>
              <a:t>En utvecklande insats som bidrar till engagerade arbetsplatser genom:</a:t>
            </a:r>
          </a:p>
          <a:p>
            <a:pPr marL="857250" indent="-857250" algn="l" defTabSz="914377">
              <a:spcBef>
                <a:spcPts val="600"/>
              </a:spcBef>
              <a:buClr>
                <a:srgbClr val="FDD1D1"/>
              </a:buClr>
              <a:buFont typeface="Arial" panose="020B0604020202020204" pitchFamily="34" charset="0"/>
              <a:buChar char="•"/>
              <a:defRPr sz="1400"/>
            </a:pPr>
            <a:r>
              <a:rPr lang="sv-SE" sz="3200" b="0" dirty="0">
                <a:solidFill>
                  <a:schemeClr val="bg1"/>
                </a:solidFill>
              </a:rPr>
              <a:t>Att öka kunskap om och förståelse för hur arbetsmiljö, likabehandling och kompetensförsörjning </a:t>
            </a:r>
            <a:br>
              <a:rPr lang="sv-SE" sz="3200" b="0" dirty="0">
                <a:solidFill>
                  <a:schemeClr val="bg1"/>
                </a:solidFill>
              </a:rPr>
            </a:br>
            <a:r>
              <a:rPr lang="sv-SE" sz="3200" b="0" dirty="0">
                <a:solidFill>
                  <a:schemeClr val="bg1"/>
                </a:solidFill>
              </a:rPr>
              <a:t>hänger ihop</a:t>
            </a:r>
          </a:p>
          <a:p>
            <a:pPr marL="857250" indent="-857250" algn="l" defTabSz="914377">
              <a:spcBef>
                <a:spcPts val="600"/>
              </a:spcBef>
              <a:buClr>
                <a:srgbClr val="FDD1D1"/>
              </a:buClr>
              <a:buFont typeface="Arial" panose="020B0604020202020204" pitchFamily="34" charset="0"/>
              <a:buChar char="•"/>
              <a:defRPr sz="1400"/>
            </a:pPr>
            <a:r>
              <a:rPr lang="sv-SE" sz="3200" b="0" dirty="0">
                <a:solidFill>
                  <a:schemeClr val="bg1"/>
                </a:solidFill>
              </a:rPr>
              <a:t>Att öka intresse för och ger möjligheter att arbeta med frågorna integrerat</a:t>
            </a:r>
          </a:p>
          <a:p>
            <a:pPr marL="857250" indent="-857250" algn="l" defTabSz="914377">
              <a:spcBef>
                <a:spcPts val="600"/>
              </a:spcBef>
              <a:buClr>
                <a:srgbClr val="FDD1D1"/>
              </a:buClr>
              <a:buFont typeface="Arial" panose="020B0604020202020204" pitchFamily="34" charset="0"/>
              <a:buChar char="•"/>
              <a:defRPr sz="1400"/>
            </a:pPr>
            <a:r>
              <a:rPr lang="sv-SE" sz="3200" b="0" dirty="0">
                <a:solidFill>
                  <a:schemeClr val="bg1"/>
                </a:solidFill>
              </a:rPr>
              <a:t>Att ge insikt i områden att undersöka samt reflektion kring hur man jobbar idag</a:t>
            </a:r>
          </a:p>
          <a:p>
            <a:pPr marL="857250" indent="-857250" algn="l" defTabSz="914377">
              <a:spcBef>
                <a:spcPts val="600"/>
              </a:spcBef>
              <a:buClr>
                <a:srgbClr val="FDD1D1"/>
              </a:buClr>
              <a:buFont typeface="Arial" panose="020B0604020202020204" pitchFamily="34" charset="0"/>
              <a:buChar char="•"/>
              <a:defRPr sz="1400"/>
            </a:pPr>
            <a:r>
              <a:rPr lang="sv-SE" sz="3200" b="0" dirty="0">
                <a:solidFill>
                  <a:schemeClr val="bg1"/>
                </a:solidFill>
              </a:rPr>
              <a:t>Att ge konkreta verktyg för att kunna undersöka arbetsmiljön utifrån likabehandling- och kompetensförsörjningsperspektiv</a:t>
            </a:r>
          </a:p>
          <a:p>
            <a:pPr marL="857250" indent="-857250" algn="l" defTabSz="914377">
              <a:spcBef>
                <a:spcPts val="600"/>
              </a:spcBef>
              <a:buClr>
                <a:srgbClr val="FDD1D1"/>
              </a:buClr>
              <a:buFont typeface="Arial" panose="020B0604020202020204" pitchFamily="34" charset="0"/>
              <a:buChar char="•"/>
              <a:defRPr sz="1400"/>
            </a:pPr>
            <a:r>
              <a:rPr lang="sv-SE" sz="3200" b="0" dirty="0">
                <a:solidFill>
                  <a:schemeClr val="bg1"/>
                </a:solidFill>
              </a:rPr>
              <a:t>Att ge insikt i möjliga åtgärder för att kunna göra en åtgärdsplan</a:t>
            </a:r>
          </a:p>
          <a:p>
            <a:pPr marL="857250" indent="-857250" algn="l" defTabSz="914377">
              <a:spcBef>
                <a:spcPts val="600"/>
              </a:spcBef>
              <a:buClr>
                <a:srgbClr val="FDD1D1"/>
              </a:buClr>
              <a:buFont typeface="Arial" panose="020B0604020202020204" pitchFamily="34" charset="0"/>
              <a:buChar char="•"/>
              <a:defRPr sz="1400"/>
            </a:pPr>
            <a:r>
              <a:rPr lang="sv-SE" sz="3200" b="0" dirty="0">
                <a:solidFill>
                  <a:schemeClr val="bg1"/>
                </a:solidFill>
              </a:rPr>
              <a:t>Att ge insikt i och konkreta verktyg för hur inkludering i organisationen kan stärkas</a:t>
            </a:r>
          </a:p>
          <a:p>
            <a:pPr marL="857250" indent="-857250" algn="l" defTabSz="914377">
              <a:spcBef>
                <a:spcPts val="600"/>
              </a:spcBef>
              <a:buClr>
                <a:srgbClr val="FDD1D1"/>
              </a:buClr>
              <a:buFont typeface="Arial" panose="020B0604020202020204" pitchFamily="34" charset="0"/>
              <a:buChar char="•"/>
              <a:defRPr sz="1400"/>
            </a:pPr>
            <a:r>
              <a:rPr lang="sv-SE" sz="3200" b="0" dirty="0">
                <a:solidFill>
                  <a:schemeClr val="bg1"/>
                </a:solidFill>
              </a:rPr>
              <a:t>Att ge stärkt förmåga att göra en breddad analys och identifiera prioriterade områden för åtgärder</a:t>
            </a:r>
          </a:p>
          <a:p>
            <a:pPr marL="857250" indent="-857250" algn="l" defTabSz="914377">
              <a:spcBef>
                <a:spcPts val="600"/>
              </a:spcBef>
              <a:buClr>
                <a:srgbClr val="FDD1D1"/>
              </a:buClr>
              <a:buFont typeface="Arial" panose="020B0604020202020204" pitchFamily="34" charset="0"/>
              <a:buChar char="•"/>
              <a:defRPr sz="1400"/>
            </a:pPr>
            <a:r>
              <a:rPr lang="sv-SE" sz="3200" b="0" dirty="0">
                <a:solidFill>
                  <a:schemeClr val="bg1"/>
                </a:solidFill>
              </a:rPr>
              <a:t>Att ge stöd i att följa upp genomfört arbete</a:t>
            </a:r>
          </a:p>
          <a:p>
            <a:pPr marL="857250" indent="-857250" algn="l" defTabSz="914377">
              <a:spcBef>
                <a:spcPts val="600"/>
              </a:spcBef>
              <a:buClr>
                <a:srgbClr val="FDD1D1"/>
              </a:buClr>
              <a:buFont typeface="Arial" panose="020B0604020202020204" pitchFamily="34" charset="0"/>
              <a:buChar char="•"/>
              <a:defRPr sz="1400"/>
            </a:pPr>
            <a:r>
              <a:rPr lang="sv-SE" sz="3200" b="0" dirty="0">
                <a:solidFill>
                  <a:schemeClr val="bg1"/>
                </a:solidFill>
              </a:rPr>
              <a:t>Att ge stöd i att reflektera kring vad man har lärt sig </a:t>
            </a:r>
          </a:p>
          <a:p>
            <a:pPr marL="857250" indent="-857250" algn="l" defTabSz="914377">
              <a:spcBef>
                <a:spcPts val="600"/>
              </a:spcBef>
              <a:buClr>
                <a:srgbClr val="FDD1D1"/>
              </a:buClr>
              <a:buFont typeface="Arial" panose="020B0604020202020204" pitchFamily="34" charset="0"/>
              <a:buChar char="•"/>
              <a:defRPr sz="1400"/>
            </a:pPr>
            <a:r>
              <a:rPr lang="sv-SE" sz="3200" b="0" dirty="0">
                <a:solidFill>
                  <a:schemeClr val="bg1"/>
                </a:solidFill>
              </a:rPr>
              <a:t>Att ge verktyg att planera för nästa steg och att integrera det här i sitt löpande arbete (resultat/effekt)</a:t>
            </a:r>
          </a:p>
          <a:p>
            <a:pPr marL="857250" indent="-857250" algn="l" defTabSz="914377">
              <a:spcBef>
                <a:spcPts val="600"/>
              </a:spcBef>
              <a:buClr>
                <a:srgbClr val="FDD1D1"/>
              </a:buClr>
              <a:buFont typeface="Arial" panose="020B0604020202020204" pitchFamily="34" charset="0"/>
              <a:buChar char="•"/>
              <a:defRPr sz="1400"/>
            </a:pPr>
            <a:endParaRPr lang="sv-SE" sz="3200" b="0" dirty="0">
              <a:solidFill>
                <a:schemeClr val="bg1"/>
              </a:solidFill>
            </a:endParaRPr>
          </a:p>
          <a:p>
            <a:pPr marL="857250" indent="-857250" algn="l" defTabSz="914377">
              <a:spcBef>
                <a:spcPts val="600"/>
              </a:spcBef>
              <a:buClr>
                <a:srgbClr val="FDD1D1"/>
              </a:buClr>
              <a:buFont typeface="Arial" panose="020B0604020202020204" pitchFamily="34" charset="0"/>
              <a:buChar char="•"/>
              <a:defRPr sz="1400"/>
            </a:pPr>
            <a:endParaRPr lang="sv-SE" sz="3200" b="0" dirty="0">
              <a:solidFill>
                <a:schemeClr val="bg1"/>
              </a:solidFill>
            </a:endParaRPr>
          </a:p>
          <a:p>
            <a:pPr marL="857250" indent="-857250" algn="l" defTabSz="914377">
              <a:spcBef>
                <a:spcPts val="600"/>
              </a:spcBef>
              <a:buClr>
                <a:srgbClr val="FDD1D1"/>
              </a:buClr>
              <a:buFont typeface="Arial" panose="020B0604020202020204" pitchFamily="34" charset="0"/>
              <a:buChar char="•"/>
              <a:defRPr sz="1400"/>
            </a:pPr>
            <a:endParaRPr lang="sv-SE" sz="3200" b="0" i="1" dirty="0">
              <a:solidFill>
                <a:schemeClr val="bg1"/>
              </a:solidFill>
              <a:latin typeface="+mn-lt"/>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9DF"/>
        </a:solidFill>
        <a:effectLst/>
      </p:bgPr>
    </p:bg>
    <p:spTree>
      <p:nvGrpSpPr>
        <p:cNvPr id="1" name=""/>
        <p:cNvGrpSpPr/>
        <p:nvPr/>
      </p:nvGrpSpPr>
      <p:grpSpPr>
        <a:xfrm>
          <a:off x="0" y="0"/>
          <a:ext cx="0" cy="0"/>
          <a:chOff x="0" y="0"/>
          <a:chExt cx="0" cy="0"/>
        </a:xfrm>
      </p:grpSpPr>
      <p:sp>
        <p:nvSpPr>
          <p:cNvPr id="5"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EEDB6D70-3209-064C-8E76-4779EEBE3C28}"/>
              </a:ext>
            </a:extLst>
          </p:cNvPr>
          <p:cNvSpPr txBox="1"/>
          <p:nvPr/>
        </p:nvSpPr>
        <p:spPr>
          <a:xfrm>
            <a:off x="1818793" y="5855263"/>
            <a:ext cx="9055451" cy="7389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30000"/>
              </a:lnSpc>
              <a:defRPr sz="2800" b="0">
                <a:latin typeface="Euclid Circular B Regular"/>
                <a:ea typeface="Euclid Circular B Regular"/>
                <a:cs typeface="Euclid Circular B Regular"/>
                <a:sym typeface="Euclid Circular B Regular"/>
              </a:defRPr>
            </a:pPr>
            <a:r>
              <a:rPr lang="sv-SE" sz="3600" dirty="0">
                <a:solidFill>
                  <a:schemeClr val="tx1"/>
                </a:solidFill>
                <a:latin typeface="+mn-lt"/>
                <a:ea typeface="Euclid Circular A Semibold Ita" panose="020B0704000000000000" pitchFamily="34" charset="77"/>
              </a:rPr>
              <a:t>Hur tar min arbetsplats del av tjänsten?</a:t>
            </a:r>
          </a:p>
          <a:p>
            <a:pPr algn="l" defTabSz="457200">
              <a:lnSpc>
                <a:spcPct val="130000"/>
              </a:lnSpc>
              <a:defRPr sz="2800" b="0">
                <a:latin typeface="Euclid Circular B Regular"/>
                <a:ea typeface="Euclid Circular B Regular"/>
                <a:cs typeface="Euclid Circular B Regular"/>
                <a:sym typeface="Euclid Circular B Regular"/>
              </a:defRPr>
            </a:pPr>
            <a:r>
              <a:rPr lang="sv-SE" sz="3600" dirty="0">
                <a:solidFill>
                  <a:schemeClr val="tx2"/>
                </a:solidFill>
                <a:latin typeface="+mn-lt"/>
                <a:ea typeface="Euclid Circular A Semibold Ita" panose="020B0704000000000000" pitchFamily="34" charset="77"/>
              </a:rPr>
              <a:t>För att ta del av tjänsten krävs ett partsgemensamt avrop, vilket innebär att representanter från både arbetsgivare och fack står bakom avropet. Parterna behöver även delta i </a:t>
            </a:r>
            <a:r>
              <a:rPr lang="sv-SE" sz="3600" dirty="0" err="1">
                <a:solidFill>
                  <a:schemeClr val="tx2"/>
                </a:solidFill>
                <a:latin typeface="+mn-lt"/>
                <a:ea typeface="Euclid Circular A Semibold Ita" panose="020B0704000000000000" pitchFamily="34" charset="77"/>
              </a:rPr>
              <a:t>Partsrådets</a:t>
            </a:r>
            <a:r>
              <a:rPr lang="sv-SE" sz="3600" dirty="0">
                <a:solidFill>
                  <a:schemeClr val="tx2"/>
                </a:solidFill>
                <a:latin typeface="+mn-lt"/>
                <a:ea typeface="Euclid Circular A Semibold Ita" panose="020B0704000000000000" pitchFamily="34" charset="77"/>
              </a:rPr>
              <a:t> utvärderingar.</a:t>
            </a:r>
          </a:p>
          <a:p>
            <a:pPr algn="l" defTabSz="457200">
              <a:lnSpc>
                <a:spcPct val="130000"/>
              </a:lnSpc>
              <a:defRPr sz="2800" b="0">
                <a:latin typeface="Euclid Circular B Regular"/>
                <a:ea typeface="Euclid Circular B Regular"/>
                <a:cs typeface="Euclid Circular B Regular"/>
                <a:sym typeface="Euclid Circular B Regular"/>
              </a:defRPr>
            </a:pPr>
            <a:endParaRPr lang="sv-SE" sz="3600" dirty="0">
              <a:solidFill>
                <a:schemeClr val="tx1"/>
              </a:solidFill>
              <a:latin typeface="+mn-lt"/>
              <a:ea typeface="Euclid Circular A Semibold Ita" panose="020B0704000000000000" pitchFamily="34" charset="77"/>
            </a:endParaRPr>
          </a:p>
          <a:p>
            <a:pPr algn="l" defTabSz="457200">
              <a:lnSpc>
                <a:spcPct val="130000"/>
              </a:lnSpc>
              <a:defRPr sz="2800" b="0">
                <a:latin typeface="Euclid Circular B Regular"/>
                <a:ea typeface="Euclid Circular B Regular"/>
                <a:cs typeface="Euclid Circular B Regular"/>
                <a:sym typeface="Euclid Circular B Regular"/>
              </a:defRPr>
            </a:pPr>
            <a:r>
              <a:rPr lang="sv-SE" sz="3600" dirty="0">
                <a:solidFill>
                  <a:schemeClr val="tx1"/>
                </a:solidFill>
                <a:latin typeface="+mn-lt"/>
                <a:ea typeface="Euclid Circular A Semibold Ita" panose="020B0704000000000000" pitchFamily="34" charset="77"/>
              </a:rPr>
              <a:t> </a:t>
            </a:r>
          </a:p>
          <a:p>
            <a:pPr marL="571500" indent="-5715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endParaRPr lang="sv-SE" sz="4400" dirty="0">
              <a:solidFill>
                <a:schemeClr val="tx1"/>
              </a:solidFill>
              <a:latin typeface="+mn-lt"/>
              <a:ea typeface="Euclid Circular A Semibold Ita" panose="020B0704000000000000" pitchFamily="34" charset="77"/>
            </a:endParaRPr>
          </a:p>
          <a:p>
            <a:pPr algn="l" defTabSz="457200">
              <a:lnSpc>
                <a:spcPct val="130000"/>
              </a:lnSpc>
              <a:defRPr sz="2800" b="0">
                <a:latin typeface="Euclid Circular B Regular"/>
                <a:ea typeface="Euclid Circular B Regular"/>
                <a:cs typeface="Euclid Circular B Regular"/>
                <a:sym typeface="Euclid Circular B Regular"/>
              </a:defRPr>
            </a:pPr>
            <a:endParaRPr sz="3600" dirty="0">
              <a:solidFill>
                <a:schemeClr val="tx1"/>
              </a:solidFill>
              <a:latin typeface="+mn-lt"/>
              <a:ea typeface="Euclid Circular A Semibold Ita" panose="020B0704000000000000" pitchFamily="34" charset="77"/>
            </a:endParaRPr>
          </a:p>
        </p:txBody>
      </p:sp>
      <p:sp>
        <p:nvSpPr>
          <p:cNvPr id="6" name="Lorem ipsum dolor sit amet consectetur adipiscing elit. Phasellus gravida justo eget nislo ullam corper id ornare mi imperdiet.…">
            <a:extLst>
              <a:ext uri="{FF2B5EF4-FFF2-40B4-BE49-F238E27FC236}">
                <a16:creationId xmlns:a16="http://schemas.microsoft.com/office/drawing/2014/main" id="{6540BAE3-8105-A24B-81AE-FFFA0F5A46F4}"/>
              </a:ext>
            </a:extLst>
          </p:cNvPr>
          <p:cNvSpPr txBox="1"/>
          <p:nvPr/>
        </p:nvSpPr>
        <p:spPr>
          <a:xfrm>
            <a:off x="12541078" y="5855263"/>
            <a:ext cx="9174892" cy="65093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30000"/>
              </a:lnSpc>
              <a:defRPr sz="2800" b="0">
                <a:latin typeface="Euclid Circular B Regular"/>
                <a:ea typeface="Euclid Circular B Regular"/>
                <a:cs typeface="Euclid Circular B Regular"/>
                <a:sym typeface="Euclid Circular B Regular"/>
              </a:defRPr>
            </a:pPr>
            <a:r>
              <a:rPr lang="sv-SE" sz="3600" dirty="0">
                <a:solidFill>
                  <a:schemeClr val="tx1"/>
                </a:solidFill>
                <a:latin typeface="+mn-lt"/>
                <a:ea typeface="Euclid Circular A Semibold Ita" panose="020B0704000000000000" pitchFamily="34" charset="77"/>
              </a:rPr>
              <a:t>Hur lång tid tar processen?</a:t>
            </a:r>
          </a:p>
          <a:p>
            <a:pPr algn="l" defTabSz="457200">
              <a:lnSpc>
                <a:spcPct val="130000"/>
              </a:lnSpc>
              <a:defRPr sz="2800" b="0">
                <a:latin typeface="Euclid Circular B Regular"/>
                <a:ea typeface="Euclid Circular B Regular"/>
                <a:cs typeface="Euclid Circular B Regular"/>
                <a:sym typeface="Euclid Circular B Regular"/>
              </a:defRPr>
            </a:pPr>
            <a:r>
              <a:rPr lang="sv-SE" sz="3600" dirty="0">
                <a:solidFill>
                  <a:schemeClr val="tx2"/>
                </a:solidFill>
                <a:latin typeface="+mn-lt"/>
                <a:ea typeface="Euclid Circular A Semibold Ita" panose="020B0704000000000000" pitchFamily="34" charset="77"/>
              </a:rPr>
              <a:t>Partsrådet har tagit fram ett rekommenderat upplägg där det är beräknat att det bör gå </a:t>
            </a:r>
            <a:br>
              <a:rPr lang="sv-SE" sz="3600" dirty="0">
                <a:solidFill>
                  <a:schemeClr val="tx2"/>
                </a:solidFill>
                <a:latin typeface="+mn-lt"/>
                <a:ea typeface="Euclid Circular A Semibold Ita" panose="020B0704000000000000" pitchFamily="34" charset="77"/>
              </a:rPr>
            </a:br>
            <a:r>
              <a:rPr lang="sv-SE" sz="3600" b="0" dirty="0">
                <a:solidFill>
                  <a:schemeClr val="tx2"/>
                </a:solidFill>
                <a:latin typeface="+mn-lt"/>
                <a:ea typeface="Euclid Circular A Semibold Ita" panose="020B0704000000000000" pitchFamily="34" charset="77"/>
                <a:sym typeface="Euclid Circular B Regular"/>
              </a:rPr>
              <a:t>1–3 månader mellan del 1 och 2 och 3–6 månader mellan del 2 och 3.</a:t>
            </a:r>
            <a:r>
              <a:rPr lang="sv-SE" sz="3600" b="0" dirty="0">
                <a:solidFill>
                  <a:schemeClr val="tx2"/>
                </a:solidFill>
                <a:latin typeface="+mn-lt"/>
                <a:ea typeface="Euclid Circular A Semibold Ita" panose="020B0704000000000000" pitchFamily="34" charset="77"/>
              </a:rPr>
              <a:t> Det är en avvägning mellan den beräknade </a:t>
            </a:r>
            <a:r>
              <a:rPr lang="sv-SE" sz="3600" dirty="0">
                <a:solidFill>
                  <a:schemeClr val="tx2"/>
                </a:solidFill>
                <a:latin typeface="+mn-lt"/>
                <a:ea typeface="Euclid Circular A Semibold Ita" panose="020B0704000000000000" pitchFamily="34" charset="77"/>
              </a:rPr>
              <a:t>tiden för uppgifterna som ska genomföras mellan tjänstens delar och att det inte bör gå alltför lång tid mellan tillfällena.</a:t>
            </a:r>
            <a:endParaRPr lang="sv-SE" sz="3600" dirty="0">
              <a:solidFill>
                <a:schemeClr val="tx2"/>
              </a:solidFill>
              <a:highlight>
                <a:srgbClr val="FFFF00"/>
              </a:highlight>
              <a:latin typeface="+mn-lt"/>
              <a:ea typeface="Euclid Circular A Semibold Ita" panose="020B0704000000000000" pitchFamily="34" charset="77"/>
            </a:endParaRPr>
          </a:p>
        </p:txBody>
      </p:sp>
      <p:sp>
        <p:nvSpPr>
          <p:cNvPr id="7" name="En lång vänsterställd rubrik på två rader med en hel del text">
            <a:extLst>
              <a:ext uri="{FF2B5EF4-FFF2-40B4-BE49-F238E27FC236}">
                <a16:creationId xmlns:a16="http://schemas.microsoft.com/office/drawing/2014/main" id="{27C4B965-261C-BF44-8B25-42E6E25A5143}"/>
              </a:ext>
            </a:extLst>
          </p:cNvPr>
          <p:cNvSpPr txBox="1"/>
          <p:nvPr/>
        </p:nvSpPr>
        <p:spPr>
          <a:xfrm>
            <a:off x="1753781" y="2730799"/>
            <a:ext cx="161570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r>
              <a:rPr lang="sv-SE" dirty="0">
                <a:solidFill>
                  <a:schemeClr val="tx1"/>
                </a:solidFill>
                <a:latin typeface="+mn-lt"/>
                <a:ea typeface="Euclid Circular A Semibold Ita" panose="020B0704000000000000" pitchFamily="34" charset="77"/>
              </a:rPr>
              <a:t>Frågor och svar</a:t>
            </a:r>
            <a:endParaRPr dirty="0">
              <a:solidFill>
                <a:schemeClr val="tx1"/>
              </a:solidFill>
              <a:latin typeface="+mn-lt"/>
              <a:ea typeface="Euclid Circular A Semibold Ita" panose="020B0704000000000000" pitchFamily="34" charset="77"/>
            </a:endParaRPr>
          </a:p>
        </p:txBody>
      </p:sp>
    </p:spTree>
    <p:extLst>
      <p:ext uri="{BB962C8B-B14F-4D97-AF65-F5344CB8AC3E}">
        <p14:creationId xmlns:p14="http://schemas.microsoft.com/office/powerpoint/2010/main" val="41072085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9DF"/>
        </a:solidFill>
        <a:effectLst/>
      </p:bgPr>
    </p:bg>
    <p:spTree>
      <p:nvGrpSpPr>
        <p:cNvPr id="1" name=""/>
        <p:cNvGrpSpPr/>
        <p:nvPr/>
      </p:nvGrpSpPr>
      <p:grpSpPr>
        <a:xfrm>
          <a:off x="0" y="0"/>
          <a:ext cx="0" cy="0"/>
          <a:chOff x="0" y="0"/>
          <a:chExt cx="0" cy="0"/>
        </a:xfrm>
      </p:grpSpPr>
      <p:sp>
        <p:nvSpPr>
          <p:cNvPr id="5"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EEDB6D70-3209-064C-8E76-4779EEBE3C28}"/>
              </a:ext>
            </a:extLst>
          </p:cNvPr>
          <p:cNvSpPr txBox="1"/>
          <p:nvPr/>
        </p:nvSpPr>
        <p:spPr>
          <a:xfrm>
            <a:off x="1818793" y="5855263"/>
            <a:ext cx="9055451" cy="5961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457200">
              <a:lnSpc>
                <a:spcPct val="130000"/>
              </a:lnSpc>
              <a:defRPr sz="2800" b="0">
                <a:latin typeface="Euclid Circular B Regular"/>
                <a:ea typeface="Euclid Circular B Regular"/>
                <a:cs typeface="Euclid Circular B Regular"/>
                <a:sym typeface="Euclid Circular B Regular"/>
              </a:defRPr>
            </a:pPr>
            <a:r>
              <a:rPr lang="sv-SE" sz="3600" dirty="0">
                <a:solidFill>
                  <a:schemeClr val="tx1"/>
                </a:solidFill>
                <a:latin typeface="+mn-lt"/>
                <a:ea typeface="Euclid Circular A Semibold Ita" panose="020B0704000000000000" pitchFamily="34" charset="77"/>
              </a:rPr>
              <a:t>Hur levereras tjänsten?</a:t>
            </a:r>
          </a:p>
          <a:p>
            <a:pPr algn="l" defTabSz="457200">
              <a:lnSpc>
                <a:spcPct val="130000"/>
              </a:lnSpc>
              <a:defRPr sz="2800" b="0">
                <a:latin typeface="Euclid Circular B Regular"/>
                <a:ea typeface="Euclid Circular B Regular"/>
                <a:cs typeface="Euclid Circular B Regular"/>
                <a:sym typeface="Euclid Circular B Regular"/>
              </a:defRPr>
            </a:pPr>
            <a:r>
              <a:rPr lang="sv-SE" sz="3600" dirty="0">
                <a:solidFill>
                  <a:schemeClr val="tx2"/>
                </a:solidFill>
                <a:latin typeface="+mn-lt"/>
                <a:ea typeface="Euclid Circular A Semibold Ita" panose="020B0704000000000000" pitchFamily="34" charset="77"/>
              </a:rPr>
              <a:t>Myndigheten kan välja att få tillgång till tjänsten genom Partsrådets hemsida eller som SCORM-paket för att ladda upp i ett eget LMS. </a:t>
            </a:r>
          </a:p>
          <a:p>
            <a:pPr algn="l" defTabSz="457200">
              <a:lnSpc>
                <a:spcPct val="130000"/>
              </a:lnSpc>
              <a:defRPr sz="2800" b="0">
                <a:latin typeface="Euclid Circular B Regular"/>
                <a:ea typeface="Euclid Circular B Regular"/>
                <a:cs typeface="Euclid Circular B Regular"/>
                <a:sym typeface="Euclid Circular B Regular"/>
              </a:defRPr>
            </a:pPr>
            <a:r>
              <a:rPr lang="sv-SE" sz="3600" dirty="0">
                <a:solidFill>
                  <a:schemeClr val="tx1"/>
                </a:solidFill>
                <a:latin typeface="+mn-lt"/>
                <a:ea typeface="Euclid Circular A Semibold Ita" panose="020B0704000000000000" pitchFamily="34" charset="77"/>
              </a:rPr>
              <a:t> </a:t>
            </a:r>
          </a:p>
          <a:p>
            <a:pPr marL="571500" indent="-5715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endParaRPr lang="sv-SE" sz="4400" dirty="0">
              <a:solidFill>
                <a:schemeClr val="tx1"/>
              </a:solidFill>
              <a:latin typeface="+mn-lt"/>
              <a:ea typeface="Euclid Circular A Semibold Ita" panose="020B0704000000000000" pitchFamily="34" charset="77"/>
            </a:endParaRPr>
          </a:p>
          <a:p>
            <a:pPr algn="l" defTabSz="457200">
              <a:lnSpc>
                <a:spcPct val="130000"/>
              </a:lnSpc>
              <a:defRPr sz="2800" b="0">
                <a:latin typeface="Euclid Circular B Regular"/>
                <a:ea typeface="Euclid Circular B Regular"/>
                <a:cs typeface="Euclid Circular B Regular"/>
                <a:sym typeface="Euclid Circular B Regular"/>
              </a:defRPr>
            </a:pPr>
            <a:endParaRPr sz="3600" dirty="0">
              <a:solidFill>
                <a:schemeClr val="tx1"/>
              </a:solidFill>
              <a:latin typeface="+mn-lt"/>
              <a:ea typeface="Euclid Circular A Semibold Ita" panose="020B0704000000000000" pitchFamily="34" charset="77"/>
            </a:endParaRPr>
          </a:p>
        </p:txBody>
      </p:sp>
      <p:sp>
        <p:nvSpPr>
          <p:cNvPr id="6" name="Lorem ipsum dolor sit amet consectetur adipiscing elit. Phasellus gravida justo eget nislo ullam corper id ornare mi imperdiet.…">
            <a:extLst>
              <a:ext uri="{FF2B5EF4-FFF2-40B4-BE49-F238E27FC236}">
                <a16:creationId xmlns:a16="http://schemas.microsoft.com/office/drawing/2014/main" id="{6540BAE3-8105-A24B-81AE-FFFA0F5A46F4}"/>
              </a:ext>
            </a:extLst>
          </p:cNvPr>
          <p:cNvSpPr txBox="1"/>
          <p:nvPr/>
        </p:nvSpPr>
        <p:spPr>
          <a:xfrm>
            <a:off x="12541078" y="5855263"/>
            <a:ext cx="9174892" cy="764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571500" indent="-5715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endParaRPr lang="sv-SE" sz="3600" dirty="0">
              <a:solidFill>
                <a:schemeClr val="tx1"/>
              </a:solidFill>
              <a:highlight>
                <a:srgbClr val="FFFF00"/>
              </a:highlight>
              <a:latin typeface="+mn-lt"/>
            </a:endParaRPr>
          </a:p>
        </p:txBody>
      </p:sp>
      <p:sp>
        <p:nvSpPr>
          <p:cNvPr id="7" name="En lång vänsterställd rubrik på två rader med en hel del text">
            <a:extLst>
              <a:ext uri="{FF2B5EF4-FFF2-40B4-BE49-F238E27FC236}">
                <a16:creationId xmlns:a16="http://schemas.microsoft.com/office/drawing/2014/main" id="{27C4B965-261C-BF44-8B25-42E6E25A5143}"/>
              </a:ext>
            </a:extLst>
          </p:cNvPr>
          <p:cNvSpPr txBox="1"/>
          <p:nvPr/>
        </p:nvSpPr>
        <p:spPr>
          <a:xfrm>
            <a:off x="1753781" y="2730799"/>
            <a:ext cx="1615705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r>
              <a:rPr lang="sv-SE" dirty="0">
                <a:solidFill>
                  <a:schemeClr val="tx1"/>
                </a:solidFill>
                <a:latin typeface="+mn-lt"/>
                <a:ea typeface="Euclid Circular A Semibold Ita" panose="020B0704000000000000" pitchFamily="34" charset="0"/>
              </a:rPr>
              <a:t>Frågor och svar</a:t>
            </a:r>
            <a:endParaRPr dirty="0">
              <a:solidFill>
                <a:schemeClr val="tx1"/>
              </a:solidFill>
              <a:latin typeface="+mn-lt"/>
              <a:ea typeface="Euclid Circular A Semibold Ita" panose="020B0704000000000000" pitchFamily="34" charset="0"/>
            </a:endParaRPr>
          </a:p>
        </p:txBody>
      </p:sp>
    </p:spTree>
    <p:extLst>
      <p:ext uri="{BB962C8B-B14F-4D97-AF65-F5344CB8AC3E}">
        <p14:creationId xmlns:p14="http://schemas.microsoft.com/office/powerpoint/2010/main" val="22741509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D345F"/>
        </a:solidFill>
        <a:effectLst/>
      </p:bgPr>
    </p:bg>
    <p:spTree>
      <p:nvGrpSpPr>
        <p:cNvPr id="1" name=""/>
        <p:cNvGrpSpPr/>
        <p:nvPr/>
      </p:nvGrpSpPr>
      <p:grpSpPr>
        <a:xfrm>
          <a:off x="0" y="0"/>
          <a:ext cx="0" cy="0"/>
          <a:chOff x="0" y="0"/>
          <a:chExt cx="0" cy="0"/>
        </a:xfrm>
      </p:grpSpPr>
      <p:sp>
        <p:nvSpPr>
          <p:cNvPr id="140" name="En längre vänsterställd rubrik på två rader"/>
          <p:cNvSpPr txBox="1"/>
          <p:nvPr/>
        </p:nvSpPr>
        <p:spPr>
          <a:xfrm>
            <a:off x="1700095" y="4665059"/>
            <a:ext cx="15599758" cy="162608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lgn="l" defTabSz="457200">
              <a:lnSpc>
                <a:spcPct val="90000"/>
              </a:lnSpc>
              <a:defRPr sz="11000" b="0" spc="-220">
                <a:solidFill>
                  <a:srgbClr val="FFFFFF"/>
                </a:solidFill>
                <a:latin typeface="Euclid Circular B SemiBold"/>
                <a:ea typeface="Euclid Circular B SemiBold"/>
                <a:cs typeface="Euclid Circular B SemiBold"/>
                <a:sym typeface="Euclid Circular B SemiBold"/>
              </a:defRPr>
            </a:lvl1pPr>
          </a:lstStyle>
          <a:p>
            <a:r>
              <a:rPr lang="sv-SE" dirty="0">
                <a:latin typeface="+mn-lt"/>
                <a:ea typeface="Euclid Circular A Semibold Ita" panose="020B0704000000000000" pitchFamily="34" charset="77"/>
                <a:cs typeface="Arial" panose="020B0604020202020204" pitchFamily="34" charset="0"/>
              </a:rPr>
              <a:t>Fler frågor?</a:t>
            </a:r>
            <a:endParaRPr dirty="0">
              <a:latin typeface="+mn-lt"/>
              <a:ea typeface="Euclid Circular A Semibold Ita" panose="020B0704000000000000" pitchFamily="34" charset="77"/>
              <a:cs typeface="Arial" panose="020B0604020202020204" pitchFamily="34" charset="0"/>
            </a:endParaRPr>
          </a:p>
        </p:txBody>
      </p:sp>
      <p:sp>
        <p:nvSpPr>
          <p:cNvPr id="143" name="© www.partsradet.se"/>
          <p:cNvSpPr txBox="1"/>
          <p:nvPr/>
        </p:nvSpPr>
        <p:spPr>
          <a:xfrm>
            <a:off x="1868284" y="12191335"/>
            <a:ext cx="2343590" cy="33733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a:latin typeface="+mn-lt"/>
                <a:cs typeface="Arial" panose="020B0604020202020204" pitchFamily="34" charset="0"/>
              </a:rPr>
              <a:t>© www.partsradet.se</a:t>
            </a:r>
          </a:p>
        </p:txBody>
      </p:sp>
      <p:pic>
        <p:nvPicPr>
          <p:cNvPr id="144" name="Partsrådet_Logo_LeftAligned-White.png" descr="Partsrådet_Logo_LeftAligned-White.png"/>
          <p:cNvPicPr>
            <a:picLocks noChangeAspect="1"/>
          </p:cNvPicPr>
          <p:nvPr/>
        </p:nvPicPr>
        <p:blipFill>
          <a:blip r:embed="rId3"/>
          <a:stretch>
            <a:fillRect/>
          </a:stretch>
        </p:blipFill>
        <p:spPr>
          <a:xfrm>
            <a:off x="1856663" y="1273621"/>
            <a:ext cx="5573947" cy="1086262"/>
          </a:xfrm>
          <a:prstGeom prst="rect">
            <a:avLst/>
          </a:prstGeom>
          <a:ln w="12700">
            <a:miter lim="400000"/>
          </a:ln>
        </p:spPr>
      </p:pic>
      <p:sp>
        <p:nvSpPr>
          <p:cNvPr id="2" name="textruta 1">
            <a:extLst>
              <a:ext uri="{FF2B5EF4-FFF2-40B4-BE49-F238E27FC236}">
                <a16:creationId xmlns:a16="http://schemas.microsoft.com/office/drawing/2014/main" id="{F6244AEA-6357-4DED-B991-683D9B163FEA}"/>
              </a:ext>
            </a:extLst>
          </p:cNvPr>
          <p:cNvSpPr txBox="1"/>
          <p:nvPr/>
        </p:nvSpPr>
        <p:spPr>
          <a:xfrm>
            <a:off x="1852925" y="6892979"/>
            <a:ext cx="9500839" cy="6761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algn="l" defTabSz="457200">
              <a:lnSpc>
                <a:spcPct val="130000"/>
              </a:lnSpc>
            </a:pPr>
            <a:endParaRPr lang="sv-SE" sz="3200" b="0">
              <a:latin typeface="+mn-lt"/>
              <a:ea typeface="Euclid Circular B Regular"/>
              <a:cs typeface="Euclid Circular B Regular"/>
              <a:sym typeface="Euclid Circular B Regular"/>
            </a:endParaRPr>
          </a:p>
        </p:txBody>
      </p:sp>
      <p:sp>
        <p:nvSpPr>
          <p:cNvPr id="3" name="textruta 2">
            <a:extLst>
              <a:ext uri="{FF2B5EF4-FFF2-40B4-BE49-F238E27FC236}">
                <a16:creationId xmlns:a16="http://schemas.microsoft.com/office/drawing/2014/main" id="{0653A524-3D3F-4B40-9C0F-D6FCA8469BF1}"/>
              </a:ext>
            </a:extLst>
          </p:cNvPr>
          <p:cNvSpPr txBox="1"/>
          <p:nvPr/>
        </p:nvSpPr>
        <p:spPr>
          <a:xfrm>
            <a:off x="1868283" y="6892979"/>
            <a:ext cx="10888711" cy="9852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algn="l" defTabSz="457200">
              <a:lnSpc>
                <a:spcPct val="130000"/>
              </a:lnSpc>
            </a:pPr>
            <a:r>
              <a:rPr lang="sv-SE" sz="4800" b="0">
                <a:solidFill>
                  <a:schemeClr val="bg1"/>
                </a:solidFill>
                <a:latin typeface="+mn-lt"/>
                <a:ea typeface="Euclid Circular A Semibold Ita" panose="020B0704000000000000" pitchFamily="34" charset="77"/>
                <a:cs typeface="Euclid Circular B Regular"/>
                <a:sym typeface="Euclid Circular B Regular"/>
              </a:rPr>
              <a:t>hallbartarbetsliv@partsradet.se</a:t>
            </a:r>
          </a:p>
        </p:txBody>
      </p:sp>
    </p:spTree>
    <p:extLst>
      <p:ext uri="{BB962C8B-B14F-4D97-AF65-F5344CB8AC3E}">
        <p14:creationId xmlns:p14="http://schemas.microsoft.com/office/powerpoint/2010/main" val="13078072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En lite längre rubrik på två rader"/>
          <p:cNvSpPr txBox="1"/>
          <p:nvPr/>
        </p:nvSpPr>
        <p:spPr>
          <a:xfrm>
            <a:off x="12470513" y="2857799"/>
            <a:ext cx="10229699" cy="12105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8000" b="0" i="0" u="none" strike="noStrike" kern="0" cap="none" spc="-159" normalizeH="0" baseline="0" noProof="0" dirty="0">
                <a:ln>
                  <a:noFill/>
                </a:ln>
                <a:solidFill>
                  <a:schemeClr val="tx1"/>
                </a:solidFill>
                <a:effectLst/>
                <a:uLnTx/>
                <a:uFillTx/>
                <a:latin typeface="+mn-lt"/>
                <a:ea typeface="Euclid Circular A Semibold Ita" panose="020B0704000000000000" pitchFamily="34" charset="77"/>
                <a:sym typeface="Euclid Circular B SemiBold"/>
              </a:rPr>
              <a:t>Partsrådet i korthet</a:t>
            </a:r>
          </a:p>
        </p:txBody>
      </p:sp>
      <p:sp>
        <p:nvSpPr>
          <p:cNvPr id="159" name="Lorem ipsum dolor sit amet consectetur adipiscing elit. Phasellus gravida justo eget nislo ullam corper id ornare mi imperdiet. In placerat diam fermentum auctor ipsum vehicula lacinia metuso de vecchio.…"/>
          <p:cNvSpPr txBox="1"/>
          <p:nvPr/>
        </p:nvSpPr>
        <p:spPr>
          <a:xfrm>
            <a:off x="12541078" y="5220263"/>
            <a:ext cx="10088570" cy="69773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457200">
              <a:lnSpc>
                <a:spcPct val="130000"/>
              </a:lnSpc>
              <a:spcBef>
                <a:spcPts val="25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lang="sv-SE" sz="3200" b="0" dirty="0">
                <a:solidFill>
                  <a:schemeClr val="tx1"/>
                </a:solidFill>
                <a:latin typeface="+mn-lt"/>
                <a:ea typeface="Euclid Circular A Semibold Ita" panose="020B0704000000000000" pitchFamily="34" charset="77"/>
                <a:cs typeface="Euclid Circular B Regular"/>
                <a:sym typeface="Euclid Circular B Regular"/>
              </a:rPr>
              <a:t>Partsrådet är en ideell organisation bestående av fack och arbetsgivare på central nivå inom statlig sektor. </a:t>
            </a:r>
          </a:p>
          <a:p>
            <a:pPr algn="l" defTabSz="457200">
              <a:lnSpc>
                <a:spcPct val="130000"/>
              </a:lnSpc>
              <a:spcBef>
                <a:spcPts val="25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lang="sv-SE" sz="3200" b="0" dirty="0">
                <a:solidFill>
                  <a:schemeClr val="tx1"/>
                </a:solidFill>
                <a:latin typeface="+mn-lt"/>
                <a:ea typeface="Euclid Circular A Semibold Ita" panose="020B0704000000000000" pitchFamily="34" charset="77"/>
                <a:cs typeface="Euclid Circular B Regular"/>
                <a:sym typeface="Euclid Circular B Regular"/>
              </a:rPr>
              <a:t>Vi tar fram stöd för arbetsområden som fastställts i kollektivavtal. Från 2021 arbetar vi med följande områden:</a:t>
            </a:r>
          </a:p>
          <a:p>
            <a:pPr marL="1054100" indent="-1054100" algn="l" defTabSz="457200">
              <a:lnSpc>
                <a:spcPct val="130000"/>
              </a:lnSpc>
              <a:spcBef>
                <a:spcPts val="25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Arbetsmiljö </a:t>
            </a:r>
          </a:p>
          <a:p>
            <a:pPr marL="1054100" indent="-1054100" algn="l" defTabSz="457200">
              <a:lnSpc>
                <a:spcPct val="130000"/>
              </a:lnSpc>
              <a:spcBef>
                <a:spcPts val="6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Hållbart arbetsliv</a:t>
            </a:r>
          </a:p>
          <a:p>
            <a:pPr marL="1054100" indent="-1054100" algn="l" defTabSz="457200">
              <a:lnSpc>
                <a:spcPct val="130000"/>
              </a:lnSpc>
              <a:spcBef>
                <a:spcPts val="6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Lönebildning </a:t>
            </a:r>
          </a:p>
          <a:p>
            <a:pPr marL="1054100" indent="-1054100" algn="l" defTabSz="457200">
              <a:lnSpc>
                <a:spcPct val="130000"/>
              </a:lnSpc>
              <a:spcBef>
                <a:spcPts val="6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Samverkan</a:t>
            </a:r>
          </a:p>
          <a:p>
            <a:pPr algn="l" defTabSz="457200">
              <a:lnSpc>
                <a:spcPct val="130000"/>
              </a:lnSpc>
              <a:spcBef>
                <a:spcPts val="24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247 statliga verksamheter är medlemmar.</a:t>
            </a:r>
          </a:p>
        </p:txBody>
      </p:sp>
      <p:pic>
        <p:nvPicPr>
          <p:cNvPr id="160" name="Uppsala_universitet__DSF1814 (1).jpg" descr="Uppsala_universitet__DSF1814 (1).jpg"/>
          <p:cNvPicPr>
            <a:picLocks noChangeAspect="1"/>
          </p:cNvPicPr>
          <p:nvPr/>
        </p:nvPicPr>
        <p:blipFill>
          <a:blip r:embed="rId2"/>
          <a:srcRect l="35895" t="4112" r="25514" b="7547"/>
          <a:stretch>
            <a:fillRect/>
          </a:stretch>
        </p:blipFill>
        <p:spPr>
          <a:xfrm>
            <a:off x="-2810" y="-9819"/>
            <a:ext cx="10676295" cy="1373563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D345F"/>
        </a:solidFill>
        <a:effectLst/>
      </p:bgPr>
    </p:bg>
    <p:spTree>
      <p:nvGrpSpPr>
        <p:cNvPr id="1" name=""/>
        <p:cNvGrpSpPr/>
        <p:nvPr/>
      </p:nvGrpSpPr>
      <p:grpSpPr>
        <a:xfrm>
          <a:off x="0" y="0"/>
          <a:ext cx="0" cy="0"/>
          <a:chOff x="0" y="0"/>
          <a:chExt cx="0" cy="0"/>
        </a:xfrm>
      </p:grpSpPr>
      <p:sp>
        <p:nvSpPr>
          <p:cNvPr id="26" name="Ellips 25">
            <a:extLst>
              <a:ext uri="{FF2B5EF4-FFF2-40B4-BE49-F238E27FC236}">
                <a16:creationId xmlns:a16="http://schemas.microsoft.com/office/drawing/2014/main" id="{E8DCBAFF-89A0-A04A-AD92-C3C0ED287563}"/>
              </a:ext>
            </a:extLst>
          </p:cNvPr>
          <p:cNvSpPr/>
          <p:nvPr/>
        </p:nvSpPr>
        <p:spPr>
          <a:xfrm>
            <a:off x="14452193" y="4901398"/>
            <a:ext cx="5438335" cy="5436587"/>
          </a:xfrm>
          <a:prstGeom prst="ellipse">
            <a:avLst/>
          </a:prstGeom>
          <a:solidFill>
            <a:srgbClr val="FDD1D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mn-ea"/>
              <a:cs typeface="+mn-cs"/>
              <a:sym typeface="Helvetica Neue Medium"/>
            </a:endParaRPr>
          </a:p>
        </p:txBody>
      </p:sp>
      <p:sp>
        <p:nvSpPr>
          <p:cNvPr id="191" name="En lång vänsterställd rubrik på två rader med en hel del text"/>
          <p:cNvSpPr txBox="1"/>
          <p:nvPr/>
        </p:nvSpPr>
        <p:spPr>
          <a:xfrm>
            <a:off x="1753781" y="1622804"/>
            <a:ext cx="17341084" cy="231858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8000" b="0" i="0" u="none" strike="noStrike" kern="0" cap="none" spc="-159" normalizeH="0" baseline="0" noProof="0" dirty="0">
                <a:ln>
                  <a:noFill/>
                </a:ln>
                <a:solidFill>
                  <a:srgbClr val="FFFFFF"/>
                </a:solidFill>
                <a:effectLst/>
                <a:uLnTx/>
                <a:uFillTx/>
                <a:latin typeface="+mn-lt"/>
                <a:sym typeface="Euclid Circular B SemiBold"/>
              </a:rPr>
              <a:t>En bättre arbetsdag, varje dag, genom friska och engagerade arbetsplatser</a:t>
            </a:r>
            <a:endParaRPr kumimoji="0" sz="8000" b="0" i="0" u="none" strike="noStrike" kern="0" cap="none" spc="-159" normalizeH="0" baseline="0" noProof="0" dirty="0">
              <a:ln>
                <a:noFill/>
              </a:ln>
              <a:solidFill>
                <a:srgbClr val="FFFFFF"/>
              </a:solidFill>
              <a:effectLst/>
              <a:uLnTx/>
              <a:uFillTx/>
              <a:latin typeface="+mn-lt"/>
              <a:sym typeface="Euclid Circular B SemiBold"/>
            </a:endParaRPr>
          </a:p>
        </p:txBody>
      </p:sp>
      <p:sp>
        <p:nvSpPr>
          <p:cNvPr id="2" name="Ellips 1">
            <a:extLst>
              <a:ext uri="{FF2B5EF4-FFF2-40B4-BE49-F238E27FC236}">
                <a16:creationId xmlns:a16="http://schemas.microsoft.com/office/drawing/2014/main" id="{89831A59-55C5-B44E-9628-B1B0C3C042A9}"/>
              </a:ext>
            </a:extLst>
          </p:cNvPr>
          <p:cNvSpPr/>
          <p:nvPr/>
        </p:nvSpPr>
        <p:spPr>
          <a:xfrm>
            <a:off x="4493473" y="4901398"/>
            <a:ext cx="5438335" cy="5436587"/>
          </a:xfrm>
          <a:prstGeom prst="ellipse">
            <a:avLst/>
          </a:prstGeom>
          <a:solidFill>
            <a:srgbClr val="FDD1D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mn-ea"/>
              <a:cs typeface="+mn-cs"/>
              <a:sym typeface="Helvetica Neue Medium"/>
            </a:endParaRPr>
          </a:p>
        </p:txBody>
      </p:sp>
      <p:sp>
        <p:nvSpPr>
          <p:cNvPr id="4" name="textruta 3">
            <a:extLst>
              <a:ext uri="{FF2B5EF4-FFF2-40B4-BE49-F238E27FC236}">
                <a16:creationId xmlns:a16="http://schemas.microsoft.com/office/drawing/2014/main" id="{0D6FA04A-75E0-1044-9BCC-3519E1024022}"/>
              </a:ext>
            </a:extLst>
          </p:cNvPr>
          <p:cNvSpPr txBox="1"/>
          <p:nvPr/>
        </p:nvSpPr>
        <p:spPr>
          <a:xfrm>
            <a:off x="11763632" y="6858000"/>
            <a:ext cx="1912990" cy="6761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spAutoFit/>
          </a:bodyPr>
          <a:lstStyle/>
          <a:p>
            <a:pPr marL="0" marR="0" lvl="0" indent="0" algn="l" defTabSz="457200" rtl="0" eaLnBrk="1" fontAlgn="auto" latinLnBrk="0" hangingPunct="0">
              <a:lnSpc>
                <a:spcPct val="13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Euclid Circular B Regular"/>
              <a:cs typeface="Euclid Circular B Regular"/>
              <a:sym typeface="Euclid Circular B Regular"/>
            </a:endParaRPr>
          </a:p>
        </p:txBody>
      </p:sp>
      <p:sp>
        <p:nvSpPr>
          <p:cNvPr id="11" name="textruta 10">
            <a:extLst>
              <a:ext uri="{FF2B5EF4-FFF2-40B4-BE49-F238E27FC236}">
                <a16:creationId xmlns:a16="http://schemas.microsoft.com/office/drawing/2014/main" id="{2F537476-B1FC-D04C-985A-A92792270F09}"/>
              </a:ext>
            </a:extLst>
          </p:cNvPr>
          <p:cNvSpPr txBox="1"/>
          <p:nvPr/>
        </p:nvSpPr>
        <p:spPr>
          <a:xfrm>
            <a:off x="11763632" y="4917989"/>
            <a:ext cx="3167133" cy="686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spAutoFit/>
          </a:bodyPr>
          <a:lstStyle/>
          <a:p>
            <a:pPr marL="0" marR="0" lvl="0" indent="0" algn="l" defTabSz="457200" rtl="0" eaLnBrk="1" fontAlgn="auto" latinLnBrk="0" hangingPunct="0">
              <a:lnSpc>
                <a:spcPct val="13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Euclid Circular B Regular"/>
              <a:cs typeface="Euclid Circular B Regular"/>
              <a:sym typeface="Euclid Circular B Regular"/>
            </a:endParaRPr>
          </a:p>
        </p:txBody>
      </p:sp>
      <p:pic>
        <p:nvPicPr>
          <p:cNvPr id="15" name="Bild 14" descr="Hjärta med puls kontur">
            <a:extLst>
              <a:ext uri="{FF2B5EF4-FFF2-40B4-BE49-F238E27FC236}">
                <a16:creationId xmlns:a16="http://schemas.microsoft.com/office/drawing/2014/main" id="{AA908CEA-38D0-394A-93DC-5EDDA5CDF0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4317" y="5165055"/>
            <a:ext cx="2456645" cy="2456645"/>
          </a:xfrm>
          <a:prstGeom prst="rect">
            <a:avLst/>
          </a:prstGeom>
        </p:spPr>
      </p:pic>
      <p:pic>
        <p:nvPicPr>
          <p:cNvPr id="13" name="Bild 12" descr="Gruppkreativitet kontur">
            <a:extLst>
              <a:ext uri="{FF2B5EF4-FFF2-40B4-BE49-F238E27FC236}">
                <a16:creationId xmlns:a16="http://schemas.microsoft.com/office/drawing/2014/main" id="{A6900C0C-8F72-5D43-B88A-2F92C1D0CB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18891" y="5031181"/>
            <a:ext cx="2504938" cy="2504938"/>
          </a:xfrm>
          <a:prstGeom prst="rect">
            <a:avLst/>
          </a:prstGeom>
        </p:spPr>
      </p:pic>
      <p:sp>
        <p:nvSpPr>
          <p:cNvPr id="25" name="Ellips 24">
            <a:extLst>
              <a:ext uri="{FF2B5EF4-FFF2-40B4-BE49-F238E27FC236}">
                <a16:creationId xmlns:a16="http://schemas.microsoft.com/office/drawing/2014/main" id="{7B830560-E38D-DE41-A9A5-B2FB51652E0B}"/>
              </a:ext>
            </a:extLst>
          </p:cNvPr>
          <p:cNvSpPr/>
          <p:nvPr/>
        </p:nvSpPr>
        <p:spPr>
          <a:xfrm>
            <a:off x="9472833" y="4901398"/>
            <a:ext cx="5438335" cy="5436587"/>
          </a:xfrm>
          <a:prstGeom prst="ellipse">
            <a:avLst/>
          </a:prstGeom>
          <a:solidFill>
            <a:srgbClr val="AF4E5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mn-lt"/>
              <a:ea typeface="+mn-ea"/>
              <a:cs typeface="+mn-cs"/>
              <a:sym typeface="Helvetica Neue Medium"/>
            </a:endParaRPr>
          </a:p>
        </p:txBody>
      </p:sp>
      <p:sp>
        <p:nvSpPr>
          <p:cNvPr id="6" name="TextBox 5">
            <a:extLst>
              <a:ext uri="{FF2B5EF4-FFF2-40B4-BE49-F238E27FC236}">
                <a16:creationId xmlns:a16="http://schemas.microsoft.com/office/drawing/2014/main" id="{34E9B047-A6EE-4348-AF62-4F8E3BF13F59}"/>
              </a:ext>
            </a:extLst>
          </p:cNvPr>
          <p:cNvSpPr txBox="1"/>
          <p:nvPr/>
        </p:nvSpPr>
        <p:spPr>
          <a:xfrm>
            <a:off x="9433560" y="7281294"/>
            <a:ext cx="5745480" cy="9789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marL="0" marR="0" lvl="0" indent="0" algn="ctr" defTabSz="457200" rtl="0" eaLnBrk="1" fontAlgn="auto" latinLnBrk="0" hangingPunct="0">
              <a:lnSpc>
                <a:spcPct val="130000"/>
              </a:lnSpc>
              <a:spcBef>
                <a:spcPts val="0"/>
              </a:spcBef>
              <a:spcAft>
                <a:spcPts val="0"/>
              </a:spcAft>
              <a:buClrTx/>
              <a:buSzTx/>
              <a:buFontTx/>
              <a:buNone/>
              <a:tabLst/>
              <a:defRPr/>
            </a:pPr>
            <a:r>
              <a:rPr kumimoji="0" lang="sv-SE" sz="4800" i="0" u="none" strike="noStrike" kern="0" cap="none" spc="0" normalizeH="0" baseline="0" noProof="0" dirty="0">
                <a:ln>
                  <a:noFill/>
                </a:ln>
                <a:solidFill>
                  <a:srgbClr val="FFFFFF"/>
                </a:solidFill>
                <a:effectLst/>
                <a:uLnTx/>
                <a:uFillTx/>
                <a:latin typeface="+mn-lt"/>
                <a:ea typeface="Euclid Circular B Regular"/>
                <a:cs typeface="Euclid Circular B Regular"/>
                <a:sym typeface="Euclid Circular B Regular"/>
              </a:rPr>
              <a:t>Hållbart arbetsliv</a:t>
            </a:r>
          </a:p>
        </p:txBody>
      </p:sp>
      <p:sp>
        <p:nvSpPr>
          <p:cNvPr id="28" name="TextBox 27">
            <a:extLst>
              <a:ext uri="{FF2B5EF4-FFF2-40B4-BE49-F238E27FC236}">
                <a16:creationId xmlns:a16="http://schemas.microsoft.com/office/drawing/2014/main" id="{5A5799BF-AB61-4990-B492-DA6E6B9447F5}"/>
              </a:ext>
            </a:extLst>
          </p:cNvPr>
          <p:cNvSpPr txBox="1"/>
          <p:nvPr/>
        </p:nvSpPr>
        <p:spPr>
          <a:xfrm>
            <a:off x="4339900" y="7285884"/>
            <a:ext cx="5745480" cy="193918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marL="0" marR="0" lvl="0" indent="0" algn="ctr" defTabSz="457200" rtl="0" eaLnBrk="1" fontAlgn="auto" latinLnBrk="0" hangingPunct="0">
              <a:lnSpc>
                <a:spcPct val="130000"/>
              </a:lnSpc>
              <a:spcBef>
                <a:spcPts val="0"/>
              </a:spcBef>
              <a:spcAft>
                <a:spcPts val="0"/>
              </a:spcAft>
              <a:buClrTx/>
              <a:buSzTx/>
              <a:buFontTx/>
              <a:buNone/>
              <a:tabLst/>
              <a:defRPr/>
            </a:pPr>
            <a:r>
              <a:rPr kumimoji="0" lang="sv-SE" sz="4800" b="0" u="none" strike="noStrike" kern="0" cap="none" spc="0" normalizeH="0" baseline="0" noProof="0" dirty="0">
                <a:ln>
                  <a:noFill/>
                </a:ln>
                <a:solidFill>
                  <a:srgbClr val="000000"/>
                </a:solidFill>
                <a:effectLst/>
                <a:uLnTx/>
                <a:uFillTx/>
                <a:latin typeface="+mn-lt"/>
                <a:ea typeface="Euclid Circular B Regular"/>
                <a:cs typeface="Arial" panose="020B0604020202020204" pitchFamily="34" charset="0"/>
                <a:sym typeface="Euclid Circular B Regular"/>
              </a:rPr>
              <a:t>Friska </a:t>
            </a:r>
            <a:br>
              <a:rPr kumimoji="0" lang="sv-SE" sz="4800" b="0" u="none" strike="noStrike" kern="0" cap="none" spc="0" normalizeH="0" baseline="0" noProof="0" dirty="0">
                <a:ln>
                  <a:noFill/>
                </a:ln>
                <a:solidFill>
                  <a:srgbClr val="000000"/>
                </a:solidFill>
                <a:effectLst/>
                <a:uLnTx/>
                <a:uFillTx/>
                <a:latin typeface="+mn-lt"/>
                <a:ea typeface="Euclid Circular B Regular"/>
                <a:cs typeface="Arial" panose="020B0604020202020204" pitchFamily="34" charset="0"/>
                <a:sym typeface="Euclid Circular B Regular"/>
              </a:rPr>
            </a:br>
            <a:r>
              <a:rPr kumimoji="0" lang="sv-SE" sz="4800" b="0" u="none" strike="noStrike" kern="0" cap="none" spc="0" normalizeH="0" baseline="0" noProof="0" dirty="0">
                <a:ln>
                  <a:noFill/>
                </a:ln>
                <a:solidFill>
                  <a:srgbClr val="000000"/>
                </a:solidFill>
                <a:effectLst/>
                <a:uLnTx/>
                <a:uFillTx/>
                <a:latin typeface="+mn-lt"/>
                <a:ea typeface="Euclid Circular B Regular"/>
                <a:cs typeface="Arial" panose="020B0604020202020204" pitchFamily="34" charset="0"/>
                <a:sym typeface="Euclid Circular B Regular"/>
              </a:rPr>
              <a:t>arbetsplatser</a:t>
            </a:r>
          </a:p>
        </p:txBody>
      </p:sp>
      <p:sp>
        <p:nvSpPr>
          <p:cNvPr id="29" name="TextBox 28">
            <a:extLst>
              <a:ext uri="{FF2B5EF4-FFF2-40B4-BE49-F238E27FC236}">
                <a16:creationId xmlns:a16="http://schemas.microsoft.com/office/drawing/2014/main" id="{0933EFA2-CECA-4F3E-8903-07287AC81F1E}"/>
              </a:ext>
            </a:extLst>
          </p:cNvPr>
          <p:cNvSpPr txBox="1"/>
          <p:nvPr/>
        </p:nvSpPr>
        <p:spPr>
          <a:xfrm>
            <a:off x="14298620" y="7285884"/>
            <a:ext cx="5745480" cy="193918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marL="0" marR="0" lvl="0" indent="0" algn="ctr" defTabSz="457200" rtl="0" eaLnBrk="1" fontAlgn="auto" latinLnBrk="0" hangingPunct="0">
              <a:lnSpc>
                <a:spcPct val="130000"/>
              </a:lnSpc>
              <a:spcBef>
                <a:spcPts val="0"/>
              </a:spcBef>
              <a:spcAft>
                <a:spcPts val="0"/>
              </a:spcAft>
              <a:buClrTx/>
              <a:buSzTx/>
              <a:buFontTx/>
              <a:buNone/>
              <a:tabLst/>
              <a:defRPr/>
            </a:pPr>
            <a:r>
              <a:rPr kumimoji="0" lang="sv-SE" sz="4800" b="0" i="0" u="none" strike="noStrike" kern="0" cap="none" spc="0" normalizeH="0" baseline="0" noProof="0" dirty="0">
                <a:ln>
                  <a:noFill/>
                </a:ln>
                <a:solidFill>
                  <a:srgbClr val="000000"/>
                </a:solidFill>
                <a:effectLst/>
                <a:uLnTx/>
                <a:uFillTx/>
                <a:latin typeface="+mn-lt"/>
                <a:ea typeface="Euclid Circular B Regular"/>
                <a:cs typeface="Euclid Circular B Regular"/>
                <a:sym typeface="Euclid Circular B Regular"/>
              </a:rPr>
              <a:t>Engagerade arbetsplatser</a:t>
            </a:r>
          </a:p>
        </p:txBody>
      </p:sp>
      <p:sp>
        <p:nvSpPr>
          <p:cNvPr id="30" name="Rektangel: rundade hörn 1">
            <a:extLst>
              <a:ext uri="{FF2B5EF4-FFF2-40B4-BE49-F238E27FC236}">
                <a16:creationId xmlns:a16="http://schemas.microsoft.com/office/drawing/2014/main" id="{FF3D05D0-AAF2-604D-BE6D-BBA7135973FF}"/>
              </a:ext>
            </a:extLst>
          </p:cNvPr>
          <p:cNvSpPr/>
          <p:nvPr/>
        </p:nvSpPr>
        <p:spPr>
          <a:xfrm>
            <a:off x="1854183"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1" name="Rektangel: rundade hörn 1">
            <a:extLst>
              <a:ext uri="{FF2B5EF4-FFF2-40B4-BE49-F238E27FC236}">
                <a16:creationId xmlns:a16="http://schemas.microsoft.com/office/drawing/2014/main" id="{60F5F372-B183-E64A-A0C9-F423433D5561}"/>
              </a:ext>
            </a:extLst>
          </p:cNvPr>
          <p:cNvSpPr/>
          <p:nvPr/>
        </p:nvSpPr>
        <p:spPr>
          <a:xfrm>
            <a:off x="7097592"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2" name="Rektangel: rundade hörn 1">
            <a:extLst>
              <a:ext uri="{FF2B5EF4-FFF2-40B4-BE49-F238E27FC236}">
                <a16:creationId xmlns:a16="http://schemas.microsoft.com/office/drawing/2014/main" id="{2E4F5F19-CCBE-F647-9C49-A627412F0103}"/>
              </a:ext>
            </a:extLst>
          </p:cNvPr>
          <p:cNvSpPr/>
          <p:nvPr/>
        </p:nvSpPr>
        <p:spPr>
          <a:xfrm>
            <a:off x="12341001"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3" name="Rektangel: rundade hörn 1">
            <a:extLst>
              <a:ext uri="{FF2B5EF4-FFF2-40B4-BE49-F238E27FC236}">
                <a16:creationId xmlns:a16="http://schemas.microsoft.com/office/drawing/2014/main" id="{0D4E72E9-B0F3-1343-898E-11CFB4ED5A5C}"/>
              </a:ext>
            </a:extLst>
          </p:cNvPr>
          <p:cNvSpPr/>
          <p:nvPr/>
        </p:nvSpPr>
        <p:spPr>
          <a:xfrm>
            <a:off x="17584411"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4" name="textruta 2">
            <a:extLst>
              <a:ext uri="{FF2B5EF4-FFF2-40B4-BE49-F238E27FC236}">
                <a16:creationId xmlns:a16="http://schemas.microsoft.com/office/drawing/2014/main" id="{B1B7F51A-D404-0F4A-9431-8BF4A9BB6028}"/>
              </a:ext>
            </a:extLst>
          </p:cNvPr>
          <p:cNvSpPr txBox="1"/>
          <p:nvPr/>
        </p:nvSpPr>
        <p:spPr>
          <a:xfrm>
            <a:off x="1854183" y="11089759"/>
            <a:ext cx="4945405" cy="10874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dirty="0">
                <a:ln>
                  <a:noFill/>
                </a:ln>
                <a:solidFill>
                  <a:srgbClr val="000000"/>
                </a:solidFill>
                <a:effectLst/>
                <a:uLnTx/>
                <a:uFillTx/>
                <a:latin typeface="+mn-lt"/>
                <a:sym typeface="Helvetica Neue Medium"/>
              </a:rPr>
              <a:t>Efterhjälpande insatser för återgång i arbete</a:t>
            </a:r>
          </a:p>
        </p:txBody>
      </p:sp>
      <p:sp>
        <p:nvSpPr>
          <p:cNvPr id="35" name="textruta 2">
            <a:extLst>
              <a:ext uri="{FF2B5EF4-FFF2-40B4-BE49-F238E27FC236}">
                <a16:creationId xmlns:a16="http://schemas.microsoft.com/office/drawing/2014/main" id="{7093D659-67E4-434A-9566-003A2BB817FB}"/>
              </a:ext>
            </a:extLst>
          </p:cNvPr>
          <p:cNvSpPr txBox="1"/>
          <p:nvPr/>
        </p:nvSpPr>
        <p:spPr>
          <a:xfrm>
            <a:off x="7097591" y="11089759"/>
            <a:ext cx="4945405" cy="10874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a:ln>
                  <a:noFill/>
                </a:ln>
                <a:solidFill>
                  <a:srgbClr val="000000"/>
                </a:solidFill>
                <a:effectLst/>
                <a:uLnTx/>
                <a:uFillTx/>
                <a:latin typeface="+mn-lt"/>
                <a:sym typeface="Helvetica Neue Medium"/>
              </a:rPr>
              <a:t>Förebyggande insatser för att motverka ohälsa</a:t>
            </a:r>
          </a:p>
        </p:txBody>
      </p:sp>
      <p:sp>
        <p:nvSpPr>
          <p:cNvPr id="36" name="textruta 2">
            <a:extLst>
              <a:ext uri="{FF2B5EF4-FFF2-40B4-BE49-F238E27FC236}">
                <a16:creationId xmlns:a16="http://schemas.microsoft.com/office/drawing/2014/main" id="{30DACD9D-94F3-F441-87A0-87663B2177EF}"/>
              </a:ext>
            </a:extLst>
          </p:cNvPr>
          <p:cNvSpPr txBox="1"/>
          <p:nvPr/>
        </p:nvSpPr>
        <p:spPr>
          <a:xfrm>
            <a:off x="12340999" y="11089759"/>
            <a:ext cx="4945405" cy="10874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dirty="0">
                <a:ln>
                  <a:noFill/>
                </a:ln>
                <a:solidFill>
                  <a:srgbClr val="000000"/>
                </a:solidFill>
                <a:effectLst/>
                <a:uLnTx/>
                <a:uFillTx/>
                <a:latin typeface="+mn-lt"/>
                <a:sym typeface="Helvetica Neue Medium"/>
              </a:rPr>
              <a:t>Främjande insatser för </a:t>
            </a:r>
            <a:br>
              <a:rPr kumimoji="0" lang="sv-SE" sz="3200" b="0" i="0" u="none" strike="noStrike" kern="0" cap="none" spc="0" normalizeH="0" baseline="0" noProof="0" dirty="0">
                <a:ln>
                  <a:noFill/>
                </a:ln>
                <a:solidFill>
                  <a:srgbClr val="000000"/>
                </a:solidFill>
                <a:effectLst/>
                <a:uLnTx/>
                <a:uFillTx/>
                <a:latin typeface="+mn-lt"/>
                <a:sym typeface="Helvetica Neue Medium"/>
              </a:rPr>
            </a:br>
            <a:r>
              <a:rPr kumimoji="0" lang="sv-SE" sz="3200" b="0" i="0" u="none" strike="noStrike" kern="0" cap="none" spc="0" normalizeH="0" baseline="0" noProof="0" dirty="0">
                <a:ln>
                  <a:noFill/>
                </a:ln>
                <a:solidFill>
                  <a:srgbClr val="000000"/>
                </a:solidFill>
                <a:effectLst/>
                <a:uLnTx/>
                <a:uFillTx/>
                <a:latin typeface="+mn-lt"/>
                <a:sym typeface="Helvetica Neue Medium"/>
              </a:rPr>
              <a:t>att skapa engagemang</a:t>
            </a:r>
          </a:p>
        </p:txBody>
      </p:sp>
      <p:sp>
        <p:nvSpPr>
          <p:cNvPr id="37" name="textruta 2">
            <a:extLst>
              <a:ext uri="{FF2B5EF4-FFF2-40B4-BE49-F238E27FC236}">
                <a16:creationId xmlns:a16="http://schemas.microsoft.com/office/drawing/2014/main" id="{F9ABFB09-33EF-144A-825B-70E87C642663}"/>
              </a:ext>
            </a:extLst>
          </p:cNvPr>
          <p:cNvSpPr txBox="1"/>
          <p:nvPr/>
        </p:nvSpPr>
        <p:spPr>
          <a:xfrm>
            <a:off x="17571397" y="11089759"/>
            <a:ext cx="4945405" cy="10874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a:ln>
                  <a:noFill/>
                </a:ln>
                <a:solidFill>
                  <a:srgbClr val="000000"/>
                </a:solidFill>
                <a:effectLst/>
                <a:uLnTx/>
                <a:uFillTx/>
                <a:latin typeface="+mn-lt"/>
                <a:sym typeface="Helvetica Neue Medium"/>
              </a:rPr>
              <a:t>Utvecklande insatser för kontinuerligt lärande</a:t>
            </a:r>
          </a:p>
        </p:txBody>
      </p:sp>
    </p:spTree>
    <p:extLst>
      <p:ext uri="{BB962C8B-B14F-4D97-AF65-F5344CB8AC3E}">
        <p14:creationId xmlns:p14="http://schemas.microsoft.com/office/powerpoint/2010/main" val="42877605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9DF"/>
        </a:solidFill>
        <a:effectLst/>
      </p:bgPr>
    </p:bg>
    <p:spTree>
      <p:nvGrpSpPr>
        <p:cNvPr id="1" name=""/>
        <p:cNvGrpSpPr/>
        <p:nvPr/>
      </p:nvGrpSpPr>
      <p:grpSpPr>
        <a:xfrm>
          <a:off x="0" y="0"/>
          <a:ext cx="0" cy="0"/>
          <a:chOff x="0" y="0"/>
          <a:chExt cx="0" cy="0"/>
        </a:xfrm>
      </p:grpSpPr>
      <p:sp>
        <p:nvSpPr>
          <p:cNvPr id="5" name="En längre centrerad rubrik med ett streck som bryter av">
            <a:extLst>
              <a:ext uri="{FF2B5EF4-FFF2-40B4-BE49-F238E27FC236}">
                <a16:creationId xmlns:a16="http://schemas.microsoft.com/office/drawing/2014/main" id="{D6E1607C-EEED-7741-9E4B-0CBB063029C1}"/>
              </a:ext>
            </a:extLst>
          </p:cNvPr>
          <p:cNvSpPr txBox="1"/>
          <p:nvPr/>
        </p:nvSpPr>
        <p:spPr>
          <a:xfrm>
            <a:off x="5046000" y="3969598"/>
            <a:ext cx="1429200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90000"/>
              </a:lnSpc>
              <a:defRPr sz="8000" b="0" spc="-159">
                <a:latin typeface="Euclid Circular B SemiBold"/>
                <a:ea typeface="Euclid Circular B SemiBold"/>
                <a:cs typeface="Euclid Circular B SemiBold"/>
                <a:sym typeface="Euclid Circular B SemiBold"/>
              </a:defRPr>
            </a:lvl1pPr>
          </a:lstStyle>
          <a:p>
            <a:r>
              <a:rPr lang="sv-SE" dirty="0">
                <a:solidFill>
                  <a:schemeClr val="tx1"/>
                </a:solidFill>
                <a:latin typeface="+mj-lt"/>
              </a:rPr>
              <a:t>Inkluderande arbetsmiljö</a:t>
            </a:r>
            <a:endParaRPr dirty="0">
              <a:solidFill>
                <a:schemeClr val="tx1"/>
              </a:solidFill>
              <a:latin typeface="+mj-lt"/>
            </a:endParaRPr>
          </a:p>
        </p:txBody>
      </p:sp>
      <p:sp>
        <p:nvSpPr>
          <p:cNvPr id="6" name="Centrerad undertext i lite större storlek när man behöver att ett viktigt budskap ska ta lite extra plats.">
            <a:extLst>
              <a:ext uri="{FF2B5EF4-FFF2-40B4-BE49-F238E27FC236}">
                <a16:creationId xmlns:a16="http://schemas.microsoft.com/office/drawing/2014/main" id="{94B0CF42-5A30-704A-B93F-F55171D0BE2A}"/>
              </a:ext>
            </a:extLst>
          </p:cNvPr>
          <p:cNvSpPr txBox="1"/>
          <p:nvPr/>
        </p:nvSpPr>
        <p:spPr>
          <a:xfrm>
            <a:off x="5170113" y="7635384"/>
            <a:ext cx="14043775"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lnSpc>
                <a:spcPct val="90000"/>
              </a:lnSpc>
              <a:spcBef>
                <a:spcPts val="2500"/>
              </a:spcBef>
              <a:defRPr sz="6000" b="0" spc="-119">
                <a:latin typeface="Euclid Circular B Regular"/>
                <a:ea typeface="Euclid Circular B Regular"/>
                <a:cs typeface="Euclid Circular B Regular"/>
                <a:sym typeface="Euclid Circular B Regular"/>
              </a:defRPr>
            </a:lvl1pPr>
          </a:lstStyle>
          <a:p>
            <a:r>
              <a:rPr lang="sv-SE" sz="4000" dirty="0">
                <a:latin typeface="+mn-lt"/>
              </a:rPr>
              <a:t>Tjänsten Inkluderande arbetsmiljö fokuserar på frågor om hur en statlig organisation kan skapa samma förutsättningar för alla medarbetare. När alla i verksamheten har bästa möjliga förutsättningar att göra sitt jobb gynnas hela verksamheten, till exempel genom att arbetsplatsrelaterade sjukskrivningar </a:t>
            </a:r>
            <a:br>
              <a:rPr lang="sv-SE" sz="4000" dirty="0">
                <a:latin typeface="+mn-lt"/>
              </a:rPr>
            </a:br>
            <a:r>
              <a:rPr lang="sv-SE" sz="4000" dirty="0">
                <a:latin typeface="+mn-lt"/>
              </a:rPr>
              <a:t>minskar och attraktionskraften ökar. </a:t>
            </a:r>
            <a:endParaRPr lang="sv-SE" sz="4000" dirty="0">
              <a:solidFill>
                <a:schemeClr val="tx1"/>
              </a:solidFill>
              <a:latin typeface="+mn-lt"/>
            </a:endParaRPr>
          </a:p>
        </p:txBody>
      </p:sp>
      <p:sp>
        <p:nvSpPr>
          <p:cNvPr id="10" name="Line">
            <a:extLst>
              <a:ext uri="{FF2B5EF4-FFF2-40B4-BE49-F238E27FC236}">
                <a16:creationId xmlns:a16="http://schemas.microsoft.com/office/drawing/2014/main" id="{5CA4F7FA-170C-A84D-8383-C3146070CA63}"/>
              </a:ext>
            </a:extLst>
          </p:cNvPr>
          <p:cNvSpPr/>
          <p:nvPr/>
        </p:nvSpPr>
        <p:spPr>
          <a:xfrm>
            <a:off x="11682732" y="6471284"/>
            <a:ext cx="1018537" cy="1"/>
          </a:xfrm>
          <a:prstGeom prst="line">
            <a:avLst/>
          </a:prstGeom>
          <a:ln w="1143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mn-lt"/>
            </a:endParaRPr>
          </a:p>
        </p:txBody>
      </p:sp>
    </p:spTree>
    <p:extLst>
      <p:ext uri="{BB962C8B-B14F-4D97-AF65-F5344CB8AC3E}">
        <p14:creationId xmlns:p14="http://schemas.microsoft.com/office/powerpoint/2010/main" val="17813748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4E55"/>
        </a:solidFill>
        <a:effectLst/>
      </p:bgPr>
    </p:bg>
    <p:spTree>
      <p:nvGrpSpPr>
        <p:cNvPr id="1" name=""/>
        <p:cNvGrpSpPr/>
        <p:nvPr/>
      </p:nvGrpSpPr>
      <p:grpSpPr>
        <a:xfrm>
          <a:off x="0" y="0"/>
          <a:ext cx="0" cy="0"/>
          <a:chOff x="0" y="0"/>
          <a:chExt cx="0" cy="0"/>
        </a:xfrm>
      </p:grpSpPr>
      <p:sp>
        <p:nvSpPr>
          <p:cNvPr id="4" name="En längre vänsterställd rubrik på två rader med mörkblå bakgrund">
            <a:extLst>
              <a:ext uri="{FF2B5EF4-FFF2-40B4-BE49-F238E27FC236}">
                <a16:creationId xmlns:a16="http://schemas.microsoft.com/office/drawing/2014/main" id="{A3447654-B4D2-D043-9E2E-031A7962D09B}"/>
              </a:ext>
            </a:extLst>
          </p:cNvPr>
          <p:cNvSpPr txBox="1"/>
          <p:nvPr/>
        </p:nvSpPr>
        <p:spPr>
          <a:xfrm>
            <a:off x="1768226" y="1749804"/>
            <a:ext cx="17729690" cy="231858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spAutoFit/>
          </a:bodyPr>
          <a:lstStyle>
            <a:lvl1pPr algn="l" defTabSz="457200">
              <a:lnSpc>
                <a:spcPct val="90000"/>
              </a:lnSpc>
              <a:defRPr sz="8000" b="0" spc="-159">
                <a:solidFill>
                  <a:srgbClr val="FFFFFF"/>
                </a:solidFill>
                <a:latin typeface="Euclid Circular B SemiBold"/>
                <a:ea typeface="Euclid Circular B SemiBold"/>
                <a:cs typeface="Euclid Circular B SemiBold"/>
                <a:sym typeface="Euclid Circular B SemiBold"/>
              </a:defRPr>
            </a:lvl1pPr>
          </a:lstStyle>
          <a:p>
            <a:r>
              <a:rPr lang="sv-SE" dirty="0">
                <a:solidFill>
                  <a:schemeClr val="bg1"/>
                </a:solidFill>
                <a:latin typeface="+mn-lt"/>
                <a:ea typeface="Euclid Circular A Semibold Ita" panose="020B0704000000000000" pitchFamily="34" charset="77"/>
              </a:rPr>
              <a:t>Utgångspunkt i Universell utformning av arbetsplatser (UUA)</a:t>
            </a:r>
            <a:endParaRPr dirty="0">
              <a:solidFill>
                <a:schemeClr val="bg1"/>
              </a:solidFill>
              <a:latin typeface="+mn-lt"/>
              <a:ea typeface="Euclid Circular A Semibold Ita" panose="020B0704000000000000" pitchFamily="34" charset="77"/>
            </a:endParaRPr>
          </a:p>
        </p:txBody>
      </p:sp>
      <p:sp>
        <p:nvSpPr>
          <p:cNvPr id="2" name="textruta 1">
            <a:extLst>
              <a:ext uri="{FF2B5EF4-FFF2-40B4-BE49-F238E27FC236}">
                <a16:creationId xmlns:a16="http://schemas.microsoft.com/office/drawing/2014/main" id="{846FA2BC-8CB3-467C-96A5-48696E0AAE24}"/>
              </a:ext>
            </a:extLst>
          </p:cNvPr>
          <p:cNvSpPr txBox="1"/>
          <p:nvPr/>
        </p:nvSpPr>
        <p:spPr>
          <a:xfrm>
            <a:off x="1768225" y="4914900"/>
            <a:ext cx="18653375" cy="123057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algn="l" defTabSz="457200">
              <a:lnSpc>
                <a:spcPct val="130000"/>
              </a:lnSpc>
            </a:pPr>
            <a:r>
              <a:rPr lang="sv-SE" sz="4000" b="0" dirty="0">
                <a:solidFill>
                  <a:schemeClr val="bg1"/>
                </a:solidFill>
                <a:latin typeface="+mn-lt"/>
                <a:ea typeface="Euclid Circular A Semibold Ita" panose="020B0704000000000000" pitchFamily="34" charset="77"/>
                <a:cs typeface="Euclid Circular B Regular"/>
                <a:sym typeface="Euclid Circular B Regular"/>
              </a:rPr>
              <a:t>UUA är en vidareutveckling av begreppet Universell utformning, </a:t>
            </a:r>
            <a:r>
              <a:rPr lang="sv-SE" sz="4000" b="0" i="1" dirty="0">
                <a:solidFill>
                  <a:schemeClr val="bg1"/>
                </a:solidFill>
                <a:latin typeface="+mn-lt"/>
                <a:ea typeface="Euclid Circular A Semibold Ita" panose="020B0704000000000000" pitchFamily="34" charset="77"/>
                <a:cs typeface="Euclid Circular B Regular"/>
                <a:sym typeface="Euclid Circular B Regular"/>
              </a:rPr>
              <a:t>universal design, </a:t>
            </a:r>
            <a:r>
              <a:rPr lang="sv-SE" sz="4000" b="0" dirty="0">
                <a:solidFill>
                  <a:schemeClr val="bg1"/>
                </a:solidFill>
                <a:latin typeface="+mn-lt"/>
                <a:ea typeface="Euclid Circular A Semibold Ita" panose="020B0704000000000000" pitchFamily="34" charset="77"/>
                <a:cs typeface="Euclid Circular B Regular"/>
                <a:sym typeface="Euclid Circular B Regular"/>
              </a:rPr>
              <a:t>som </a:t>
            </a:r>
            <a:r>
              <a:rPr lang="sv-SE" sz="4000" b="0" dirty="0">
                <a:solidFill>
                  <a:schemeClr val="bg1"/>
                </a:solidFill>
                <a:latin typeface="+mn-lt"/>
                <a:ea typeface="Euclid Circular A Semibold Ita" panose="020B0704000000000000" pitchFamily="34" charset="77"/>
              </a:rPr>
              <a:t>är hämtat från FN:s Konvention om rättigheter för personer med funktionsnedsättning och definieras som:</a:t>
            </a:r>
          </a:p>
          <a:p>
            <a:pPr marL="0" marR="0" lvl="0" indent="0" algn="l" defTabSz="457200" eaLnBrk="1" fontAlgn="auto" latinLnBrk="0" hangingPunct="1">
              <a:lnSpc>
                <a:spcPct val="117999"/>
              </a:lnSpc>
              <a:spcBef>
                <a:spcPts val="0"/>
              </a:spcBef>
              <a:spcAft>
                <a:spcPts val="0"/>
              </a:spcAft>
              <a:buClrTx/>
              <a:buSzTx/>
              <a:buFontTx/>
              <a:buNone/>
              <a:tabLst/>
              <a:defRPr/>
            </a:pPr>
            <a:endParaRPr lang="sv-SE" sz="4000" b="0" dirty="0">
              <a:solidFill>
                <a:schemeClr val="bg1"/>
              </a:solidFill>
              <a:latin typeface="+mn-lt"/>
              <a:ea typeface="Euclid Circular A Semibold Ita" panose="020B0704000000000000" pitchFamily="34" charset="77"/>
            </a:endParaRPr>
          </a:p>
          <a:p>
            <a:pPr marL="0" marR="0" lvl="0" indent="0" algn="l" defTabSz="457200" eaLnBrk="1" fontAlgn="auto" latinLnBrk="0" hangingPunct="1">
              <a:lnSpc>
                <a:spcPct val="117999"/>
              </a:lnSpc>
              <a:spcBef>
                <a:spcPts val="0"/>
              </a:spcBef>
              <a:spcAft>
                <a:spcPts val="0"/>
              </a:spcAft>
              <a:buClrTx/>
              <a:buSzTx/>
              <a:buFontTx/>
              <a:buNone/>
              <a:tabLst/>
              <a:defRPr/>
            </a:pPr>
            <a:r>
              <a:rPr lang="sv-SE" sz="4000" b="0" i="1" dirty="0">
                <a:solidFill>
                  <a:schemeClr val="bg1"/>
                </a:solidFill>
                <a:latin typeface="+mn-lt"/>
                <a:ea typeface="Euclid Circular A Semibold Ita" panose="020B0704000000000000" pitchFamily="34" charset="77"/>
              </a:rPr>
              <a:t>”Sådan utformning av produkter, miljöer, program och tjänster att de ska kunna användas av alla i största möjliga utsträckning utan behov av anpassning eller specialutformning”</a:t>
            </a:r>
          </a:p>
          <a:p>
            <a:pPr marL="0" marR="0" lvl="0" indent="0" algn="l" defTabSz="457200" eaLnBrk="1" fontAlgn="auto" latinLnBrk="0" hangingPunct="1">
              <a:lnSpc>
                <a:spcPct val="117999"/>
              </a:lnSpc>
              <a:spcBef>
                <a:spcPts val="0"/>
              </a:spcBef>
              <a:spcAft>
                <a:spcPts val="0"/>
              </a:spcAft>
              <a:buClrTx/>
              <a:buSzTx/>
              <a:buFontTx/>
              <a:buNone/>
              <a:tabLst/>
              <a:defRPr/>
            </a:pPr>
            <a:endParaRPr lang="sv-SE" sz="4000" b="0" dirty="0">
              <a:solidFill>
                <a:schemeClr val="bg1"/>
              </a:solidFill>
              <a:latin typeface="+mn-lt"/>
              <a:ea typeface="Euclid Circular A Semibold Ita" panose="020B0704000000000000" pitchFamily="34" charset="77"/>
            </a:endParaRPr>
          </a:p>
          <a:p>
            <a:pPr marL="0" marR="0" lvl="0" indent="0" algn="l" defTabSz="457200" eaLnBrk="1" fontAlgn="auto" latinLnBrk="0" hangingPunct="1">
              <a:lnSpc>
                <a:spcPct val="117999"/>
              </a:lnSpc>
              <a:spcBef>
                <a:spcPts val="0"/>
              </a:spcBef>
              <a:spcAft>
                <a:spcPts val="0"/>
              </a:spcAft>
              <a:buClrTx/>
              <a:buSzTx/>
              <a:buFontTx/>
              <a:buNone/>
              <a:tabLst/>
              <a:defRPr/>
            </a:pPr>
            <a:r>
              <a:rPr lang="sv-SE" sz="4000" b="0" dirty="0">
                <a:solidFill>
                  <a:schemeClr val="bg1"/>
                </a:solidFill>
                <a:latin typeface="+mn-lt"/>
                <a:ea typeface="Euclid Circular A Semibold Ita" panose="020B0704000000000000" pitchFamily="34" charset="77"/>
              </a:rPr>
              <a:t>UUA fokuserar att utforma arbetsplatser på ett så universellt sätt som möjligt från början. </a:t>
            </a:r>
          </a:p>
          <a:p>
            <a:pPr marL="685800" indent="-6858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marL="685800" indent="-6858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marL="457200" indent="-4572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marL="457200" indent="-4572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marL="457200" indent="-4572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marL="457200" indent="-4572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p:txBody>
      </p:sp>
    </p:spTree>
    <p:extLst>
      <p:ext uri="{BB962C8B-B14F-4D97-AF65-F5344CB8AC3E}">
        <p14:creationId xmlns:p14="http://schemas.microsoft.com/office/powerpoint/2010/main" val="8710117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BA2"/>
        </a:solidFill>
        <a:effectLst/>
      </p:bgPr>
    </p:bg>
    <p:spTree>
      <p:nvGrpSpPr>
        <p:cNvPr id="1" name=""/>
        <p:cNvGrpSpPr/>
        <p:nvPr/>
      </p:nvGrpSpPr>
      <p:grpSpPr>
        <a:xfrm>
          <a:off x="0" y="0"/>
          <a:ext cx="0" cy="0"/>
          <a:chOff x="0" y="0"/>
          <a:chExt cx="0" cy="0"/>
        </a:xfrm>
      </p:grpSpPr>
      <p:sp>
        <p:nvSpPr>
          <p:cNvPr id="4" name="En längre vänsterställd rubrik på två rader med mörkblå bakgrund">
            <a:extLst>
              <a:ext uri="{FF2B5EF4-FFF2-40B4-BE49-F238E27FC236}">
                <a16:creationId xmlns:a16="http://schemas.microsoft.com/office/drawing/2014/main" id="{A3447654-B4D2-D043-9E2E-031A7962D09B}"/>
              </a:ext>
            </a:extLst>
          </p:cNvPr>
          <p:cNvSpPr txBox="1"/>
          <p:nvPr/>
        </p:nvSpPr>
        <p:spPr>
          <a:xfrm>
            <a:off x="1768226" y="2857799"/>
            <a:ext cx="1772969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457200">
              <a:lnSpc>
                <a:spcPct val="90000"/>
              </a:lnSpc>
              <a:defRPr sz="8000" b="0" spc="-159">
                <a:solidFill>
                  <a:srgbClr val="FFFFFF"/>
                </a:solidFill>
                <a:latin typeface="Euclid Circular B SemiBold"/>
                <a:ea typeface="Euclid Circular B SemiBold"/>
                <a:cs typeface="Euclid Circular B SemiBold"/>
                <a:sym typeface="Euclid Circular B SemiBold"/>
              </a:defRPr>
            </a:lvl1pPr>
          </a:lstStyle>
          <a:p>
            <a:r>
              <a:rPr lang="sv-SE" dirty="0">
                <a:solidFill>
                  <a:schemeClr val="bg1"/>
                </a:solidFill>
                <a:latin typeface="+mn-lt"/>
                <a:ea typeface="Euclid Circular A Semibold Ita" panose="020B0704000000000000" pitchFamily="34" charset="77"/>
              </a:rPr>
              <a:t>UUA i en statlig kontext</a:t>
            </a:r>
            <a:endParaRPr dirty="0">
              <a:solidFill>
                <a:schemeClr val="bg1"/>
              </a:solidFill>
              <a:latin typeface="+mn-lt"/>
              <a:ea typeface="Euclid Circular A Semibold Ita" panose="020B0704000000000000" pitchFamily="34" charset="77"/>
            </a:endParaRPr>
          </a:p>
        </p:txBody>
      </p:sp>
      <p:sp>
        <p:nvSpPr>
          <p:cNvPr id="2" name="textruta 1">
            <a:extLst>
              <a:ext uri="{FF2B5EF4-FFF2-40B4-BE49-F238E27FC236}">
                <a16:creationId xmlns:a16="http://schemas.microsoft.com/office/drawing/2014/main" id="{846FA2BC-8CB3-467C-96A5-48696E0AAE24}"/>
              </a:ext>
            </a:extLst>
          </p:cNvPr>
          <p:cNvSpPr txBox="1"/>
          <p:nvPr/>
        </p:nvSpPr>
        <p:spPr>
          <a:xfrm>
            <a:off x="1768225" y="4914900"/>
            <a:ext cx="18653375" cy="14349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spAutoFit/>
          </a:bodyPr>
          <a:lstStyle/>
          <a:p>
            <a:pPr algn="l" defTabSz="457200">
              <a:lnSpc>
                <a:spcPct val="130000"/>
              </a:lnSpc>
            </a:pPr>
            <a:r>
              <a:rPr lang="sv-SE" sz="4000" b="0" dirty="0">
                <a:solidFill>
                  <a:schemeClr val="bg1"/>
                </a:solidFill>
                <a:latin typeface="+mn-lt"/>
                <a:ea typeface="Euclid Circular A Semibold Ita" panose="020B0704000000000000" pitchFamily="34" charset="77"/>
                <a:cs typeface="Euclid Circular B Regular"/>
                <a:sym typeface="Euclid Circular B Regular"/>
              </a:rPr>
              <a:t>Parterna enades om att anpassa UUA till en statlig kontext, vilket resulterat i skapandet av tjänsten Inkluderande arbetsmiljö. Tjänsten är utformad för att partsgemensamt kunna arbeta med UUA.</a:t>
            </a:r>
            <a:br>
              <a:rPr lang="sv-SE" sz="4000" b="0" dirty="0">
                <a:solidFill>
                  <a:schemeClr val="bg1"/>
                </a:solidFill>
                <a:latin typeface="+mn-lt"/>
                <a:ea typeface="Euclid Circular A Semibold Ita" panose="020B0704000000000000" pitchFamily="34" charset="77"/>
                <a:cs typeface="Euclid Circular B Regular"/>
                <a:sym typeface="Euclid Circular B Regular"/>
              </a:rPr>
            </a:b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algn="l" defTabSz="457200">
              <a:lnSpc>
                <a:spcPct val="130000"/>
              </a:lnSpc>
            </a:pPr>
            <a:r>
              <a:rPr lang="sv-SE" sz="4000" b="0" dirty="0">
                <a:solidFill>
                  <a:schemeClr val="bg1"/>
                </a:solidFill>
                <a:latin typeface="+mn-lt"/>
                <a:ea typeface="Euclid Circular A Semibold Ita" panose="020B0704000000000000" pitchFamily="34" charset="77"/>
                <a:cs typeface="Euclid Circular B Regular"/>
                <a:sym typeface="Euclid Circular B Regular"/>
              </a:rPr>
              <a:t>Tjänsten tar sig an frågan ”Vem är vår arbetsplats utformad efter?” genom att fokusera på:</a:t>
            </a:r>
          </a:p>
          <a:p>
            <a:pPr marL="571500" indent="-571500" algn="l" defTabSz="457200">
              <a:lnSpc>
                <a:spcPct val="130000"/>
              </a:lnSpc>
              <a:buFont typeface="Arial" panose="020B0604020202020204" pitchFamily="34" charset="0"/>
              <a:buChar char="•"/>
            </a:pPr>
            <a:r>
              <a:rPr lang="sv-SE" sz="4000" b="0" dirty="0">
                <a:solidFill>
                  <a:schemeClr val="bg1"/>
                </a:solidFill>
                <a:latin typeface="+mn-lt"/>
                <a:ea typeface="Euclid Circular A Semibold Ita" panose="020B0704000000000000" pitchFamily="34" charset="77"/>
                <a:cs typeface="Euclid Circular B Regular"/>
                <a:sym typeface="Euclid Circular B Regular"/>
              </a:rPr>
              <a:t>Arbetsmiljö – vem mår bra hos oss?</a:t>
            </a:r>
          </a:p>
          <a:p>
            <a:pPr marL="571500" indent="-571500" algn="l" defTabSz="457200">
              <a:lnSpc>
                <a:spcPct val="130000"/>
              </a:lnSpc>
              <a:buFont typeface="Arial" panose="020B0604020202020204" pitchFamily="34" charset="0"/>
              <a:buChar char="•"/>
            </a:pPr>
            <a:r>
              <a:rPr lang="sv-SE" sz="4000" b="0" dirty="0">
                <a:solidFill>
                  <a:schemeClr val="bg1"/>
                </a:solidFill>
                <a:latin typeface="+mn-lt"/>
                <a:ea typeface="Euclid Circular A Semibold Ita" panose="020B0704000000000000" pitchFamily="34" charset="77"/>
                <a:cs typeface="Euclid Circular B Regular"/>
                <a:sym typeface="Euclid Circular B Regular"/>
              </a:rPr>
              <a:t>Kompetensförsörjning – vem utvecklas hos oss?</a:t>
            </a:r>
          </a:p>
          <a:p>
            <a:pPr marL="571500" indent="-571500" algn="l" defTabSz="457200">
              <a:lnSpc>
                <a:spcPct val="130000"/>
              </a:lnSpc>
              <a:buFont typeface="Arial" panose="020B0604020202020204" pitchFamily="34" charset="0"/>
              <a:buChar char="•"/>
            </a:pPr>
            <a:r>
              <a:rPr lang="sv-SE" sz="4000" b="0" dirty="0">
                <a:solidFill>
                  <a:schemeClr val="bg1"/>
                </a:solidFill>
                <a:latin typeface="+mn-lt"/>
                <a:ea typeface="Euclid Circular A Semibold Ita" panose="020B0704000000000000" pitchFamily="34" charset="77"/>
                <a:cs typeface="Euclid Circular B Regular"/>
                <a:sym typeface="Euclid Circular B Regular"/>
              </a:rPr>
              <a:t>Likabehandling – får alla likvärdiga möjligheter?</a:t>
            </a:r>
          </a:p>
          <a:p>
            <a:pPr marL="571500" indent="-5715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algn="l" defTabSz="457200">
              <a:lnSpc>
                <a:spcPct val="130000"/>
              </a:lnSpc>
            </a:pPr>
            <a:endParaRPr lang="sv-SE" sz="4000" b="0" dirty="0">
              <a:solidFill>
                <a:schemeClr val="bg1"/>
              </a:solidFill>
              <a:latin typeface="+mn-lt"/>
              <a:ea typeface="Euclid Circular A Semibold Ita" panose="020B0704000000000000" pitchFamily="34" charset="77"/>
            </a:endParaRPr>
          </a:p>
          <a:p>
            <a:pPr marL="0" marR="0" lvl="0" indent="0" defTabSz="457200" eaLnBrk="1" fontAlgn="auto" latinLnBrk="0" hangingPunct="1">
              <a:lnSpc>
                <a:spcPct val="117999"/>
              </a:lnSpc>
              <a:spcBef>
                <a:spcPts val="0"/>
              </a:spcBef>
              <a:spcAft>
                <a:spcPts val="0"/>
              </a:spcAft>
              <a:buClrTx/>
              <a:buSzTx/>
              <a:buFontTx/>
              <a:buNone/>
              <a:tabLst/>
              <a:defRPr/>
            </a:pPr>
            <a:endParaRPr lang="sv-SE" sz="4000" b="0" dirty="0">
              <a:solidFill>
                <a:schemeClr val="bg1"/>
              </a:solidFill>
              <a:latin typeface="+mn-lt"/>
              <a:ea typeface="Euclid Circular A Semibold Ita" panose="020B0704000000000000" pitchFamily="34" charset="77"/>
            </a:endParaRPr>
          </a:p>
          <a:p>
            <a:pPr marL="685800" indent="-6858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marL="685800" indent="-6858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marL="457200" indent="-4572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marL="457200" indent="-4572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marL="457200" indent="-4572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a:p>
            <a:pPr marL="457200" indent="-457200" algn="l" defTabSz="457200">
              <a:lnSpc>
                <a:spcPct val="130000"/>
              </a:lnSpc>
              <a:buFont typeface="Arial" panose="020B0604020202020204" pitchFamily="34" charset="0"/>
              <a:buChar char="•"/>
            </a:pPr>
            <a:endParaRPr lang="sv-SE" sz="4000" b="0" dirty="0">
              <a:solidFill>
                <a:schemeClr val="bg1"/>
              </a:solidFill>
              <a:latin typeface="+mn-lt"/>
              <a:ea typeface="Euclid Circular A Semibold Ita" panose="020B0704000000000000" pitchFamily="34" charset="77"/>
              <a:cs typeface="Euclid Circular B Regular"/>
              <a:sym typeface="Euclid Circular B Regular"/>
            </a:endParaRPr>
          </a:p>
        </p:txBody>
      </p:sp>
    </p:spTree>
    <p:extLst>
      <p:ext uri="{BB962C8B-B14F-4D97-AF65-F5344CB8AC3E}">
        <p14:creationId xmlns:p14="http://schemas.microsoft.com/office/powerpoint/2010/main" val="14645551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4E45"/>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C80AAF3-C7A8-4E8B-A9F6-5518BECC3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20574000" cy="13716000"/>
          </a:xfrm>
          <a:prstGeom prst="rect">
            <a:avLst/>
          </a:prstGeom>
        </p:spPr>
      </p:pic>
    </p:spTree>
    <p:extLst>
      <p:ext uri="{BB962C8B-B14F-4D97-AF65-F5344CB8AC3E}">
        <p14:creationId xmlns:p14="http://schemas.microsoft.com/office/powerpoint/2010/main" val="3355115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 kort rubrik">
            <a:extLst>
              <a:ext uri="{FF2B5EF4-FFF2-40B4-BE49-F238E27FC236}">
                <a16:creationId xmlns:a16="http://schemas.microsoft.com/office/drawing/2014/main" id="{528BB5F8-239C-0346-A4EB-C94D1AFE54C2}"/>
              </a:ext>
            </a:extLst>
          </p:cNvPr>
          <p:cNvSpPr txBox="1"/>
          <p:nvPr/>
        </p:nvSpPr>
        <p:spPr>
          <a:xfrm>
            <a:off x="1748229" y="2857799"/>
            <a:ext cx="1041321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r>
              <a:rPr lang="sv-SE" dirty="0">
                <a:latin typeface="+mn-lt"/>
              </a:rPr>
              <a:t>Målgrupp för tjänsten</a:t>
            </a:r>
            <a:endParaRPr dirty="0">
              <a:latin typeface="+mn-lt"/>
            </a:endParaRPr>
          </a:p>
        </p:txBody>
      </p:sp>
      <p:pic>
        <p:nvPicPr>
          <p:cNvPr id="8" name="Bildobjekt 4" descr="En bild som visar bord, person, sitter, fönster&#10;&#10;Automatiskt genererad beskrivning">
            <a:extLst>
              <a:ext uri="{FF2B5EF4-FFF2-40B4-BE49-F238E27FC236}">
                <a16:creationId xmlns:a16="http://schemas.microsoft.com/office/drawing/2014/main" id="{D33DC406-0CAE-4BD2-A80A-9D05BB751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1283" y="0"/>
            <a:ext cx="10662716" cy="13716000"/>
          </a:xfrm>
          <a:prstGeom prst="rect">
            <a:avLst/>
          </a:prstGeom>
        </p:spPr>
      </p:pic>
      <p:sp>
        <p:nvSpPr>
          <p:cNvPr id="10"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2FEB643D-2AFA-A149-AE3C-0A1AC195E701}"/>
              </a:ext>
            </a:extLst>
          </p:cNvPr>
          <p:cNvSpPr txBox="1"/>
          <p:nvPr/>
        </p:nvSpPr>
        <p:spPr>
          <a:xfrm>
            <a:off x="1818793" y="5220263"/>
            <a:ext cx="10413215" cy="964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buClr>
                <a:srgbClr val="AF4E55"/>
              </a:buClr>
            </a:pPr>
            <a:r>
              <a:rPr lang="sv-SE" sz="2800" b="0" dirty="0">
                <a:solidFill>
                  <a:schemeClr val="tx1"/>
                </a:solidFill>
                <a:latin typeface="+mn-lt"/>
                <a:ea typeface="Euclid Circular A Semibold Ita" panose="020B0704000000000000" pitchFamily="34" charset="77"/>
              </a:rPr>
              <a:t>Målgruppen för tjänsten är en partsgemensam grupp, </a:t>
            </a:r>
          </a:p>
          <a:p>
            <a:pPr algn="l">
              <a:buClr>
                <a:srgbClr val="AF4E55"/>
              </a:buClr>
            </a:pPr>
            <a:r>
              <a:rPr lang="sv-SE" sz="2800" b="0" dirty="0">
                <a:solidFill>
                  <a:schemeClr val="tx1"/>
                </a:solidFill>
                <a:latin typeface="+mn-lt"/>
                <a:ea typeface="Euclid Circular A Semibold Ita" panose="020B0704000000000000" pitchFamily="34" charset="77"/>
              </a:rPr>
              <a:t>exempelvis en arbetsmiljökommitté eller en samverkansgrupp.</a:t>
            </a:r>
          </a:p>
        </p:txBody>
      </p:sp>
    </p:spTree>
    <p:extLst>
      <p:ext uri="{BB962C8B-B14F-4D97-AF65-F5344CB8AC3E}">
        <p14:creationId xmlns:p14="http://schemas.microsoft.com/office/powerpoint/2010/main" val="11171314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n längre rubrik med bullet points"/>
          <p:cNvSpPr txBox="1"/>
          <p:nvPr/>
        </p:nvSpPr>
        <p:spPr>
          <a:xfrm>
            <a:off x="11771148" y="2857799"/>
            <a:ext cx="1041321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8000" b="0" i="0" u="none" strike="noStrike" kern="0" cap="none" spc="-159" normalizeH="0" baseline="0" noProof="0" dirty="0">
                <a:ln>
                  <a:noFill/>
                </a:ln>
                <a:solidFill>
                  <a:srgbClr val="000000"/>
                </a:solidFill>
                <a:effectLst/>
                <a:uLnTx/>
                <a:uFillTx/>
                <a:latin typeface="+mj-lt"/>
                <a:sym typeface="Euclid Circular B SemiBold"/>
              </a:rPr>
              <a:t>Tjänstens fokus</a:t>
            </a:r>
            <a:endParaRPr kumimoji="0" sz="8000" b="0" i="0" u="none" strike="noStrike" kern="0" cap="none" spc="-159" normalizeH="0" baseline="0" noProof="0" dirty="0">
              <a:ln>
                <a:noFill/>
              </a:ln>
              <a:solidFill>
                <a:srgbClr val="000000"/>
              </a:solidFill>
              <a:effectLst/>
              <a:uLnTx/>
              <a:uFillTx/>
              <a:latin typeface="+mj-lt"/>
              <a:sym typeface="Euclid Circular B SemiBold"/>
            </a:endParaRPr>
          </a:p>
        </p:txBody>
      </p:sp>
      <p:sp>
        <p:nvSpPr>
          <p:cNvPr id="164" name="Bullet point lorem de loro…"/>
          <p:cNvSpPr txBox="1"/>
          <p:nvPr/>
        </p:nvSpPr>
        <p:spPr>
          <a:xfrm>
            <a:off x="11841712" y="5220263"/>
            <a:ext cx="11646085" cy="8032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90000"/>
              </a:lnSpc>
              <a:spcBef>
                <a:spcPts val="25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sym typeface="Euclid Circular B Regular"/>
              </a:rPr>
              <a:t>Agendasättande och organisationsutvecklande genom att bidra till:</a:t>
            </a:r>
          </a:p>
          <a:p>
            <a:pPr marL="1054100" indent="-1054100" algn="l" defTabSz="457200">
              <a:lnSpc>
                <a:spcPct val="90000"/>
              </a:lnSpc>
              <a:spcBef>
                <a:spcPts val="2500"/>
              </a:spcBef>
              <a:buClr>
                <a:srgbClr val="FDD1D1"/>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rPr>
              <a:t>Utformning och implementering av åtgärdsplan som möter organisationernas identifierade behov </a:t>
            </a:r>
          </a:p>
          <a:p>
            <a:pPr marL="1054100" indent="-1054100" algn="l" defTabSz="457200">
              <a:lnSpc>
                <a:spcPct val="90000"/>
              </a:lnSpc>
              <a:spcBef>
                <a:spcPts val="2500"/>
              </a:spcBef>
              <a:buClr>
                <a:srgbClr val="FDD1D1"/>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rPr>
              <a:t>Verktyg och nya perspektiv på hur arbetet med arbetsmiljö, likabehandling och kompetensförsörjning kan samordnas och breddas/utvecklas</a:t>
            </a:r>
          </a:p>
          <a:p>
            <a:pPr marL="1054100" indent="-1054100" algn="l" defTabSz="457200">
              <a:lnSpc>
                <a:spcPct val="90000"/>
              </a:lnSpc>
              <a:spcBef>
                <a:spcPts val="2500"/>
              </a:spcBef>
              <a:buClr>
                <a:srgbClr val="FDD1D1"/>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rPr>
              <a:t>Tillgång till ett webbstöd i tre delar utformad med statliga arbetsplatser som kontext. Varje del utgör en workshop som leds av myndigheten. </a:t>
            </a:r>
          </a:p>
          <a:p>
            <a:pPr marL="1054100" indent="-1054100" algn="l" defTabSz="457200">
              <a:lnSpc>
                <a:spcPct val="90000"/>
              </a:lnSpc>
              <a:spcBef>
                <a:spcPts val="2500"/>
              </a:spcBef>
              <a:buClr>
                <a:srgbClr val="FDD1D1"/>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endParaRPr lang="sv-SE" sz="4000" b="0" spc="-119" dirty="0">
              <a:solidFill>
                <a:schemeClr val="tx1"/>
              </a:solidFill>
              <a:latin typeface="+mn-lt"/>
              <a:sym typeface="Euclid Circular B Regular"/>
            </a:endParaRPr>
          </a:p>
        </p:txBody>
      </p:sp>
      <p:pic>
        <p:nvPicPr>
          <p:cNvPr id="6" name="Uppsala_universitet__DSF1806.jpg" descr="Uppsala_universitet__DSF1806.jpg">
            <a:extLst>
              <a:ext uri="{FF2B5EF4-FFF2-40B4-BE49-F238E27FC236}">
                <a16:creationId xmlns:a16="http://schemas.microsoft.com/office/drawing/2014/main" id="{6FA4B634-24E7-421D-983E-430203D8BD7D}"/>
              </a:ext>
            </a:extLst>
          </p:cNvPr>
          <p:cNvPicPr>
            <a:picLocks noChangeAspect="1"/>
          </p:cNvPicPr>
          <p:nvPr/>
        </p:nvPicPr>
        <p:blipFill>
          <a:blip r:embed="rId3"/>
          <a:srcRect l="46702" t="4551" r="14976" b="7723"/>
          <a:stretch>
            <a:fillRect/>
          </a:stretch>
        </p:blipFill>
        <p:spPr>
          <a:xfrm>
            <a:off x="-6790" y="-9819"/>
            <a:ext cx="10676295" cy="13735638"/>
          </a:xfrm>
          <a:prstGeom prst="rect">
            <a:avLst/>
          </a:prstGeom>
          <a:ln w="12700">
            <a:miter lim="400000"/>
          </a:ln>
        </p:spPr>
      </p:pic>
    </p:spTree>
    <p:extLst>
      <p:ext uri="{BB962C8B-B14F-4D97-AF65-F5344CB8AC3E}">
        <p14:creationId xmlns:p14="http://schemas.microsoft.com/office/powerpoint/2010/main" val="152666332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http://schemas.openxmlformats.org/presentationml/2006/main" xmlns:r="http://schemas.openxmlformats.org/officeDocument/2006/relationships" val="1"/>
          </a:ext>
        </a:extLst>
      </a:spPr>
      <a:bodyPr lIns="50800" tIns="50800" rIns="50800" bIns="50800">
        <a:spAutoFit/>
      </a:bodyPr>
      <a:lstStyle>
        <a:defPPr algn="l" defTabSz="457200">
          <a:lnSpc>
            <a:spcPct val="130000"/>
          </a:lnSpc>
          <a:defRPr sz="3200" b="0" dirty="0">
            <a:latin typeface="+mn-lt"/>
            <a:ea typeface="Euclid Circular B Regular"/>
            <a:cs typeface="Euclid Circular B Regular"/>
            <a:sym typeface="Euclid Circular B Regular"/>
          </a:defRPr>
        </a:defPPr>
      </a:lstStyle>
    </a:txDef>
  </a:objectDefaults>
  <a:extraClrSchemeLst/>
  <a:extLst>
    <a:ext uri="{05A4C25C-085E-4340-85A3-A5531E510DB2}">
      <thm15:themeFamily xmlns:thm15="http://schemas.microsoft.com/office/thememl/2012/main" name="PPT-mall Arial" id="{B1F1D25F-EE00-7145-A98F-D2149737467B}" vid="{A443FA52-DD45-5A4F-BF29-350563B1B7C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16512</TotalTime>
  <Words>1286</Words>
  <Application>Microsoft Macintosh PowerPoint</Application>
  <PresentationFormat>Anpassad</PresentationFormat>
  <Paragraphs>166</Paragraphs>
  <Slides>18</Slides>
  <Notes>12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Calibri</vt:lpstr>
      <vt:lpstr>Euclid Circular B Regular</vt:lpstr>
      <vt:lpstr>Helvetica Neue</vt:lpstr>
      <vt:lpstr>Helvetica Neue Light</vt:lpstr>
      <vt:lpstr>White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Caroline Edgren</dc:creator>
  <cp:keywords/>
  <dc:description/>
  <cp:lastModifiedBy>Caroline Edgren</cp:lastModifiedBy>
  <cp:revision>30</cp:revision>
  <cp:lastPrinted>2021-04-27T13:12:40Z</cp:lastPrinted>
  <dcterms:created xsi:type="dcterms:W3CDTF">2021-04-27T10:01:27Z</dcterms:created>
  <dcterms:modified xsi:type="dcterms:W3CDTF">2021-07-01T08:21:52Z</dcterms:modified>
  <cp:category/>
</cp:coreProperties>
</file>